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23"/>
  </p:notesMasterIdLst>
  <p:handoutMasterIdLst>
    <p:handoutMasterId r:id="rId24"/>
  </p:handoutMasterIdLst>
  <p:sldIdLst>
    <p:sldId id="260" r:id="rId6"/>
    <p:sldId id="263" r:id="rId7"/>
    <p:sldId id="261" r:id="rId8"/>
    <p:sldId id="270" r:id="rId9"/>
    <p:sldId id="265" r:id="rId10"/>
    <p:sldId id="278" r:id="rId11"/>
    <p:sldId id="288" r:id="rId12"/>
    <p:sldId id="277" r:id="rId13"/>
    <p:sldId id="279" r:id="rId14"/>
    <p:sldId id="289" r:id="rId15"/>
    <p:sldId id="280" r:id="rId16"/>
    <p:sldId id="281" r:id="rId17"/>
    <p:sldId id="282" r:id="rId18"/>
    <p:sldId id="284" r:id="rId19"/>
    <p:sldId id="285" r:id="rId20"/>
    <p:sldId id="286" r:id="rId21"/>
    <p:sldId id="287"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9249" autoAdjust="0"/>
  </p:normalViewPr>
  <p:slideViewPr>
    <p:cSldViewPr snapToGrid="0" snapToObjects="1">
      <p:cViewPr varScale="1">
        <p:scale>
          <a:sx n="97" d="100"/>
          <a:sy n="97" d="100"/>
        </p:scale>
        <p:origin x="354" y="1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3/30/2015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3/30/2015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14</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15</a:t>
            </a:fld>
            <a:endParaRPr lang="en-US"/>
          </a:p>
        </p:txBody>
      </p:sp>
    </p:spTree>
    <p:extLst>
      <p:ext uri="{BB962C8B-B14F-4D97-AF65-F5344CB8AC3E}">
        <p14:creationId xmlns:p14="http://schemas.microsoft.com/office/powerpoint/2010/main" val="2858394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16</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17</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5</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7</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8</a:t>
            </a:fld>
            <a:endParaRPr lang="en-US"/>
          </a:p>
        </p:txBody>
      </p:sp>
    </p:spTree>
    <p:extLst>
      <p:ext uri="{BB962C8B-B14F-4D97-AF65-F5344CB8AC3E}">
        <p14:creationId xmlns:p14="http://schemas.microsoft.com/office/powerpoint/2010/main" val="2858394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9</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11</a:t>
            </a:fld>
            <a:endParaRPr lang="en-US"/>
          </a:p>
        </p:txBody>
      </p:sp>
    </p:spTree>
    <p:extLst>
      <p:ext uri="{BB962C8B-B14F-4D97-AF65-F5344CB8AC3E}">
        <p14:creationId xmlns:p14="http://schemas.microsoft.com/office/powerpoint/2010/main" val="285839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12</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13</a:t>
            </a:fld>
            <a:endParaRPr lang="en-US"/>
          </a:p>
        </p:txBody>
      </p:sp>
    </p:spTree>
    <p:extLst>
      <p:ext uri="{BB962C8B-B14F-4D97-AF65-F5344CB8AC3E}">
        <p14:creationId xmlns:p14="http://schemas.microsoft.com/office/powerpoint/2010/main" val="285839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EWS Modification Workshop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EWS Modification</a:t>
            </a:r>
            <a:r>
              <a:rPr lang="en-US" sz="1050" b="1" baseline="0" dirty="0" smtClean="0"/>
              <a:t> Workshop</a:t>
            </a:r>
            <a:endParaRPr lang="en-US" sz="1050" b="1" dirty="0"/>
          </a:p>
          <a:p>
            <a:pPr algn="l"/>
            <a:fld id="{49486E62-95B4-4F6D-B8CE-32A4032D4A48}" type="datetimeFigureOut">
              <a:rPr lang="en-US" sz="1050" smtClean="0"/>
              <a:pPr algn="l"/>
              <a:t>3/30/2015</a:t>
            </a:fld>
            <a:endParaRPr lang="en-US" sz="1050" dirty="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14, 2014</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EWS Modification Workshop</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w3.org/2001/XMLSchem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www.tibco.com/schemas/NotificationServices/ProjectResource/Schema/XSD/RptDetails.xs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54314"/>
            <a:chOff x="603250" y="546100"/>
            <a:chExt cx="7727950" cy="4354314"/>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769989"/>
            </a:xfrm>
            <a:prstGeom prst="rect">
              <a:avLst/>
            </a:prstGeom>
            <a:noFill/>
          </p:spPr>
          <p:txBody>
            <a:bodyPr wrap="square" rtlCol="0">
              <a:spAutoFit/>
            </a:bodyPr>
            <a:lstStyle/>
            <a:p>
              <a:r>
                <a:rPr lang="en-US" sz="3200" b="1" dirty="0" smtClean="0"/>
                <a:t>EWS Modification Workshop </a:t>
              </a:r>
              <a:r>
                <a:rPr lang="en-US" sz="3200" b="1" dirty="0" err="1" smtClean="0"/>
                <a:t>Followup</a:t>
              </a:r>
              <a:r>
                <a:rPr lang="en-US" sz="3200" b="1" dirty="0" smtClean="0"/>
                <a:t> </a:t>
              </a:r>
            </a:p>
            <a:p>
              <a:endParaRPr lang="en-US" b="1" dirty="0" smtClean="0"/>
            </a:p>
            <a:p>
              <a:r>
                <a:rPr lang="en-US" sz="2000" i="1" dirty="0" smtClean="0"/>
                <a:t>Brian Brandaw</a:t>
              </a:r>
            </a:p>
            <a:p>
              <a:r>
                <a:rPr lang="en-US" dirty="0" smtClean="0"/>
                <a:t>Manager, IT Common Platforms</a:t>
              </a:r>
            </a:p>
            <a:p>
              <a:r>
                <a:rPr lang="en-US" dirty="0" smtClean="0"/>
                <a:t> </a:t>
              </a:r>
            </a:p>
            <a:p>
              <a:r>
                <a:rPr lang="en-US" dirty="0" smtClean="0"/>
                <a:t>EWS Modification Workshop</a:t>
              </a:r>
            </a:p>
            <a:p>
              <a:r>
                <a:rPr lang="en-US" dirty="0" smtClean="0"/>
                <a:t>March 30, 2015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32500" lnSpcReduction="20000"/>
          </a:bodyPr>
          <a:lstStyle/>
          <a:p>
            <a:pPr marL="0" indent="0">
              <a:buNone/>
            </a:pPr>
            <a:r>
              <a:rPr lang="en-US" dirty="0"/>
              <a:t>&lt;</a:t>
            </a:r>
            <a:r>
              <a:rPr lang="en-US" dirty="0" err="1"/>
              <a:t>RequestMessage</a:t>
            </a:r>
            <a:r>
              <a:rPr lang="en-US" dirty="0"/>
              <a:t> </a:t>
            </a:r>
            <a:r>
              <a:rPr lang="en-US" dirty="0" err="1"/>
              <a:t>xmlns:SOAP-ENV</a:t>
            </a:r>
            <a:r>
              <a:rPr lang="en-US" dirty="0"/>
              <a:t>="http://schemas.xmlsoap.org/soap/envelope/"</a:t>
            </a:r>
          </a:p>
          <a:p>
            <a:pPr marL="0" indent="0">
              <a:buNone/>
            </a:pPr>
            <a:r>
              <a:rPr lang="en-US" dirty="0"/>
              <a:t>    </a:t>
            </a:r>
            <a:r>
              <a:rPr lang="en-US" dirty="0" err="1"/>
              <a:t>xmlns:wsu</a:t>
            </a:r>
            <a:r>
              <a:rPr lang="en-US" dirty="0"/>
              <a:t>="http://docs.oasis-open.org/</a:t>
            </a:r>
            <a:r>
              <a:rPr lang="en-US" dirty="0" err="1"/>
              <a:t>wss</a:t>
            </a:r>
            <a:r>
              <a:rPr lang="en-US" dirty="0"/>
              <a:t>/2004/01/oasis-200401-wss-wssecurity-utility-1.0.xsd"</a:t>
            </a:r>
          </a:p>
          <a:p>
            <a:pPr marL="0" indent="0">
              <a:buNone/>
            </a:pPr>
            <a:r>
              <a:rPr lang="en-US" dirty="0"/>
              <a:t>    </a:t>
            </a:r>
            <a:r>
              <a:rPr lang="en-US" dirty="0" err="1"/>
              <a:t>xmlns</a:t>
            </a:r>
            <a:r>
              <a:rPr lang="en-US" dirty="0"/>
              <a:t>="http://www.ercot.com/schema/2007-06/nodal/ews/message"&gt;</a:t>
            </a:r>
          </a:p>
          <a:p>
            <a:pPr marL="0" indent="0">
              <a:buNone/>
            </a:pPr>
            <a:r>
              <a:rPr lang="en-US" dirty="0"/>
              <a:t>    &lt;Header&gt;</a:t>
            </a:r>
          </a:p>
          <a:p>
            <a:pPr marL="0" indent="0">
              <a:buNone/>
            </a:pPr>
            <a:r>
              <a:rPr lang="en-US" dirty="0"/>
              <a:t>        &lt;Verb&gt;get&lt;/Verb&gt;</a:t>
            </a:r>
          </a:p>
          <a:p>
            <a:pPr marL="0" indent="0">
              <a:buNone/>
            </a:pPr>
            <a:r>
              <a:rPr lang="en-US" dirty="0">
                <a:solidFill>
                  <a:srgbClr val="FF0000"/>
                </a:solidFill>
              </a:rPr>
              <a:t>        &lt;Noun&gt;</a:t>
            </a:r>
            <a:r>
              <a:rPr lang="en-US" dirty="0" err="1">
                <a:solidFill>
                  <a:srgbClr val="FF0000"/>
                </a:solidFill>
              </a:rPr>
              <a:t>ReportLast</a:t>
            </a:r>
            <a:r>
              <a:rPr lang="en-US" dirty="0">
                <a:solidFill>
                  <a:srgbClr val="FF0000"/>
                </a:solidFill>
              </a:rPr>
              <a:t>&lt;/Noun&gt;</a:t>
            </a:r>
          </a:p>
          <a:p>
            <a:pPr marL="0" indent="0">
              <a:buNone/>
            </a:pPr>
            <a:r>
              <a:rPr lang="en-US" dirty="0"/>
              <a:t>        &lt;</a:t>
            </a:r>
            <a:r>
              <a:rPr lang="en-US" dirty="0" err="1"/>
              <a:t>ReplayDetection</a:t>
            </a:r>
            <a:r>
              <a:rPr lang="en-US" dirty="0"/>
              <a:t>&gt;</a:t>
            </a:r>
          </a:p>
          <a:p>
            <a:pPr marL="0" indent="0">
              <a:buNone/>
            </a:pPr>
            <a:r>
              <a:rPr lang="en-US" dirty="0"/>
              <a:t>            &lt;Nonce&gt;464cce99-e3c8-4f3c-8921-e6915d12f78f&lt;/Nonce&gt;</a:t>
            </a:r>
          </a:p>
          <a:p>
            <a:pPr marL="0" indent="0">
              <a:buNone/>
            </a:pPr>
            <a:r>
              <a:rPr lang="en-US" dirty="0"/>
              <a:t>            &lt;Created&gt;2015-03-29T10:40:09.0332094-04:00&lt;/Created&gt;</a:t>
            </a:r>
          </a:p>
          <a:p>
            <a:pPr marL="0" indent="0">
              <a:buNone/>
            </a:pPr>
            <a:r>
              <a:rPr lang="en-US" dirty="0"/>
              <a:t>        &lt;/</a:t>
            </a:r>
            <a:r>
              <a:rPr lang="en-US" dirty="0" err="1"/>
              <a:t>ReplayDetection</a:t>
            </a:r>
            <a:r>
              <a:rPr lang="en-US" dirty="0"/>
              <a:t>&gt;</a:t>
            </a:r>
          </a:p>
          <a:p>
            <a:pPr marL="0" indent="0">
              <a:buNone/>
            </a:pPr>
            <a:r>
              <a:rPr lang="en-US" dirty="0"/>
              <a:t>        &lt;Revision&gt;001&lt;/Revision&gt;</a:t>
            </a:r>
          </a:p>
          <a:p>
            <a:pPr marL="0" indent="0">
              <a:buNone/>
            </a:pPr>
            <a:r>
              <a:rPr lang="en-US" dirty="0"/>
              <a:t>        &lt;Source&gt;ABC&lt;/Source&gt;</a:t>
            </a:r>
          </a:p>
          <a:p>
            <a:pPr marL="0" indent="0">
              <a:buNone/>
            </a:pPr>
            <a:r>
              <a:rPr lang="en-US" dirty="0"/>
              <a:t>        &lt;</a:t>
            </a:r>
            <a:r>
              <a:rPr lang="en-US" dirty="0" err="1"/>
              <a:t>UserID</a:t>
            </a:r>
            <a:r>
              <a:rPr lang="en-US" dirty="0"/>
              <a:t>&gt;API_ABC&lt;/</a:t>
            </a:r>
            <a:r>
              <a:rPr lang="en-US" dirty="0" err="1"/>
              <a:t>UserID</a:t>
            </a:r>
            <a:r>
              <a:rPr lang="en-US" dirty="0"/>
              <a:t>&gt;</a:t>
            </a:r>
          </a:p>
          <a:p>
            <a:pPr marL="0" indent="0">
              <a:buNone/>
            </a:pPr>
            <a:r>
              <a:rPr lang="en-US" dirty="0"/>
              <a:t>        &lt;</a:t>
            </a:r>
            <a:r>
              <a:rPr lang="en-US" dirty="0" err="1"/>
              <a:t>MessageID</a:t>
            </a:r>
            <a:r>
              <a:rPr lang="en-US" dirty="0"/>
              <a:t>&gt;b3026d59-47ee-4ea9-900d-e1f75366dace&lt;/</a:t>
            </a:r>
            <a:r>
              <a:rPr lang="en-US" dirty="0" err="1"/>
              <a:t>MessageID</a:t>
            </a:r>
            <a:r>
              <a:rPr lang="en-US" dirty="0"/>
              <a:t>&gt;</a:t>
            </a:r>
          </a:p>
          <a:p>
            <a:pPr marL="0" indent="0">
              <a:buNone/>
            </a:pPr>
            <a:r>
              <a:rPr lang="en-US" dirty="0"/>
              <a:t>        &lt;</a:t>
            </a:r>
            <a:r>
              <a:rPr lang="en-US" dirty="0" err="1"/>
              <a:t>px:HeaderAnyElements</a:t>
            </a:r>
            <a:r>
              <a:rPr lang="en-US" dirty="0"/>
              <a:t> </a:t>
            </a:r>
            <a:r>
              <a:rPr lang="en-US" dirty="0" err="1"/>
              <a:t>xmlns:px</a:t>
            </a:r>
            <a:r>
              <a:rPr lang="en-US" dirty="0"/>
              <a:t>="http://www.ercot.com/schema/2007-06/nodal/message/any"&gt;</a:t>
            </a:r>
          </a:p>
          <a:p>
            <a:pPr marL="0" indent="0">
              <a:buNone/>
            </a:pPr>
            <a:r>
              <a:rPr lang="en-US" dirty="0"/>
              <a:t>            &lt;</a:t>
            </a:r>
            <a:r>
              <a:rPr lang="en-US" dirty="0" err="1"/>
              <a:t>px:DUNS</a:t>
            </a:r>
            <a:r>
              <a:rPr lang="en-US" dirty="0"/>
              <a:t>&gt;11111111111111&lt;/</a:t>
            </a:r>
            <a:r>
              <a:rPr lang="en-US" dirty="0" err="1"/>
              <a:t>px:DUNS</a:t>
            </a:r>
            <a:r>
              <a:rPr lang="en-US" dirty="0"/>
              <a:t>&gt;</a:t>
            </a:r>
          </a:p>
          <a:p>
            <a:pPr marL="0" indent="0">
              <a:buNone/>
            </a:pPr>
            <a:r>
              <a:rPr lang="en-US" dirty="0"/>
              <a:t>            &lt;</a:t>
            </a:r>
            <a:r>
              <a:rPr lang="en-US" dirty="0" err="1"/>
              <a:t>px:ReceivedTimeStamp</a:t>
            </a:r>
            <a:r>
              <a:rPr lang="en-US" dirty="0"/>
              <a:t>&gt;2015-03-29T09:40:09.396-05:00&lt;/</a:t>
            </a:r>
            <a:r>
              <a:rPr lang="en-US" dirty="0" err="1"/>
              <a:t>px:ReceivedTimeStamp</a:t>
            </a:r>
            <a:r>
              <a:rPr lang="en-US" dirty="0"/>
              <a:t>&gt;</a:t>
            </a:r>
          </a:p>
          <a:p>
            <a:pPr marL="0" indent="0">
              <a:buNone/>
            </a:pPr>
            <a:r>
              <a:rPr lang="en-US" dirty="0"/>
              <a:t>        &lt;/</a:t>
            </a:r>
            <a:r>
              <a:rPr lang="en-US" dirty="0" err="1"/>
              <a:t>px:HeaderAnyElements</a:t>
            </a:r>
            <a:r>
              <a:rPr lang="en-US" dirty="0"/>
              <a:t>&gt;</a:t>
            </a:r>
          </a:p>
          <a:p>
            <a:pPr marL="0" indent="0">
              <a:buNone/>
            </a:pPr>
            <a:r>
              <a:rPr lang="en-US" dirty="0"/>
              <a:t>    &lt;/Header&gt;</a:t>
            </a:r>
          </a:p>
          <a:p>
            <a:pPr marL="0" indent="0">
              <a:buNone/>
            </a:pPr>
            <a:r>
              <a:rPr lang="en-US" dirty="0"/>
              <a:t>    &lt;Request&gt;</a:t>
            </a:r>
          </a:p>
          <a:p>
            <a:pPr marL="0" indent="0">
              <a:buNone/>
            </a:pPr>
            <a:r>
              <a:rPr lang="en-US" dirty="0">
                <a:solidFill>
                  <a:srgbClr val="FF0000"/>
                </a:solidFill>
              </a:rPr>
              <a:t>        &lt;Option&gt;12345&lt;/Option&gt;</a:t>
            </a:r>
          </a:p>
          <a:p>
            <a:pPr marL="0" indent="0">
              <a:buNone/>
            </a:pPr>
            <a:r>
              <a:rPr lang="en-US" dirty="0"/>
              <a:t>    &lt;/Request&gt;</a:t>
            </a:r>
          </a:p>
          <a:p>
            <a:pPr marL="0" indent="0">
              <a:buNone/>
            </a:pPr>
            <a:r>
              <a:rPr lang="en-US" dirty="0"/>
              <a:t>&lt;/</a:t>
            </a:r>
            <a:r>
              <a:rPr lang="en-US" dirty="0" err="1"/>
              <a:t>RequestMessage</a:t>
            </a:r>
            <a:r>
              <a:rPr lang="en-US" dirty="0"/>
              <a:t>&gt;</a:t>
            </a:r>
          </a:p>
          <a:p>
            <a:pPr marL="0" indent="0">
              <a:buNone/>
            </a:pPr>
            <a:endParaRPr lang="en-US" dirty="0"/>
          </a:p>
        </p:txBody>
      </p:sp>
      <p:sp>
        <p:nvSpPr>
          <p:cNvPr id="3" name="Content Placeholder 2"/>
          <p:cNvSpPr>
            <a:spLocks noGrp="1"/>
          </p:cNvSpPr>
          <p:nvPr>
            <p:ph sz="half" idx="2"/>
          </p:nvPr>
        </p:nvSpPr>
        <p:spPr/>
        <p:txBody>
          <a:bodyPr>
            <a:normAutofit/>
          </a:bodyPr>
          <a:lstStyle/>
          <a:p>
            <a:pPr marL="0" indent="0">
              <a:buNone/>
            </a:pPr>
            <a:r>
              <a:rPr lang="en-US" sz="1000" dirty="0"/>
              <a:t>&lt;&lt;ns0:Message </a:t>
            </a:r>
            <a:r>
              <a:rPr lang="en-US" sz="1000" dirty="0" err="1"/>
              <a:t>xmlns:SOAP-ENV</a:t>
            </a:r>
            <a:r>
              <a:rPr lang="en-US" sz="1000" dirty="0"/>
              <a:t>="http://schemas.xmlsoap.org/soap/envelope/"</a:t>
            </a:r>
            <a:br>
              <a:rPr lang="en-US" sz="1000" dirty="0"/>
            </a:br>
            <a:r>
              <a:rPr lang="en-US" sz="1000" dirty="0"/>
              <a:t>    xmlns:ns0="http://www.ercot.com/schema/2007-05/nodal/eip/il"&gt;</a:t>
            </a:r>
            <a:br>
              <a:rPr lang="en-US" sz="1000" dirty="0"/>
            </a:br>
            <a:r>
              <a:rPr lang="en-US" sz="1000" dirty="0"/>
              <a:t>    &lt;ns0:Header&gt;</a:t>
            </a:r>
            <a:br>
              <a:rPr lang="en-US" sz="1000" dirty="0"/>
            </a:br>
            <a:r>
              <a:rPr lang="en-US" sz="1000" dirty="0"/>
              <a:t>        &lt;ns0:Context&gt;DEVELOPMENT&lt;/ns0:Context&gt;</a:t>
            </a:r>
            <a:br>
              <a:rPr lang="en-US" sz="1000" dirty="0"/>
            </a:br>
            <a:r>
              <a:rPr lang="en-US" sz="1000" dirty="0"/>
              <a:t>        &lt;ns0:Verb&gt;reply&lt;/ns0:Verb&gt;</a:t>
            </a:r>
            <a:br>
              <a:rPr lang="en-US" sz="1000" dirty="0"/>
            </a:br>
            <a:r>
              <a:rPr lang="en-US" sz="1000" dirty="0"/>
              <a:t>        &lt;ns0:Noun&gt;</a:t>
            </a:r>
            <a:r>
              <a:rPr lang="en-US" sz="1000" dirty="0" err="1"/>
              <a:t>ReportLast</a:t>
            </a:r>
            <a:r>
              <a:rPr lang="en-US" sz="1000" dirty="0"/>
              <a:t>&lt;/ns0:Noun&gt;</a:t>
            </a:r>
            <a:br>
              <a:rPr lang="en-US" sz="1000" dirty="0"/>
            </a:br>
            <a:r>
              <a:rPr lang="en-US" sz="1000" dirty="0"/>
              <a:t>        &lt;ns0:Timestamp&gt;2015-02-26T16:04:23.957-06:00&lt;/ns0:Timestamp&gt;</a:t>
            </a:r>
            <a:br>
              <a:rPr lang="en-US" sz="1000" dirty="0"/>
            </a:br>
            <a:r>
              <a:rPr lang="en-US" sz="1000" dirty="0"/>
              <a:t>        &lt;ns0:Revision&gt;001&lt;/ns0:Revision&gt;</a:t>
            </a:r>
            <a:br>
              <a:rPr lang="en-US" sz="1000" dirty="0"/>
            </a:br>
            <a:r>
              <a:rPr lang="en-US" sz="1000" dirty="0"/>
              <a:t>        &lt;ns0:Source&gt;ERCOT&lt;/ns0:Source&gt;</a:t>
            </a:r>
            <a:br>
              <a:rPr lang="en-US" sz="1000" dirty="0"/>
            </a:br>
            <a:r>
              <a:rPr lang="en-US" sz="1000" dirty="0"/>
              <a:t>    &lt;/ns0:Header&gt;</a:t>
            </a:r>
            <a:br>
              <a:rPr lang="en-US" sz="1000" dirty="0"/>
            </a:br>
            <a:r>
              <a:rPr lang="en-US" sz="1000" dirty="0"/>
              <a:t>    &lt;ns0:Reply&gt;</a:t>
            </a:r>
            <a:br>
              <a:rPr lang="en-US" sz="1000" dirty="0"/>
            </a:br>
            <a:r>
              <a:rPr lang="en-US" sz="1000" dirty="0"/>
              <a:t>        &lt;ns0:ReplyCode&gt;OK&lt;/ns0:ReplyCode&gt;</a:t>
            </a:r>
            <a:br>
              <a:rPr lang="en-US" sz="1000" dirty="0"/>
            </a:br>
            <a:r>
              <a:rPr lang="en-US" sz="1000" dirty="0"/>
              <a:t>        &lt;ns0:TimeStamp&gt;2015-02-26T16:04:23.957-06:00&lt;/ns0:TimeStamp&gt;</a:t>
            </a:r>
            <a:br>
              <a:rPr lang="en-US" sz="1000" dirty="0"/>
            </a:br>
            <a:r>
              <a:rPr lang="en-US" sz="1000" dirty="0"/>
              <a:t>    &lt;/ns0:Reply&gt;</a:t>
            </a:r>
            <a:br>
              <a:rPr lang="en-US" sz="1000" dirty="0"/>
            </a:br>
            <a:r>
              <a:rPr lang="en-US" sz="1000" dirty="0"/>
              <a:t>    &lt;ns0:Payload&gt;</a:t>
            </a:r>
            <a:br>
              <a:rPr lang="en-US" sz="1000" dirty="0"/>
            </a:br>
            <a:r>
              <a:rPr lang="en-US" sz="1000" dirty="0"/>
              <a:t>        &lt;ns0:Document&gt;2014-09-25T10:20:38-05:00&lt;/ns0:Document&gt;</a:t>
            </a:r>
            <a:br>
              <a:rPr lang="en-US" sz="1000" dirty="0"/>
            </a:br>
            <a:r>
              <a:rPr lang="en-US" sz="1000" dirty="0"/>
              <a:t>    &lt;/ns0:Payload&gt;</a:t>
            </a:r>
            <a:br>
              <a:rPr lang="en-US" sz="1000" dirty="0"/>
            </a:br>
            <a:r>
              <a:rPr lang="en-US" sz="1000" dirty="0"/>
              <a:t>&lt;/ns0:Message&gt;</a:t>
            </a:r>
          </a:p>
          <a:p>
            <a:pPr marL="0" indent="0">
              <a:buNone/>
            </a:pPr>
            <a:endParaRPr lang="en-US" dirty="0"/>
          </a:p>
        </p:txBody>
      </p:sp>
      <p:sp>
        <p:nvSpPr>
          <p:cNvPr id="4" name="Title 3"/>
          <p:cNvSpPr>
            <a:spLocks noGrp="1"/>
          </p:cNvSpPr>
          <p:nvPr>
            <p:ph type="title"/>
          </p:nvPr>
        </p:nvSpPr>
        <p:spPr/>
        <p:txBody>
          <a:bodyPr/>
          <a:lstStyle/>
          <a:p>
            <a:r>
              <a:rPr lang="en-US" dirty="0" smtClean="0"/>
              <a:t>Get </a:t>
            </a:r>
            <a:r>
              <a:rPr lang="en-US" dirty="0" err="1" smtClean="0"/>
              <a:t>ReportLast</a:t>
            </a:r>
            <a:r>
              <a:rPr lang="en-US" dirty="0" smtClean="0"/>
              <a:t> Request and Response</a:t>
            </a:r>
            <a:endParaRPr lang="en-US" dirty="0"/>
          </a:p>
        </p:txBody>
      </p:sp>
    </p:spTree>
    <p:extLst>
      <p:ext uri="{BB962C8B-B14F-4D97-AF65-F5344CB8AC3E}">
        <p14:creationId xmlns:p14="http://schemas.microsoft.com/office/powerpoint/2010/main" val="65071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This Fits</a:t>
            </a:r>
            <a:endParaRPr lang="en-US" dirty="0"/>
          </a:p>
        </p:txBody>
      </p:sp>
      <p:sp>
        <p:nvSpPr>
          <p:cNvPr id="3" name="Rounded Rectangle 2"/>
          <p:cNvSpPr/>
          <p:nvPr/>
        </p:nvSpPr>
        <p:spPr>
          <a:xfrm>
            <a:off x="2730215" y="1285045"/>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943960" y="1285045"/>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4905858" y="335709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648773" y="1285045"/>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531708" y="1285045"/>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531708" y="2360887"/>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730215" y="449577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963478" y="1371600"/>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811078" y="2718661"/>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658678" y="4138093"/>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2084921" y="1556265"/>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3923800" y="1713830"/>
            <a:ext cx="10201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3923800" y="1478775"/>
            <a:ext cx="102016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6022967" y="2222692"/>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endCxn id="18" idx="1"/>
          </p:cNvCxnSpPr>
          <p:nvPr/>
        </p:nvCxnSpPr>
        <p:spPr>
          <a:xfrm>
            <a:off x="6981987" y="2632107"/>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7" idx="1"/>
          </p:cNvCxnSpPr>
          <p:nvPr/>
        </p:nvCxnSpPr>
        <p:spPr>
          <a:xfrm flipH="1">
            <a:off x="6981987" y="1556265"/>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234104" y="2900743"/>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2048360" y="3628318"/>
            <a:ext cx="2857498" cy="58376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6061068" y="3628318"/>
            <a:ext cx="587706" cy="0"/>
          </a:xfrm>
          <a:prstGeom prst="straightConnector1">
            <a:avLst/>
          </a:prstGeom>
          <a:ln>
            <a:solidFill>
              <a:srgbClr val="FF0000"/>
            </a:solidFill>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48" name="Straight Arrow Connector 47"/>
          <p:cNvCxnSpPr>
            <a:endCxn id="19" idx="3"/>
          </p:cNvCxnSpPr>
          <p:nvPr/>
        </p:nvCxnSpPr>
        <p:spPr>
          <a:xfrm flipH="1">
            <a:off x="3885425" y="4766997"/>
            <a:ext cx="2753786"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2048360" y="4322759"/>
            <a:ext cx="681855" cy="444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31037" y="1154240"/>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416298" y="5227711"/>
            <a:ext cx="898901" cy="261610"/>
          </a:xfrm>
          <a:prstGeom prst="rect">
            <a:avLst/>
          </a:prstGeom>
          <a:noFill/>
        </p:spPr>
        <p:txBody>
          <a:bodyPr wrap="square" rtlCol="0">
            <a:spAutoFit/>
          </a:bodyPr>
          <a:lstStyle/>
          <a:p>
            <a:r>
              <a:rPr lang="en-US" sz="1100" dirty="0" smtClean="0"/>
              <a:t>Integration</a:t>
            </a:r>
            <a:endParaRPr lang="en-US" sz="1100" dirty="0"/>
          </a:p>
        </p:txBody>
      </p:sp>
      <p:sp>
        <p:nvSpPr>
          <p:cNvPr id="12" name="TextBox 11"/>
          <p:cNvSpPr txBox="1"/>
          <p:nvPr/>
        </p:nvSpPr>
        <p:spPr>
          <a:xfrm>
            <a:off x="3470153" y="3920197"/>
            <a:ext cx="907294" cy="307777"/>
          </a:xfrm>
          <a:prstGeom prst="rect">
            <a:avLst/>
          </a:prstGeom>
          <a:noFill/>
        </p:spPr>
        <p:txBody>
          <a:bodyPr wrap="square" rtlCol="0">
            <a:spAutoFit/>
          </a:bodyPr>
          <a:lstStyle/>
          <a:p>
            <a:r>
              <a:rPr lang="en-US" sz="1400" dirty="0" smtClean="0"/>
              <a:t>HTTPS</a:t>
            </a:r>
            <a:endParaRPr lang="en-US" dirty="0"/>
          </a:p>
        </p:txBody>
      </p:sp>
      <p:sp>
        <p:nvSpPr>
          <p:cNvPr id="20" name="Flowchart: Direct Access Storage 19"/>
          <p:cNvSpPr/>
          <p:nvPr/>
        </p:nvSpPr>
        <p:spPr>
          <a:xfrm flipH="1">
            <a:off x="2730215" y="3506722"/>
            <a:ext cx="645294" cy="243192"/>
          </a:xfrm>
          <a:prstGeom prst="flowChartMagneticDrum">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34" name="Straight Arrow Connector 33"/>
          <p:cNvCxnSpPr/>
          <p:nvPr/>
        </p:nvCxnSpPr>
        <p:spPr>
          <a:xfrm flipV="1">
            <a:off x="2048360" y="3628318"/>
            <a:ext cx="681855" cy="445770"/>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20" idx="1"/>
            <a:endCxn id="15" idx="1"/>
          </p:cNvCxnSpPr>
          <p:nvPr/>
        </p:nvCxnSpPr>
        <p:spPr>
          <a:xfrm>
            <a:off x="3375509" y="3628318"/>
            <a:ext cx="1530349" cy="0"/>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sp>
        <p:nvSpPr>
          <p:cNvPr id="43" name="TextBox 42"/>
          <p:cNvSpPr txBox="1"/>
          <p:nvPr/>
        </p:nvSpPr>
        <p:spPr>
          <a:xfrm>
            <a:off x="1828799" y="3543426"/>
            <a:ext cx="673207" cy="307777"/>
          </a:xfrm>
          <a:prstGeom prst="rect">
            <a:avLst/>
          </a:prstGeom>
          <a:noFill/>
        </p:spPr>
        <p:txBody>
          <a:bodyPr wrap="square" rtlCol="0">
            <a:spAutoFit/>
          </a:bodyPr>
          <a:lstStyle/>
          <a:p>
            <a:r>
              <a:rPr lang="en-US" sz="1400" dirty="0" smtClean="0"/>
              <a:t>JMS</a:t>
            </a:r>
            <a:endParaRPr lang="en-US" dirty="0"/>
          </a:p>
        </p:txBody>
      </p:sp>
    </p:spTree>
    <p:extLst>
      <p:ext uri="{BB962C8B-B14F-4D97-AF65-F5344CB8AC3E}">
        <p14:creationId xmlns:p14="http://schemas.microsoft.com/office/powerpoint/2010/main" val="3918832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3" y="828676"/>
            <a:ext cx="8598499" cy="2492602"/>
          </a:xfrm>
        </p:spPr>
        <p:txBody>
          <a:bodyPr>
            <a:normAutofit fontScale="55000" lnSpcReduction="20000"/>
          </a:bodyPr>
          <a:lstStyle/>
          <a:p>
            <a:pPr marL="0" indent="0">
              <a:buNone/>
            </a:pPr>
            <a:r>
              <a:rPr lang="en-US" sz="2000" dirty="0"/>
              <a:t>&lt;?xml version="1.0" encoding="UTF-8</a:t>
            </a:r>
            <a:r>
              <a:rPr lang="en-US" sz="2000" dirty="0" smtClean="0"/>
              <a:t>"?&gt;</a:t>
            </a:r>
            <a:endParaRPr lang="en-US" sz="2000" dirty="0"/>
          </a:p>
          <a:p>
            <a:pPr marL="0" indent="0">
              <a:buNone/>
            </a:pPr>
            <a:r>
              <a:rPr lang="en-US" sz="2000" dirty="0" smtClean="0"/>
              <a:t>&lt;</a:t>
            </a:r>
            <a:r>
              <a:rPr lang="en-US" sz="2000" dirty="0" err="1"/>
              <a:t>xs:schema</a:t>
            </a:r>
            <a:r>
              <a:rPr lang="en-US" sz="2000" dirty="0"/>
              <a:t> </a:t>
            </a:r>
            <a:r>
              <a:rPr lang="en-US" sz="2000" dirty="0" err="1"/>
              <a:t>xmlns:xs</a:t>
            </a:r>
            <a:r>
              <a:rPr lang="en-US" sz="2000" dirty="0"/>
              <a:t>="</a:t>
            </a:r>
            <a:r>
              <a:rPr lang="en-US" sz="2000" dirty="0">
                <a:hlinkClick r:id="rId3" tooltip="http://www.w3.org/2001/XMLSchema"/>
              </a:rPr>
              <a:t>http://www.w3.org/2001/XMLSchema</a:t>
            </a:r>
            <a:r>
              <a:rPr lang="en-US" sz="2000" dirty="0"/>
              <a:t>" </a:t>
            </a:r>
            <a:br>
              <a:rPr lang="en-US" sz="2000" dirty="0"/>
            </a:br>
            <a:r>
              <a:rPr lang="en-US" sz="2000" dirty="0"/>
              <a:t>         </a:t>
            </a:r>
            <a:r>
              <a:rPr lang="en-US" sz="2000" dirty="0" err="1"/>
              <a:t>xmlns</a:t>
            </a:r>
            <a:r>
              <a:rPr lang="en-US" sz="2000" dirty="0"/>
              <a:t>="</a:t>
            </a:r>
            <a:r>
              <a:rPr lang="en-US" sz="2000" dirty="0">
                <a:hlinkClick r:id="rId4" tooltip="http://www.tibco.com/schemas/NotificationServices/ProjectResource/Schema/XSD/RptDetails.xsd"/>
              </a:rPr>
              <a:t>http://www.tibco.com/schemas/NotificationServices/ProjectResource/Schema/XSD/RptDetails.xsd</a:t>
            </a:r>
            <a:r>
              <a:rPr lang="en-US" sz="2000" dirty="0"/>
              <a:t>" </a:t>
            </a:r>
            <a:br>
              <a:rPr lang="en-US" sz="2000" dirty="0"/>
            </a:br>
            <a:r>
              <a:rPr lang="en-US" sz="2000" dirty="0"/>
              <a:t>         </a:t>
            </a:r>
            <a:r>
              <a:rPr lang="en-US" sz="2000" dirty="0" err="1"/>
              <a:t>targetNamespace</a:t>
            </a:r>
            <a:r>
              <a:rPr lang="en-US" sz="2000" dirty="0"/>
              <a:t>="</a:t>
            </a:r>
            <a:r>
              <a:rPr lang="en-US" sz="2000" dirty="0">
                <a:hlinkClick r:id="rId4" tooltip="http://www.tibco.com/schemas/NotificationServices/ProjectResource/Schema/XSD/RptDetails.xsd"/>
              </a:rPr>
              <a:t>http://www.tibco.com/schemas/NotificationServices/ProjectResource/Schema/XSD/RptDetails.xsd</a:t>
            </a:r>
            <a:r>
              <a:rPr lang="en-US" sz="2000" dirty="0"/>
              <a:t>" </a:t>
            </a:r>
            <a:br>
              <a:rPr lang="en-US" sz="2000" dirty="0"/>
            </a:br>
            <a:r>
              <a:rPr lang="en-US" sz="2000" dirty="0"/>
              <a:t>         </a:t>
            </a:r>
            <a:r>
              <a:rPr lang="en-US" sz="2000" dirty="0" err="1"/>
              <a:t>elementFormDefault</a:t>
            </a:r>
            <a:r>
              <a:rPr lang="en-US" sz="2000" dirty="0"/>
              <a:t>="qualified" </a:t>
            </a:r>
            <a:br>
              <a:rPr lang="en-US" sz="2000" dirty="0"/>
            </a:br>
            <a:r>
              <a:rPr lang="en-US" sz="2000" dirty="0"/>
              <a:t>         </a:t>
            </a:r>
            <a:r>
              <a:rPr lang="en-US" sz="2000" dirty="0" err="1"/>
              <a:t>attributeFormDefault</a:t>
            </a:r>
            <a:r>
              <a:rPr lang="en-US" sz="2000" dirty="0"/>
              <a:t>="unqualified"&gt; </a:t>
            </a:r>
            <a:br>
              <a:rPr lang="en-US" sz="2000" dirty="0"/>
            </a:br>
            <a:r>
              <a:rPr lang="en-US" sz="2000" dirty="0"/>
              <a:t>        &lt;</a:t>
            </a:r>
            <a:r>
              <a:rPr lang="en-US" sz="2000" dirty="0" err="1"/>
              <a:t>xs:element</a:t>
            </a:r>
            <a:r>
              <a:rPr lang="en-US" sz="2000" dirty="0"/>
              <a:t> name="</a:t>
            </a:r>
            <a:r>
              <a:rPr lang="en-US" sz="2000" dirty="0" err="1"/>
              <a:t>ReportDetails</a:t>
            </a:r>
            <a:r>
              <a:rPr lang="en-US" sz="2000" dirty="0"/>
              <a:t>"&gt; </a:t>
            </a:r>
            <a:br>
              <a:rPr lang="en-US" sz="2000" dirty="0"/>
            </a:br>
            <a:r>
              <a:rPr lang="en-US" sz="2000" dirty="0"/>
              <a:t>                &lt;</a:t>
            </a:r>
            <a:r>
              <a:rPr lang="en-US" sz="2000" dirty="0" err="1"/>
              <a:t>xs:complexType</a:t>
            </a:r>
            <a:r>
              <a:rPr lang="en-US" sz="2000" dirty="0"/>
              <a:t>&gt; </a:t>
            </a:r>
            <a:br>
              <a:rPr lang="en-US" sz="2000" dirty="0"/>
            </a:br>
            <a:r>
              <a:rPr lang="en-US" sz="2000" dirty="0"/>
              <a:t>                        &lt;</a:t>
            </a:r>
            <a:r>
              <a:rPr lang="en-US" sz="2000" dirty="0" err="1"/>
              <a:t>xs:sequence</a:t>
            </a:r>
            <a:r>
              <a:rPr lang="en-US" sz="2000" dirty="0"/>
              <a:t>&gt; </a:t>
            </a:r>
            <a:br>
              <a:rPr lang="en-US" sz="2000" dirty="0"/>
            </a:br>
            <a:r>
              <a:rPr lang="en-US" sz="2000" dirty="0"/>
              <a:t>                                &lt;</a:t>
            </a:r>
            <a:r>
              <a:rPr lang="en-US" sz="2000" dirty="0" err="1"/>
              <a:t>xs:element</a:t>
            </a:r>
            <a:r>
              <a:rPr lang="en-US" sz="2000" dirty="0"/>
              <a:t> name="Report" type="</a:t>
            </a:r>
            <a:r>
              <a:rPr lang="en-US" sz="2000" dirty="0" err="1"/>
              <a:t>xs:string</a:t>
            </a:r>
            <a:r>
              <a:rPr lang="en-US" sz="2000" dirty="0"/>
              <a:t>"/&gt; </a:t>
            </a:r>
            <a:br>
              <a:rPr lang="en-US" sz="2000" dirty="0"/>
            </a:br>
            <a:r>
              <a:rPr lang="en-US" sz="2000" dirty="0"/>
              <a:t>                                &lt;</a:t>
            </a:r>
            <a:r>
              <a:rPr lang="en-US" sz="2000" dirty="0" err="1"/>
              <a:t>xs:element</a:t>
            </a:r>
            <a:r>
              <a:rPr lang="en-US" sz="2000" dirty="0"/>
              <a:t> name="</a:t>
            </a:r>
            <a:r>
              <a:rPr lang="en-US" sz="2000" dirty="0" err="1"/>
              <a:t>PostedDate</a:t>
            </a:r>
            <a:r>
              <a:rPr lang="en-US" sz="2000" dirty="0"/>
              <a:t>" type="</a:t>
            </a:r>
            <a:r>
              <a:rPr lang="en-US" sz="2000" dirty="0" err="1"/>
              <a:t>xs:dateTime</a:t>
            </a:r>
            <a:r>
              <a:rPr lang="en-US" sz="2000" dirty="0"/>
              <a:t>"/&gt; </a:t>
            </a:r>
            <a:br>
              <a:rPr lang="en-US" sz="2000" dirty="0"/>
            </a:br>
            <a:r>
              <a:rPr lang="en-US" sz="2000" dirty="0"/>
              <a:t>                                &lt;</a:t>
            </a:r>
            <a:r>
              <a:rPr lang="en-US" sz="2000" dirty="0" err="1"/>
              <a:t>xs:element</a:t>
            </a:r>
            <a:r>
              <a:rPr lang="en-US" sz="2000" dirty="0"/>
              <a:t> name="</a:t>
            </a:r>
            <a:r>
              <a:rPr lang="en-US" sz="2000" dirty="0" err="1"/>
              <a:t>DocID</a:t>
            </a:r>
            <a:r>
              <a:rPr lang="en-US" sz="2000" dirty="0"/>
              <a:t>" type="</a:t>
            </a:r>
            <a:r>
              <a:rPr lang="en-US" sz="2000" dirty="0" err="1"/>
              <a:t>xs:string</a:t>
            </a:r>
            <a:r>
              <a:rPr lang="en-US" sz="2000" dirty="0"/>
              <a:t>"/&gt; </a:t>
            </a:r>
            <a:br>
              <a:rPr lang="en-US" sz="2000" dirty="0"/>
            </a:br>
            <a:r>
              <a:rPr lang="en-US" sz="2000" dirty="0"/>
              <a:t>                        &lt;/</a:t>
            </a:r>
            <a:r>
              <a:rPr lang="en-US" sz="2000" dirty="0" err="1"/>
              <a:t>xs:sequence</a:t>
            </a:r>
            <a:r>
              <a:rPr lang="en-US" sz="2000" dirty="0"/>
              <a:t>&gt; </a:t>
            </a:r>
            <a:br>
              <a:rPr lang="en-US" sz="2000" dirty="0"/>
            </a:br>
            <a:r>
              <a:rPr lang="en-US" sz="2000" dirty="0"/>
              <a:t>                &lt;/</a:t>
            </a:r>
            <a:r>
              <a:rPr lang="en-US" sz="2000" dirty="0" err="1"/>
              <a:t>xs:complexType</a:t>
            </a:r>
            <a:r>
              <a:rPr lang="en-US" sz="2000" dirty="0"/>
              <a:t>&gt; </a:t>
            </a:r>
            <a:br>
              <a:rPr lang="en-US" sz="2000" dirty="0"/>
            </a:br>
            <a:r>
              <a:rPr lang="en-US" sz="2000" dirty="0"/>
              <a:t>        &lt;/</a:t>
            </a:r>
            <a:r>
              <a:rPr lang="en-US" sz="2000" dirty="0" err="1"/>
              <a:t>xs:element</a:t>
            </a:r>
            <a:r>
              <a:rPr lang="en-US" sz="2000" dirty="0"/>
              <a:t>&gt; </a:t>
            </a:r>
            <a:br>
              <a:rPr lang="en-US" sz="2000" dirty="0"/>
            </a:br>
            <a:r>
              <a:rPr lang="en-US" sz="2000" dirty="0"/>
              <a:t>&lt;/</a:t>
            </a:r>
            <a:r>
              <a:rPr lang="en-US" sz="2000" dirty="0" err="1"/>
              <a:t>xs:schema</a:t>
            </a:r>
            <a:r>
              <a:rPr lang="en-US" sz="2000" dirty="0"/>
              <a:t>&gt;</a:t>
            </a:r>
          </a:p>
          <a:p>
            <a:pPr marL="0" indent="0">
              <a:buNone/>
            </a:pPr>
            <a:endParaRPr lang="en-US" sz="2000" b="1" dirty="0"/>
          </a:p>
        </p:txBody>
      </p:sp>
      <p:sp>
        <p:nvSpPr>
          <p:cNvPr id="9" name="Title 8"/>
          <p:cNvSpPr>
            <a:spLocks noGrp="1"/>
          </p:cNvSpPr>
          <p:nvPr>
            <p:ph type="title"/>
          </p:nvPr>
        </p:nvSpPr>
        <p:spPr/>
        <p:txBody>
          <a:bodyPr/>
          <a:lstStyle/>
          <a:p>
            <a:pPr lvl="0"/>
            <a:r>
              <a:rPr lang="en-US" dirty="0" smtClean="0"/>
              <a:t>Demo – Notification of Report Publication</a:t>
            </a:r>
            <a:endParaRPr lang="en-US" dirty="0"/>
          </a:p>
        </p:txBody>
      </p:sp>
      <p:sp>
        <p:nvSpPr>
          <p:cNvPr id="3" name="Rectangle 2"/>
          <p:cNvSpPr/>
          <p:nvPr/>
        </p:nvSpPr>
        <p:spPr>
          <a:xfrm>
            <a:off x="340701" y="3439522"/>
            <a:ext cx="8367348" cy="1938992"/>
          </a:xfrm>
          <a:prstGeom prst="rect">
            <a:avLst/>
          </a:prstGeom>
        </p:spPr>
        <p:txBody>
          <a:bodyPr wrap="square">
            <a:spAutoFit/>
          </a:bodyPr>
          <a:lstStyle/>
          <a:p>
            <a:pPr lvl="0"/>
            <a:r>
              <a:rPr lang="en-US" sz="2000" b="1" dirty="0" smtClean="0"/>
              <a:t>Demo supports a variety of options:</a:t>
            </a:r>
          </a:p>
          <a:p>
            <a:pPr marL="342900" indent="-342900">
              <a:buFont typeface="Arial" panose="020B0604020202020204" pitchFamily="34" charset="0"/>
              <a:buChar char="•"/>
            </a:pPr>
            <a:r>
              <a:rPr lang="en-US" sz="2000" dirty="0"/>
              <a:t>Uses </a:t>
            </a:r>
            <a:r>
              <a:rPr lang="en-US" sz="2000" dirty="0" smtClean="0"/>
              <a:t>REST/JSON over HTTP or XML over JMS Topic</a:t>
            </a:r>
          </a:p>
          <a:p>
            <a:pPr marL="342900" indent="-342900">
              <a:buFont typeface="Arial" panose="020B0604020202020204" pitchFamily="34" charset="0"/>
              <a:buChar char="•"/>
            </a:pPr>
            <a:r>
              <a:rPr lang="en-US" sz="2000" dirty="0" smtClean="0"/>
              <a:t>We will use a mock listener using SOAPUI for this demo</a:t>
            </a:r>
          </a:p>
          <a:p>
            <a:pPr marL="342900" indent="-342900">
              <a:buFont typeface="Arial" panose="020B0604020202020204" pitchFamily="34" charset="0"/>
              <a:buChar char="•"/>
            </a:pPr>
            <a:r>
              <a:rPr lang="en-US" sz="2000" dirty="0" smtClean="0"/>
              <a:t>Also included a sample message for delivery of report content</a:t>
            </a:r>
          </a:p>
          <a:p>
            <a:pPr marL="342900" indent="-342900">
              <a:buFont typeface="Arial" panose="020B0604020202020204" pitchFamily="34" charset="0"/>
              <a:buChar char="•"/>
            </a:pPr>
            <a:endParaRPr lang="en-US" sz="2000" dirty="0"/>
          </a:p>
          <a:p>
            <a:r>
              <a:rPr lang="en-US" sz="2000" b="1" dirty="0" smtClean="0"/>
              <a:t>This approach represents a transition to “Push Model”</a:t>
            </a:r>
            <a:endParaRPr lang="en-US" sz="2000" b="1" dirty="0"/>
          </a:p>
        </p:txBody>
      </p:sp>
    </p:spTree>
    <p:extLst>
      <p:ext uri="{BB962C8B-B14F-4D97-AF65-F5344CB8AC3E}">
        <p14:creationId xmlns:p14="http://schemas.microsoft.com/office/powerpoint/2010/main" val="1993955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This Fits</a:t>
            </a:r>
            <a:endParaRPr lang="en-US" dirty="0"/>
          </a:p>
        </p:txBody>
      </p:sp>
      <p:sp>
        <p:nvSpPr>
          <p:cNvPr id="3" name="Rounded Rectangle 2"/>
          <p:cNvSpPr/>
          <p:nvPr/>
        </p:nvSpPr>
        <p:spPr>
          <a:xfrm>
            <a:off x="2730215" y="1285045"/>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943960" y="1285045"/>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4905858" y="335709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648773" y="1285045"/>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531708" y="1285045"/>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531708" y="2360887"/>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730215" y="449577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963478" y="1371600"/>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811078" y="2718661"/>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658678" y="4138093"/>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2084921" y="1556265"/>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3923800" y="1713830"/>
            <a:ext cx="10201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3923800" y="1478775"/>
            <a:ext cx="102016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6022967" y="2222692"/>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endCxn id="18" idx="1"/>
          </p:cNvCxnSpPr>
          <p:nvPr/>
        </p:nvCxnSpPr>
        <p:spPr>
          <a:xfrm>
            <a:off x="6981987" y="2632107"/>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7" idx="1"/>
          </p:cNvCxnSpPr>
          <p:nvPr/>
        </p:nvCxnSpPr>
        <p:spPr>
          <a:xfrm flipH="1">
            <a:off x="6981987" y="1556265"/>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234104" y="2900743"/>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2048360" y="3628318"/>
            <a:ext cx="2857498" cy="5837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6061068" y="3628318"/>
            <a:ext cx="5877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a:endCxn id="19" idx="3"/>
          </p:cNvCxnSpPr>
          <p:nvPr/>
        </p:nvCxnSpPr>
        <p:spPr>
          <a:xfrm flipH="1">
            <a:off x="3885425" y="4766997"/>
            <a:ext cx="2753786"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2048360" y="4322759"/>
            <a:ext cx="681855" cy="444239"/>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31037" y="1154240"/>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416298" y="5227711"/>
            <a:ext cx="898901" cy="261610"/>
          </a:xfrm>
          <a:prstGeom prst="rect">
            <a:avLst/>
          </a:prstGeom>
          <a:noFill/>
        </p:spPr>
        <p:txBody>
          <a:bodyPr wrap="square" rtlCol="0">
            <a:spAutoFit/>
          </a:bodyPr>
          <a:lstStyle/>
          <a:p>
            <a:r>
              <a:rPr lang="en-US" sz="1100" dirty="0" smtClean="0"/>
              <a:t>Integration</a:t>
            </a:r>
            <a:endParaRPr lang="en-US" sz="1100" dirty="0"/>
          </a:p>
        </p:txBody>
      </p:sp>
      <p:sp>
        <p:nvSpPr>
          <p:cNvPr id="50" name="Flowchart: Direct Access Storage 49"/>
          <p:cNvSpPr/>
          <p:nvPr/>
        </p:nvSpPr>
        <p:spPr>
          <a:xfrm flipH="1">
            <a:off x="1403066" y="5223825"/>
            <a:ext cx="645294" cy="243192"/>
          </a:xfrm>
          <a:prstGeom prst="flowChartMagneticDrum">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51" name="Straight Arrow Connector 50"/>
          <p:cNvCxnSpPr>
            <a:stCxn id="19" idx="1"/>
          </p:cNvCxnSpPr>
          <p:nvPr/>
        </p:nvCxnSpPr>
        <p:spPr>
          <a:xfrm flipH="1">
            <a:off x="2092959" y="4766998"/>
            <a:ext cx="637256" cy="515914"/>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cxnSp>
        <p:nvCxnSpPr>
          <p:cNvPr id="53" name="Straight Arrow Connector 52"/>
          <p:cNvCxnSpPr>
            <a:stCxn id="50" idx="0"/>
          </p:cNvCxnSpPr>
          <p:nvPr/>
        </p:nvCxnSpPr>
        <p:spPr>
          <a:xfrm flipH="1" flipV="1">
            <a:off x="1429719" y="4679004"/>
            <a:ext cx="295994" cy="544821"/>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cxnSp>
        <p:nvCxnSpPr>
          <p:cNvPr id="35" name="Elbow Connector 34"/>
          <p:cNvCxnSpPr/>
          <p:nvPr/>
        </p:nvCxnSpPr>
        <p:spPr>
          <a:xfrm rot="10800000" flipV="1">
            <a:off x="3902973" y="2770411"/>
            <a:ext cx="3646282" cy="1809345"/>
          </a:xfrm>
          <a:prstGeom prst="bentConnector3">
            <a:avLst>
              <a:gd name="adj1" fmla="val 19025"/>
            </a:avLst>
          </a:prstGeom>
          <a:ln w="38100">
            <a:solidFill>
              <a:srgbClr val="FF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6660912" y="1909142"/>
            <a:ext cx="1056584" cy="665959"/>
          </a:xfrm>
          <a:prstGeom prst="bentConnector3">
            <a:avLst>
              <a:gd name="adj1" fmla="val -33"/>
            </a:avLst>
          </a:prstGeom>
          <a:ln w="38100">
            <a:solidFill>
              <a:srgbClr val="FF00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321166" y="4199648"/>
            <a:ext cx="1355484" cy="307777"/>
          </a:xfrm>
          <a:prstGeom prst="rect">
            <a:avLst/>
          </a:prstGeom>
          <a:noFill/>
        </p:spPr>
        <p:txBody>
          <a:bodyPr wrap="square" rtlCol="0">
            <a:spAutoFit/>
          </a:bodyPr>
          <a:lstStyle/>
          <a:p>
            <a:r>
              <a:rPr lang="en-US" sz="1400" dirty="0" smtClean="0"/>
              <a:t>REST/JSON</a:t>
            </a:r>
            <a:endParaRPr lang="en-US" dirty="0"/>
          </a:p>
        </p:txBody>
      </p:sp>
      <p:sp>
        <p:nvSpPr>
          <p:cNvPr id="36" name="TextBox 35"/>
          <p:cNvSpPr txBox="1"/>
          <p:nvPr/>
        </p:nvSpPr>
        <p:spPr>
          <a:xfrm>
            <a:off x="2234104" y="5227711"/>
            <a:ext cx="1355484" cy="307777"/>
          </a:xfrm>
          <a:prstGeom prst="rect">
            <a:avLst/>
          </a:prstGeom>
          <a:noFill/>
        </p:spPr>
        <p:txBody>
          <a:bodyPr wrap="square" rtlCol="0">
            <a:spAutoFit/>
          </a:bodyPr>
          <a:lstStyle/>
          <a:p>
            <a:r>
              <a:rPr lang="en-US" sz="1400" dirty="0" smtClean="0"/>
              <a:t>XML</a:t>
            </a:r>
            <a:endParaRPr lang="en-US" dirty="0"/>
          </a:p>
        </p:txBody>
      </p:sp>
    </p:spTree>
    <p:extLst>
      <p:ext uri="{BB962C8B-B14F-4D97-AF65-F5344CB8AC3E}">
        <p14:creationId xmlns:p14="http://schemas.microsoft.com/office/powerpoint/2010/main" val="2936330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r>
              <a:rPr lang="en-US" dirty="0" smtClean="0"/>
              <a:t>Demo – Public Reports Hosted on Amazon S3</a:t>
            </a:r>
            <a:endParaRPr lang="en-US" dirty="0"/>
          </a:p>
        </p:txBody>
      </p:sp>
      <p:sp>
        <p:nvSpPr>
          <p:cNvPr id="3" name="Rectangle 2"/>
          <p:cNvSpPr/>
          <p:nvPr/>
        </p:nvSpPr>
        <p:spPr>
          <a:xfrm>
            <a:off x="471852" y="728139"/>
            <a:ext cx="8367348" cy="5324535"/>
          </a:xfrm>
          <a:prstGeom prst="rect">
            <a:avLst/>
          </a:prstGeom>
        </p:spPr>
        <p:txBody>
          <a:bodyPr wrap="square">
            <a:spAutoFit/>
          </a:bodyPr>
          <a:lstStyle/>
          <a:p>
            <a:pPr lvl="0"/>
            <a:r>
              <a:rPr lang="en-US" sz="2000" b="1" dirty="0" smtClean="0"/>
              <a:t>Alternative means for distributing Public content</a:t>
            </a:r>
            <a:endParaRPr lang="en-US" sz="2000" b="1" dirty="0"/>
          </a:p>
          <a:p>
            <a:pPr marL="342900" indent="-342900">
              <a:buFont typeface="Arial" panose="020B0604020202020204" pitchFamily="34" charset="0"/>
              <a:buChar char="•"/>
            </a:pPr>
            <a:r>
              <a:rPr lang="en-US" sz="2000" dirty="0" smtClean="0"/>
              <a:t>Persist Public content in public, read-only Amazon S3 bucket</a:t>
            </a:r>
          </a:p>
          <a:p>
            <a:pPr marL="342900" indent="-342900">
              <a:buFont typeface="Arial" panose="020B0604020202020204" pitchFamily="34" charset="0"/>
              <a:buChar char="•"/>
            </a:pPr>
            <a:r>
              <a:rPr lang="en-US" sz="2000" dirty="0" smtClean="0"/>
              <a:t>No change to Secure or Certified content</a:t>
            </a:r>
          </a:p>
          <a:p>
            <a:pPr marL="342900" indent="-342900">
              <a:buFont typeface="Arial" panose="020B0604020202020204" pitchFamily="34" charset="0"/>
              <a:buChar char="•"/>
            </a:pPr>
            <a:r>
              <a:rPr lang="en-US" sz="2000" dirty="0" smtClean="0"/>
              <a:t>No functional change to retrieval of Public content by MPs</a:t>
            </a:r>
          </a:p>
          <a:p>
            <a:pPr marL="342900" indent="-342900">
              <a:buFont typeface="Arial" panose="020B0604020202020204" pitchFamily="34" charset="0"/>
              <a:buChar char="•"/>
            </a:pPr>
            <a:r>
              <a:rPr lang="en-US" sz="2000" dirty="0" smtClean="0"/>
              <a:t>Anyone would be able to retrieve Public reports directly from Amazon if they preferred</a:t>
            </a:r>
          </a:p>
          <a:p>
            <a:pPr marL="342900" indent="-342900">
              <a:buFont typeface="Arial" panose="020B0604020202020204" pitchFamily="34" charset="0"/>
              <a:buChar char="•"/>
            </a:pPr>
            <a:r>
              <a:rPr lang="en-US" sz="2000" dirty="0" smtClean="0"/>
              <a:t>Follows the “Push Model” by notifying when a new report is published</a:t>
            </a:r>
          </a:p>
          <a:p>
            <a:pPr lvl="0"/>
            <a:endParaRPr lang="en-US" sz="2000" b="1" dirty="0" smtClean="0"/>
          </a:p>
          <a:p>
            <a:pPr lvl="0"/>
            <a:r>
              <a:rPr lang="en-US" sz="2000" b="1" dirty="0" smtClean="0"/>
              <a:t>Benefits</a:t>
            </a:r>
            <a:endParaRPr lang="en-US" sz="2000" b="1" dirty="0"/>
          </a:p>
          <a:p>
            <a:pPr marL="342900" indent="-342900">
              <a:buFont typeface="Arial" panose="020B0604020202020204" pitchFamily="34" charset="0"/>
              <a:buChar char="•"/>
            </a:pPr>
            <a:r>
              <a:rPr lang="en-US" sz="2000" dirty="0" smtClean="0"/>
              <a:t>Offloads unconstrained load to more elastic resources</a:t>
            </a:r>
          </a:p>
          <a:p>
            <a:pPr marL="342900" indent="-342900">
              <a:buFont typeface="Arial" panose="020B0604020202020204" pitchFamily="34" charset="0"/>
              <a:buChar char="•"/>
            </a:pPr>
            <a:r>
              <a:rPr lang="en-US" sz="2000" dirty="0" smtClean="0"/>
              <a:t>Insulates MP’s from impact of Public access</a:t>
            </a:r>
          </a:p>
          <a:p>
            <a:pPr marL="342900" indent="-342900">
              <a:buFont typeface="Arial" panose="020B0604020202020204" pitchFamily="34" charset="0"/>
              <a:buChar char="•"/>
            </a:pPr>
            <a:r>
              <a:rPr lang="en-US" sz="2000" dirty="0" smtClean="0"/>
              <a:t>Provides an additional method for retrieval of Public content that may in some circumstances be more useful to MPs </a:t>
            </a:r>
            <a:endParaRPr lang="en-US" sz="2000" dirty="0"/>
          </a:p>
          <a:p>
            <a:endParaRPr lang="en-US" sz="2000" dirty="0"/>
          </a:p>
          <a:p>
            <a:r>
              <a:rPr lang="en-US" sz="2000" b="1" dirty="0" smtClean="0"/>
              <a:t>Features</a:t>
            </a:r>
          </a:p>
          <a:p>
            <a:pPr marL="342900" indent="-342900">
              <a:buFont typeface="Arial" panose="020B0604020202020204" pitchFamily="34" charset="0"/>
              <a:buChar char="•"/>
            </a:pPr>
            <a:r>
              <a:rPr lang="en-US" sz="2000" dirty="0" smtClean="0"/>
              <a:t>Notifications via Amazon SNS service, which support a variety of methods for notification</a:t>
            </a:r>
          </a:p>
        </p:txBody>
      </p:sp>
    </p:spTree>
    <p:extLst>
      <p:ext uri="{BB962C8B-B14F-4D97-AF65-F5344CB8AC3E}">
        <p14:creationId xmlns:p14="http://schemas.microsoft.com/office/powerpoint/2010/main" val="7714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loud 27"/>
          <p:cNvSpPr/>
          <p:nvPr/>
        </p:nvSpPr>
        <p:spPr>
          <a:xfrm>
            <a:off x="4433881" y="640808"/>
            <a:ext cx="3605220" cy="1181672"/>
          </a:xfrm>
          <a:prstGeom prst="cloud">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Amazon S3</a:t>
            </a:r>
            <a:endParaRPr lang="en-US" dirty="0"/>
          </a:p>
        </p:txBody>
      </p:sp>
      <p:sp>
        <p:nvSpPr>
          <p:cNvPr id="9" name="Title 8"/>
          <p:cNvSpPr>
            <a:spLocks noGrp="1"/>
          </p:cNvSpPr>
          <p:nvPr>
            <p:ph type="title"/>
          </p:nvPr>
        </p:nvSpPr>
        <p:spPr/>
        <p:txBody>
          <a:bodyPr/>
          <a:lstStyle/>
          <a:p>
            <a:r>
              <a:rPr lang="en-US" dirty="0" smtClean="0"/>
              <a:t>How This Fits</a:t>
            </a:r>
            <a:endParaRPr lang="en-US" dirty="0"/>
          </a:p>
        </p:txBody>
      </p:sp>
      <p:sp>
        <p:nvSpPr>
          <p:cNvPr id="3" name="Rounded Rectangle 2"/>
          <p:cNvSpPr/>
          <p:nvPr/>
        </p:nvSpPr>
        <p:spPr>
          <a:xfrm>
            <a:off x="2730215" y="2005331"/>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943960" y="2005331"/>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4905858" y="4077384"/>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648773" y="2005331"/>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531708" y="2005331"/>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531708" y="3081173"/>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730215" y="5216064"/>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963478" y="2091886"/>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811078" y="3438947"/>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658678" y="4858379"/>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2084921" y="2276551"/>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3923800" y="2434116"/>
            <a:ext cx="10201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6022967" y="2942978"/>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234104" y="3621029"/>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2048360" y="4348604"/>
            <a:ext cx="2857498" cy="583760"/>
          </a:xfrm>
          <a:prstGeom prst="straightConnector1">
            <a:avLst/>
          </a:prstGeom>
          <a:ln>
            <a:solidFill>
              <a:schemeClr val="tx2">
                <a:lumMod val="75000"/>
                <a:lumOff val="25000"/>
              </a:schemeClr>
            </a:solidFill>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6061068" y="4348604"/>
            <a:ext cx="5877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a:endCxn id="19" idx="3"/>
          </p:cNvCxnSpPr>
          <p:nvPr/>
        </p:nvCxnSpPr>
        <p:spPr>
          <a:xfrm flipH="1">
            <a:off x="3885425" y="5487283"/>
            <a:ext cx="2753786"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2048360" y="5043045"/>
            <a:ext cx="681855" cy="444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31037" y="1874526"/>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416298" y="5947997"/>
            <a:ext cx="898901" cy="261610"/>
          </a:xfrm>
          <a:prstGeom prst="rect">
            <a:avLst/>
          </a:prstGeom>
          <a:noFill/>
        </p:spPr>
        <p:txBody>
          <a:bodyPr wrap="square" rtlCol="0">
            <a:spAutoFit/>
          </a:bodyPr>
          <a:lstStyle/>
          <a:p>
            <a:r>
              <a:rPr lang="en-US" sz="1100" dirty="0" smtClean="0"/>
              <a:t>Integration</a:t>
            </a:r>
            <a:endParaRPr lang="en-US" sz="1100" dirty="0"/>
          </a:p>
        </p:txBody>
      </p:sp>
      <p:sp>
        <p:nvSpPr>
          <p:cNvPr id="12" name="TextBox 11"/>
          <p:cNvSpPr txBox="1"/>
          <p:nvPr/>
        </p:nvSpPr>
        <p:spPr>
          <a:xfrm>
            <a:off x="3470153" y="4640483"/>
            <a:ext cx="907294" cy="307777"/>
          </a:xfrm>
          <a:prstGeom prst="rect">
            <a:avLst/>
          </a:prstGeom>
          <a:noFill/>
        </p:spPr>
        <p:txBody>
          <a:bodyPr wrap="square" rtlCol="0">
            <a:spAutoFit/>
          </a:bodyPr>
          <a:lstStyle/>
          <a:p>
            <a:r>
              <a:rPr lang="en-US" sz="1400" dirty="0" smtClean="0"/>
              <a:t>HTTPS</a:t>
            </a:r>
            <a:endParaRPr lang="en-US" dirty="0"/>
          </a:p>
        </p:txBody>
      </p:sp>
      <p:cxnSp>
        <p:nvCxnSpPr>
          <p:cNvPr id="31" name="Straight Arrow Connector 30"/>
          <p:cNvCxnSpPr/>
          <p:nvPr/>
        </p:nvCxnSpPr>
        <p:spPr>
          <a:xfrm>
            <a:off x="6981986" y="3358310"/>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flipH="1">
            <a:off x="6981986" y="2282468"/>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5" name="Straight Arrow Connector 44"/>
          <p:cNvCxnSpPr>
            <a:stCxn id="28" idx="2"/>
          </p:cNvCxnSpPr>
          <p:nvPr/>
        </p:nvCxnSpPr>
        <p:spPr>
          <a:xfrm flipH="1">
            <a:off x="1945533" y="1231644"/>
            <a:ext cx="2499531" cy="642882"/>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47" name="TextBox 46"/>
          <p:cNvSpPr txBox="1"/>
          <p:nvPr/>
        </p:nvSpPr>
        <p:spPr>
          <a:xfrm>
            <a:off x="2626468" y="1124069"/>
            <a:ext cx="1393631" cy="430887"/>
          </a:xfrm>
          <a:prstGeom prst="rect">
            <a:avLst/>
          </a:prstGeom>
          <a:noFill/>
        </p:spPr>
        <p:txBody>
          <a:bodyPr wrap="square" rtlCol="0">
            <a:spAutoFit/>
          </a:bodyPr>
          <a:lstStyle/>
          <a:p>
            <a:r>
              <a:rPr lang="en-US" sz="1100" dirty="0" smtClean="0"/>
              <a:t>E-Mail, SMS or others</a:t>
            </a:r>
            <a:endParaRPr lang="en-US" sz="1100" dirty="0"/>
          </a:p>
        </p:txBody>
      </p:sp>
      <p:cxnSp>
        <p:nvCxnSpPr>
          <p:cNvPr id="78" name="Straight Connector 77"/>
          <p:cNvCxnSpPr/>
          <p:nvPr/>
        </p:nvCxnSpPr>
        <p:spPr>
          <a:xfrm flipH="1">
            <a:off x="6865748" y="2434116"/>
            <a:ext cx="665959" cy="0"/>
          </a:xfrm>
          <a:prstGeom prst="line">
            <a:avLst/>
          </a:prstGeom>
          <a:ln w="38100">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flipV="1">
            <a:off x="6061071" y="3219450"/>
            <a:ext cx="1470637" cy="990600"/>
          </a:xfrm>
          <a:prstGeom prst="bentConnector3">
            <a:avLst>
              <a:gd name="adj1" fmla="val 53886"/>
            </a:avLst>
          </a:prstGeom>
          <a:ln w="38100">
            <a:solidFill>
              <a:schemeClr val="tx2">
                <a:lumMod val="75000"/>
                <a:lumOff val="25000"/>
              </a:schemeClr>
            </a:solidFill>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V="1">
            <a:off x="6739239" y="1669204"/>
            <a:ext cx="1" cy="1550246"/>
          </a:xfrm>
          <a:prstGeom prst="straightConnector1">
            <a:avLst/>
          </a:prstGeom>
          <a:ln>
            <a:solidFill>
              <a:schemeClr val="tx2">
                <a:lumMod val="75000"/>
                <a:lumOff val="25000"/>
              </a:schemeClr>
            </a:solidFill>
            <a:tailEnd type="arrow"/>
          </a:ln>
        </p:spPr>
        <p:style>
          <a:lnRef idx="3">
            <a:schemeClr val="dk1"/>
          </a:lnRef>
          <a:fillRef idx="0">
            <a:schemeClr val="dk1"/>
          </a:fillRef>
          <a:effectRef idx="2">
            <a:schemeClr val="dk1"/>
          </a:effectRef>
          <a:fontRef idx="minor">
            <a:schemeClr val="tx1"/>
          </a:fontRef>
        </p:style>
      </p:cxnSp>
      <p:cxnSp>
        <p:nvCxnSpPr>
          <p:cNvPr id="90" name="Straight Arrow Connector 89"/>
          <p:cNvCxnSpPr/>
          <p:nvPr/>
        </p:nvCxnSpPr>
        <p:spPr>
          <a:xfrm flipV="1">
            <a:off x="2015998" y="1339512"/>
            <a:ext cx="2556002" cy="675973"/>
          </a:xfrm>
          <a:prstGeom prst="straightConnector1">
            <a:avLst/>
          </a:prstGeom>
          <a:ln>
            <a:solidFill>
              <a:schemeClr val="tx2">
                <a:lumMod val="75000"/>
                <a:lumOff val="25000"/>
              </a:schemeClr>
            </a:solidFill>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flipV="1">
            <a:off x="3885424" y="1553085"/>
            <a:ext cx="686576" cy="527177"/>
          </a:xfrm>
          <a:prstGeom prst="straightConnector1">
            <a:avLst/>
          </a:prstGeom>
          <a:ln>
            <a:solidFill>
              <a:schemeClr val="tx2">
                <a:lumMod val="75000"/>
                <a:lumOff val="25000"/>
              </a:schemeClr>
            </a:solidFill>
            <a:tailEnd type="arrow"/>
          </a:ln>
        </p:spPr>
        <p:style>
          <a:lnRef idx="3">
            <a:schemeClr val="dk1"/>
          </a:lnRef>
          <a:fillRef idx="0">
            <a:schemeClr val="dk1"/>
          </a:fillRef>
          <a:effectRef idx="2">
            <a:schemeClr val="dk1"/>
          </a:effectRef>
          <a:fontRef idx="minor">
            <a:schemeClr val="tx1"/>
          </a:fontRef>
        </p:style>
      </p:cxnSp>
      <p:pic>
        <p:nvPicPr>
          <p:cNvPr id="43" name="Picture 42" descr="S3-Bucket-with-objec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0629" y="889113"/>
            <a:ext cx="731520" cy="731520"/>
          </a:xfrm>
          <a:prstGeom prst="rect">
            <a:avLst/>
          </a:prstGeom>
        </p:spPr>
      </p:pic>
      <p:cxnSp>
        <p:nvCxnSpPr>
          <p:cNvPr id="11" name="Elbow Connector 10"/>
          <p:cNvCxnSpPr/>
          <p:nvPr/>
        </p:nvCxnSpPr>
        <p:spPr>
          <a:xfrm rot="16200000" flipV="1">
            <a:off x="6287267" y="2247688"/>
            <a:ext cx="1822927" cy="665959"/>
          </a:xfrm>
          <a:prstGeom prst="bentConnector3">
            <a:avLst>
              <a:gd name="adj1" fmla="val -161"/>
            </a:avLst>
          </a:prstGeom>
          <a:ln w="38100">
            <a:solidFill>
              <a:srgbClr val="FF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8559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r>
              <a:rPr lang="en-US" dirty="0" smtClean="0"/>
              <a:t>What Next?</a:t>
            </a:r>
            <a:endParaRPr lang="en-US" dirty="0"/>
          </a:p>
        </p:txBody>
      </p:sp>
      <p:sp>
        <p:nvSpPr>
          <p:cNvPr id="3" name="Rectangle 2"/>
          <p:cNvSpPr/>
          <p:nvPr/>
        </p:nvSpPr>
        <p:spPr>
          <a:xfrm>
            <a:off x="471852" y="728139"/>
            <a:ext cx="8367348" cy="4585871"/>
          </a:xfrm>
          <a:prstGeom prst="rect">
            <a:avLst/>
          </a:prstGeom>
        </p:spPr>
        <p:txBody>
          <a:bodyPr wrap="square">
            <a:spAutoFit/>
          </a:bodyPr>
          <a:lstStyle/>
          <a:p>
            <a:r>
              <a:rPr lang="en-US" sz="2000" dirty="0" smtClean="0"/>
              <a:t>Which of these items are interesting to you?  Is there something more interesting that has not been presented yet?</a:t>
            </a:r>
          </a:p>
          <a:p>
            <a:endParaRPr lang="en-US" sz="2000" dirty="0"/>
          </a:p>
          <a:p>
            <a:r>
              <a:rPr lang="en-US" sz="2000" dirty="0" smtClean="0"/>
              <a:t>Are </a:t>
            </a:r>
            <a:r>
              <a:rPr lang="en-US" sz="2000" dirty="0"/>
              <a:t>there aspects of what </a:t>
            </a:r>
            <a:r>
              <a:rPr lang="en-US" sz="2000" dirty="0" smtClean="0"/>
              <a:t>you have seen </a:t>
            </a:r>
            <a:r>
              <a:rPr lang="en-US" sz="2000" dirty="0"/>
              <a:t>that are not supportable by your organization?</a:t>
            </a:r>
          </a:p>
          <a:p>
            <a:pPr marL="285750" indent="-285750">
              <a:buFont typeface="Arial" panose="020B0604020202020204" pitchFamily="34" charset="0"/>
              <a:buChar char="•"/>
            </a:pPr>
            <a:r>
              <a:rPr lang="en-US" sz="1600" dirty="0"/>
              <a:t>Technically not viable?</a:t>
            </a:r>
          </a:p>
          <a:p>
            <a:pPr marL="285750" indent="-285750">
              <a:buFont typeface="Arial" panose="020B0604020202020204" pitchFamily="34" charset="0"/>
              <a:buChar char="•"/>
            </a:pPr>
            <a:r>
              <a:rPr lang="en-US" sz="1600" dirty="0"/>
              <a:t>Management or policy prevents adoption?</a:t>
            </a:r>
          </a:p>
          <a:p>
            <a:pPr lvl="1"/>
            <a:endParaRPr lang="en-US" sz="1600" dirty="0"/>
          </a:p>
          <a:p>
            <a:r>
              <a:rPr lang="en-US" sz="2000" dirty="0"/>
              <a:t>Any alternatives that are more appealing?</a:t>
            </a:r>
          </a:p>
          <a:p>
            <a:pPr lvl="1"/>
            <a:endParaRPr lang="en-US" sz="1600" dirty="0"/>
          </a:p>
          <a:p>
            <a:r>
              <a:rPr lang="en-US" sz="2000" dirty="0"/>
              <a:t>Is your organization doing similar things with other entities</a:t>
            </a:r>
            <a:r>
              <a:rPr lang="en-US" sz="2000" dirty="0" smtClean="0"/>
              <a:t>?  How do they differ?</a:t>
            </a:r>
          </a:p>
          <a:p>
            <a:endParaRPr lang="en-US" sz="2000" dirty="0"/>
          </a:p>
          <a:p>
            <a:pPr marL="342900" indent="-342900">
              <a:buFont typeface="Arial" panose="020B0604020202020204" pitchFamily="34" charset="0"/>
              <a:buChar char="•"/>
            </a:pPr>
            <a:endParaRPr lang="en-US" sz="1600" dirty="0"/>
          </a:p>
          <a:p>
            <a:endParaRPr lang="en-US" sz="1600" dirty="0" smtClean="0"/>
          </a:p>
          <a:p>
            <a:endParaRPr lang="en-US" sz="1600" dirty="0"/>
          </a:p>
        </p:txBody>
      </p:sp>
    </p:spTree>
    <p:extLst>
      <p:ext uri="{BB962C8B-B14F-4D97-AF65-F5344CB8AC3E}">
        <p14:creationId xmlns:p14="http://schemas.microsoft.com/office/powerpoint/2010/main" val="3349565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r>
              <a:rPr lang="en-US" dirty="0" smtClean="0"/>
              <a:t>What Next?</a:t>
            </a:r>
            <a:endParaRPr lang="en-US" dirty="0"/>
          </a:p>
        </p:txBody>
      </p:sp>
      <p:sp>
        <p:nvSpPr>
          <p:cNvPr id="3" name="Rectangle 2"/>
          <p:cNvSpPr/>
          <p:nvPr/>
        </p:nvSpPr>
        <p:spPr>
          <a:xfrm>
            <a:off x="471852" y="728139"/>
            <a:ext cx="8367348" cy="3847207"/>
          </a:xfrm>
          <a:prstGeom prst="rect">
            <a:avLst/>
          </a:prstGeom>
        </p:spPr>
        <p:txBody>
          <a:bodyPr wrap="square">
            <a:spAutoFit/>
          </a:bodyPr>
          <a:lstStyle/>
          <a:p>
            <a:r>
              <a:rPr lang="en-US" sz="2000" b="1" dirty="0"/>
              <a:t>An online survey will be distributed in the days following the workshop to collect data around MP’s preferences and </a:t>
            </a:r>
            <a:r>
              <a:rPr lang="en-US" sz="2000" b="1" dirty="0" smtClean="0"/>
              <a:t>interests  </a:t>
            </a:r>
            <a:endParaRPr lang="en-US" sz="2000" b="1" dirty="0"/>
          </a:p>
          <a:p>
            <a:pPr marL="342900" indent="-342900">
              <a:buFont typeface="Arial" panose="020B0604020202020204" pitchFamily="34" charset="0"/>
              <a:buChar char="•"/>
            </a:pPr>
            <a:r>
              <a:rPr lang="en-US" sz="2000" dirty="0"/>
              <a:t>Results will be tabulated and distributed in a future MISUG </a:t>
            </a:r>
            <a:r>
              <a:rPr lang="en-US" sz="2000" dirty="0"/>
              <a:t>meeting</a:t>
            </a:r>
          </a:p>
          <a:p>
            <a:pPr marL="342900" indent="-342900">
              <a:buFont typeface="Arial" panose="020B0604020202020204" pitchFamily="34" charset="0"/>
              <a:buChar char="•"/>
            </a:pPr>
            <a:endParaRPr lang="en-US" sz="1600" dirty="0"/>
          </a:p>
          <a:p>
            <a:r>
              <a:rPr lang="en-US" sz="2000" b="1" dirty="0" smtClean="0"/>
              <a:t>Based on the </a:t>
            </a:r>
            <a:r>
              <a:rPr lang="en-US" sz="2000" b="1" dirty="0"/>
              <a:t>feedback gathered from the </a:t>
            </a:r>
            <a:r>
              <a:rPr lang="en-US" sz="2000" b="1" dirty="0" smtClean="0"/>
              <a:t>Workshops and MISUG,  </a:t>
            </a:r>
            <a:r>
              <a:rPr lang="en-US" sz="2000" b="1" dirty="0"/>
              <a:t>ERCOT will begin to define a revised EWS interface</a:t>
            </a:r>
          </a:p>
          <a:p>
            <a:pPr marL="342900" indent="-342900">
              <a:buFont typeface="Arial" panose="020B0604020202020204" pitchFamily="34" charset="0"/>
              <a:buChar char="•"/>
            </a:pPr>
            <a:r>
              <a:rPr lang="en-US" sz="2000" dirty="0"/>
              <a:t>MISUG will be used as the means for communicating progress and gathering feedback</a:t>
            </a:r>
          </a:p>
          <a:p>
            <a:pPr marL="342900" indent="-342900">
              <a:buFont typeface="Arial" panose="020B0604020202020204" pitchFamily="34" charset="0"/>
              <a:buChar char="•"/>
            </a:pPr>
            <a:r>
              <a:rPr lang="en-US" sz="2000" dirty="0"/>
              <a:t>Any implementation will be done in parallel with existing interfaces with ample time for transition</a:t>
            </a:r>
          </a:p>
          <a:p>
            <a:pPr marL="342900" indent="-342900">
              <a:buFont typeface="Arial" panose="020B0604020202020204" pitchFamily="34" charset="0"/>
              <a:buChar char="•"/>
            </a:pPr>
            <a:endParaRPr lang="en-US" sz="1600" dirty="0"/>
          </a:p>
          <a:p>
            <a:endParaRPr lang="en-US" sz="1600" dirty="0" smtClean="0"/>
          </a:p>
          <a:p>
            <a:endParaRPr lang="en-US" sz="1600" dirty="0"/>
          </a:p>
        </p:txBody>
      </p:sp>
    </p:spTree>
    <p:extLst>
      <p:ext uri="{BB962C8B-B14F-4D97-AF65-F5344CB8AC3E}">
        <p14:creationId xmlns:p14="http://schemas.microsoft.com/office/powerpoint/2010/main" val="3491465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endParaRPr lang="en-US" sz="2000" dirty="0"/>
          </a:p>
          <a:p>
            <a:pPr marL="0" indent="0">
              <a:buNone/>
            </a:pPr>
            <a:r>
              <a:rPr lang="en-US" sz="2000" dirty="0" smtClean="0"/>
              <a:t>ERCOT </a:t>
            </a:r>
            <a:r>
              <a:rPr lang="en-US" sz="2000" dirty="0"/>
              <a:t>strictly prohibits Market Participants and their employees who are participating in ERCOT activities from using their participation in ERCOT activities as a forum for engaging in practices or communications that violate the antitrust laws. The ERCOT Board has approved guidelines for members of ERCOT Committees, Subcommittees and Working Groups to be reviewed and followed by each Market Participant attending ERCOT meetings. If you have not received a copy of these Guidelines, copies are available at the Client Relations desk. Please remember your ongoing obligation to comply with all applicable laws, including the antitrust laws. </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Anti-Trust Admonition	</a:t>
            </a:r>
            <a:endParaRPr lang="en-US" dirty="0"/>
          </a:p>
        </p:txBody>
      </p:sp>
    </p:spTree>
    <p:extLst>
      <p:ext uri="{BB962C8B-B14F-4D97-AF65-F5344CB8AC3E}">
        <p14:creationId xmlns:p14="http://schemas.microsoft.com/office/powerpoint/2010/main" val="284873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ln>
            <a:solidFill>
              <a:schemeClr val="accent1"/>
            </a:solidFill>
          </a:ln>
        </p:spPr>
        <p:txBody>
          <a:bodyPr>
            <a:normAutofit/>
          </a:bodyPr>
          <a:lstStyle/>
          <a:p>
            <a:pPr lvl="0"/>
            <a:r>
              <a:rPr lang="en-US" sz="2000" dirty="0" smtClean="0"/>
              <a:t>Introductions</a:t>
            </a:r>
          </a:p>
          <a:p>
            <a:pPr lvl="0"/>
            <a:r>
              <a:rPr lang="en-US" sz="2000" dirty="0" smtClean="0"/>
              <a:t>Recap of Last Meeting</a:t>
            </a:r>
          </a:p>
          <a:p>
            <a:pPr lvl="0"/>
            <a:r>
              <a:rPr lang="en-US" sz="2000" dirty="0" smtClean="0"/>
              <a:t>Objectives and Expectations</a:t>
            </a:r>
          </a:p>
          <a:p>
            <a:pPr lvl="0"/>
            <a:r>
              <a:rPr lang="en-US" sz="2000" dirty="0" smtClean="0"/>
              <a:t>Regarding ERCOT Developed Software</a:t>
            </a:r>
          </a:p>
          <a:p>
            <a:r>
              <a:rPr lang="en-US" sz="2000" dirty="0" smtClean="0"/>
              <a:t>Demonstrations</a:t>
            </a:r>
            <a:endParaRPr lang="en-US" sz="2000" dirty="0"/>
          </a:p>
          <a:p>
            <a:r>
              <a:rPr lang="en-US" sz="2000" dirty="0" smtClean="0"/>
              <a:t>Discussion and Feedback</a:t>
            </a:r>
          </a:p>
          <a:p>
            <a:pPr lvl="0"/>
            <a:r>
              <a:rPr lang="en-US" sz="2000" dirty="0" smtClean="0"/>
              <a:t>Next Steps</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10000"/>
          </a:bodyPr>
          <a:lstStyle/>
          <a:p>
            <a:pPr marL="0" indent="0">
              <a:buNone/>
            </a:pPr>
            <a:r>
              <a:rPr lang="en-US" sz="2000" dirty="0" smtClean="0"/>
              <a:t>Agreement that there are opportunities for improvement</a:t>
            </a:r>
          </a:p>
          <a:p>
            <a:pPr marL="0" indent="0">
              <a:buNone/>
            </a:pPr>
            <a:endParaRPr lang="en-US" sz="2000" dirty="0"/>
          </a:p>
          <a:p>
            <a:pPr marL="0" indent="0">
              <a:buNone/>
            </a:pPr>
            <a:r>
              <a:rPr lang="en-US" sz="2000" dirty="0" smtClean="0"/>
              <a:t>Several problematic reports identified</a:t>
            </a:r>
          </a:p>
          <a:p>
            <a:r>
              <a:rPr lang="en-US" sz="2000" dirty="0" smtClean="0"/>
              <a:t>Change requests opened to address those issues</a:t>
            </a:r>
          </a:p>
          <a:p>
            <a:pPr marL="0" indent="0">
              <a:buNone/>
            </a:pPr>
            <a:endParaRPr lang="en-US" sz="2000" dirty="0"/>
          </a:p>
          <a:p>
            <a:pPr marL="0" indent="0">
              <a:buNone/>
            </a:pPr>
            <a:r>
              <a:rPr lang="en-US" sz="2000" dirty="0" smtClean="0"/>
              <a:t>More interest in knowing when Reports are available than having the content delivered</a:t>
            </a:r>
          </a:p>
          <a:p>
            <a:r>
              <a:rPr lang="en-US" sz="2000" dirty="0" smtClean="0"/>
              <a:t>Any notifications need to avoid impacting existing Listeners</a:t>
            </a:r>
          </a:p>
          <a:p>
            <a:r>
              <a:rPr lang="en-US" sz="2000" dirty="0" smtClean="0"/>
              <a:t>Interest in a Subscription model for this function</a:t>
            </a:r>
          </a:p>
          <a:p>
            <a:pPr marL="0" indent="0">
              <a:buNone/>
            </a:pPr>
            <a:endParaRPr lang="en-US" sz="2000" dirty="0" smtClean="0"/>
          </a:p>
          <a:p>
            <a:pPr marL="0" indent="0">
              <a:buNone/>
            </a:pPr>
            <a:r>
              <a:rPr lang="en-US" sz="2000" dirty="0" smtClean="0"/>
              <a:t>Service for retrieving last publish date/time by Report ID considered “low hanging fruit”</a:t>
            </a:r>
          </a:p>
          <a:p>
            <a:pPr marL="0" indent="0">
              <a:buNone/>
            </a:pPr>
            <a:endParaRPr lang="en-US" sz="2000" dirty="0"/>
          </a:p>
          <a:p>
            <a:pPr marL="0" indent="0">
              <a:buNone/>
            </a:pPr>
            <a:r>
              <a:rPr lang="en-US" sz="2000" dirty="0" smtClean="0"/>
              <a:t>Some interest in streaming small data sets such as Prices</a:t>
            </a:r>
          </a:p>
          <a:p>
            <a:r>
              <a:rPr lang="en-US" sz="2000" dirty="0" smtClean="0"/>
              <a:t>Would need to provide mechanisms for retrieving missed data sets</a:t>
            </a:r>
          </a:p>
          <a:p>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800100" lvl="2" indent="0">
              <a:buNone/>
            </a:pPr>
            <a:endParaRPr lang="en-US" sz="1200" dirty="0" smtClean="0"/>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Recap of Last Meeting</a:t>
            </a:r>
            <a:endParaRPr lang="en-US" dirty="0"/>
          </a:p>
        </p:txBody>
      </p:sp>
    </p:spTree>
    <p:extLst>
      <p:ext uri="{BB962C8B-B14F-4D97-AF65-F5344CB8AC3E}">
        <p14:creationId xmlns:p14="http://schemas.microsoft.com/office/powerpoint/2010/main" val="215884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Opportunity to demonstrate concepts:</a:t>
            </a:r>
            <a:endParaRPr lang="en-US" sz="2000" b="1" dirty="0"/>
          </a:p>
          <a:p>
            <a:r>
              <a:rPr lang="en-US" sz="2000" dirty="0" smtClean="0"/>
              <a:t>Demonstrations </a:t>
            </a:r>
            <a:r>
              <a:rPr lang="en-US" sz="2000" dirty="0"/>
              <a:t>built to directly address topics discussed in previous </a:t>
            </a:r>
            <a:r>
              <a:rPr lang="en-US" sz="2000" dirty="0" smtClean="0"/>
              <a:t>workshop</a:t>
            </a:r>
          </a:p>
          <a:p>
            <a:r>
              <a:rPr lang="en-US" sz="2000" dirty="0" smtClean="0"/>
              <a:t>Not fully functional software, but can be made operational with additional effort</a:t>
            </a:r>
          </a:p>
          <a:p>
            <a:pPr marL="0" indent="0">
              <a:buNone/>
            </a:pPr>
            <a:endParaRPr lang="en-US" sz="2000" dirty="0"/>
          </a:p>
          <a:p>
            <a:pPr marL="0" indent="0">
              <a:buNone/>
            </a:pPr>
            <a:r>
              <a:rPr lang="en-US" sz="2000" b="1" dirty="0" smtClean="0"/>
              <a:t>Primary purpose is to stimulate discussion:</a:t>
            </a:r>
            <a:endParaRPr lang="en-US" sz="2000" dirty="0" smtClean="0"/>
          </a:p>
          <a:p>
            <a:r>
              <a:rPr lang="en-US" sz="2000" dirty="0" smtClean="0"/>
              <a:t>Are there aspects of what you are seeing that are not supportable by your organization?</a:t>
            </a:r>
          </a:p>
          <a:p>
            <a:pPr lvl="1"/>
            <a:r>
              <a:rPr lang="en-US" sz="1600" dirty="0" smtClean="0"/>
              <a:t>Technically not viable?</a:t>
            </a:r>
          </a:p>
          <a:p>
            <a:pPr lvl="1"/>
            <a:r>
              <a:rPr lang="en-US" sz="1600" dirty="0" smtClean="0"/>
              <a:t>Management or policy prevents adoption?</a:t>
            </a:r>
          </a:p>
          <a:p>
            <a:pPr marL="457200" lvl="1" indent="0">
              <a:buNone/>
            </a:pPr>
            <a:endParaRPr lang="en-US" sz="1600" dirty="0" smtClean="0"/>
          </a:p>
          <a:p>
            <a:r>
              <a:rPr lang="en-US" sz="2000" dirty="0" smtClean="0"/>
              <a:t>Is your organization doing similar things with other entities?</a:t>
            </a:r>
          </a:p>
          <a:p>
            <a:endParaRPr lang="en-US" sz="2000" dirty="0"/>
          </a:p>
          <a:p>
            <a:pPr marL="0" indent="0">
              <a:buNone/>
            </a:pPr>
            <a:endParaRPr lang="en-US" sz="2000" b="1" dirty="0"/>
          </a:p>
        </p:txBody>
      </p:sp>
      <p:sp>
        <p:nvSpPr>
          <p:cNvPr id="9" name="Title 8"/>
          <p:cNvSpPr>
            <a:spLocks noGrp="1"/>
          </p:cNvSpPr>
          <p:nvPr>
            <p:ph type="title"/>
          </p:nvPr>
        </p:nvSpPr>
        <p:spPr/>
        <p:txBody>
          <a:bodyPr/>
          <a:lstStyle/>
          <a:p>
            <a:r>
              <a:rPr lang="en-US" dirty="0" smtClean="0"/>
              <a:t>Objectives and Expectations</a:t>
            </a:r>
            <a:endParaRPr lang="en-US" dirty="0"/>
          </a:p>
        </p:txBody>
      </p:sp>
    </p:spTree>
    <p:extLst>
      <p:ext uri="{BB962C8B-B14F-4D97-AF65-F5344CB8AC3E}">
        <p14:creationId xmlns:p14="http://schemas.microsoft.com/office/powerpoint/2010/main" val="164811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20000"/>
          </a:bodyPr>
          <a:lstStyle/>
          <a:p>
            <a:pPr marL="0" lvl="0" indent="0">
              <a:buNone/>
            </a:pPr>
            <a:r>
              <a:rPr lang="en-US" sz="2000" b="1" dirty="0" smtClean="0"/>
              <a:t>Policy regarding distribution of software was clear:</a:t>
            </a:r>
            <a:endParaRPr lang="en-US" sz="2000" b="1" dirty="0"/>
          </a:p>
          <a:p>
            <a:r>
              <a:rPr lang="en-US" sz="2000" dirty="0" smtClean="0"/>
              <a:t>ERCOT does not provide examples or functional code as it pertains to EWS</a:t>
            </a:r>
          </a:p>
          <a:p>
            <a:r>
              <a:rPr lang="en-US" sz="2000" dirty="0" smtClean="0"/>
              <a:t>This position has made onboarding of MP’s a complicated process</a:t>
            </a:r>
          </a:p>
          <a:p>
            <a:pPr marL="0" indent="0">
              <a:buNone/>
            </a:pPr>
            <a:r>
              <a:rPr lang="en-US" sz="2000" b="1" dirty="0"/>
              <a:t>Moving forward…</a:t>
            </a:r>
          </a:p>
          <a:p>
            <a:r>
              <a:rPr lang="en-US" sz="2000" dirty="0" smtClean="0"/>
              <a:t>ERCOT is committed to provide Open Source versions of EWS clients available to new and existing MP’s</a:t>
            </a:r>
          </a:p>
          <a:p>
            <a:r>
              <a:rPr lang="en-US" sz="2000" dirty="0" smtClean="0"/>
              <a:t>This will work much like the </a:t>
            </a:r>
            <a:r>
              <a:rPr lang="en-US" sz="2000" dirty="0" err="1" smtClean="0"/>
              <a:t>Macomber</a:t>
            </a:r>
            <a:r>
              <a:rPr lang="en-US" sz="2000" dirty="0" smtClean="0"/>
              <a:t> Map code base</a:t>
            </a:r>
          </a:p>
          <a:p>
            <a:r>
              <a:rPr lang="en-US" sz="2000" dirty="0" smtClean="0"/>
              <a:t>Java and </a:t>
            </a:r>
            <a:r>
              <a:rPr lang="en-US" sz="2000" dirty="0" err="1" smtClean="0"/>
              <a:t>.Net</a:t>
            </a:r>
            <a:r>
              <a:rPr lang="en-US" sz="2000" dirty="0" smtClean="0"/>
              <a:t> clients will be made available, including listener implementations</a:t>
            </a:r>
          </a:p>
          <a:p>
            <a:r>
              <a:rPr lang="en-US" sz="2000" dirty="0" smtClean="0"/>
              <a:t>An Open Source model would also be leveraged should this group opt for an API-based interface rather than Web Services.</a:t>
            </a:r>
          </a:p>
          <a:p>
            <a:pPr marL="0" indent="0">
              <a:buNone/>
            </a:pPr>
            <a:r>
              <a:rPr lang="en-US" sz="2000" b="1" dirty="0" smtClean="0"/>
              <a:t>Important to note</a:t>
            </a:r>
          </a:p>
          <a:p>
            <a:r>
              <a:rPr lang="en-US" sz="2000" dirty="0" smtClean="0"/>
              <a:t>This </a:t>
            </a:r>
            <a:r>
              <a:rPr lang="en-US" sz="2000" dirty="0" smtClean="0"/>
              <a:t>will not be a turn-key </a:t>
            </a:r>
            <a:r>
              <a:rPr lang="en-US" sz="2000" dirty="0" smtClean="0"/>
              <a:t>implementation</a:t>
            </a:r>
          </a:p>
          <a:p>
            <a:r>
              <a:rPr lang="en-US" sz="2000" dirty="0"/>
              <a:t>Any solution using Open Sourced software will still require development effort on the MP’s part</a:t>
            </a:r>
          </a:p>
          <a:p>
            <a:pPr marL="0" indent="0">
              <a:buNone/>
            </a:pPr>
            <a:endParaRPr lang="en-US" sz="1800" dirty="0" smtClean="0"/>
          </a:p>
          <a:p>
            <a:pPr marL="0" indent="0">
              <a:buNone/>
            </a:pPr>
            <a:r>
              <a:rPr lang="en-US" sz="2000" b="1" dirty="0"/>
              <a:t>More information will be made available as </a:t>
            </a:r>
            <a:r>
              <a:rPr lang="en-US" sz="2000" b="1" dirty="0" smtClean="0"/>
              <a:t>we move ahead</a:t>
            </a:r>
            <a:endParaRPr lang="en-US" sz="2000" b="1" dirty="0"/>
          </a:p>
          <a:p>
            <a:pPr marL="0" indent="0">
              <a:buNone/>
            </a:pPr>
            <a:endParaRPr lang="en-US" sz="2000" dirty="0"/>
          </a:p>
          <a:p>
            <a:pPr marL="0" indent="0">
              <a:buNone/>
            </a:pPr>
            <a:endParaRPr lang="en-US" sz="2000" b="1" dirty="0"/>
          </a:p>
        </p:txBody>
      </p:sp>
      <p:sp>
        <p:nvSpPr>
          <p:cNvPr id="9" name="Title 8"/>
          <p:cNvSpPr>
            <a:spLocks noGrp="1"/>
          </p:cNvSpPr>
          <p:nvPr>
            <p:ph type="title"/>
          </p:nvPr>
        </p:nvSpPr>
        <p:spPr/>
        <p:txBody>
          <a:bodyPr/>
          <a:lstStyle/>
          <a:p>
            <a:pPr lvl="0"/>
            <a:r>
              <a:rPr lang="en-US" dirty="0"/>
              <a:t>Regarding ERCOT Developed Software</a:t>
            </a:r>
          </a:p>
        </p:txBody>
      </p:sp>
    </p:spTree>
    <p:extLst>
      <p:ext uri="{BB962C8B-B14F-4D97-AF65-F5344CB8AC3E}">
        <p14:creationId xmlns:p14="http://schemas.microsoft.com/office/powerpoint/2010/main" val="154125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pPr marL="457200" lvl="0" indent="-457200">
              <a:buAutoNum type="arabicPeriod"/>
            </a:pPr>
            <a:r>
              <a:rPr lang="en-US" sz="2400" dirty="0"/>
              <a:t>Service to retrieve last publish date/time for a Report ID</a:t>
            </a:r>
          </a:p>
          <a:p>
            <a:pPr marL="400050" lvl="1" indent="0">
              <a:buNone/>
            </a:pPr>
            <a:r>
              <a:rPr lang="en-US" sz="2000" dirty="0" smtClean="0"/>
              <a:t>Demonstration prepared…</a:t>
            </a:r>
          </a:p>
          <a:p>
            <a:pPr marL="400050" lvl="1" indent="0">
              <a:buNone/>
            </a:pPr>
            <a:endParaRPr lang="en-US" sz="2000" dirty="0" smtClean="0"/>
          </a:p>
          <a:p>
            <a:pPr marL="457200" indent="-457200">
              <a:buFont typeface="+mj-lt"/>
              <a:buAutoNum type="arabicPeriod"/>
            </a:pPr>
            <a:r>
              <a:rPr lang="en-US" sz="2400" dirty="0" smtClean="0"/>
              <a:t>Notification of Report publication</a:t>
            </a:r>
          </a:p>
          <a:p>
            <a:pPr marL="400050" lvl="1" indent="0">
              <a:buNone/>
            </a:pPr>
            <a:r>
              <a:rPr lang="en-US" sz="2000" dirty="0" smtClean="0"/>
              <a:t>Several different scenarios shown</a:t>
            </a:r>
          </a:p>
          <a:p>
            <a:pPr marL="400050" lvl="1" indent="0">
              <a:buNone/>
            </a:pPr>
            <a:r>
              <a:rPr lang="en-US" sz="2000" dirty="0" smtClean="0"/>
              <a:t>Content delivery also demonstrated</a:t>
            </a:r>
          </a:p>
          <a:p>
            <a:pPr marL="400050" lvl="1" indent="0">
              <a:buNone/>
            </a:pPr>
            <a:endParaRPr lang="en-US" sz="2000" dirty="0" smtClean="0"/>
          </a:p>
          <a:p>
            <a:pPr marL="457200" indent="-457200">
              <a:buFont typeface="+mj-lt"/>
              <a:buAutoNum type="arabicPeriod"/>
            </a:pPr>
            <a:r>
              <a:rPr lang="en-US" sz="2400" dirty="0" smtClean="0"/>
              <a:t>Public content in Public cloud</a:t>
            </a:r>
          </a:p>
          <a:p>
            <a:pPr marL="400050" lvl="1" indent="0">
              <a:buNone/>
            </a:pPr>
            <a:r>
              <a:rPr lang="en-US" sz="2000" dirty="0" smtClean="0"/>
              <a:t>Demonstration and discussion of benefits</a:t>
            </a:r>
          </a:p>
          <a:p>
            <a:pPr marL="400050" lvl="1" indent="0">
              <a:buNone/>
            </a:pPr>
            <a:endParaRPr lang="en-US" sz="2000" dirty="0" smtClean="0"/>
          </a:p>
          <a:p>
            <a:pPr marL="0" indent="0">
              <a:buNone/>
            </a:pPr>
            <a:r>
              <a:rPr lang="en-US" sz="2400" dirty="0" smtClean="0"/>
              <a:t>What is not being shown:   Streaming</a:t>
            </a:r>
          </a:p>
          <a:p>
            <a:r>
              <a:rPr lang="en-US" sz="2400" dirty="0" smtClean="0"/>
              <a:t>Pursued a solution which was not viable</a:t>
            </a:r>
          </a:p>
          <a:p>
            <a:r>
              <a:rPr lang="en-US" sz="2400" dirty="0" smtClean="0"/>
              <a:t>Another option is currently being examined</a:t>
            </a:r>
          </a:p>
          <a:p>
            <a:pPr marL="400050" lvl="1" indent="0">
              <a:buNone/>
            </a:pPr>
            <a:endParaRPr lang="en-US" sz="2000" dirty="0"/>
          </a:p>
          <a:p>
            <a:pPr marL="0" indent="0">
              <a:buNone/>
            </a:pPr>
            <a:endParaRPr lang="en-US" sz="2000" dirty="0"/>
          </a:p>
          <a:p>
            <a:pPr marL="0" indent="0">
              <a:buNone/>
            </a:pPr>
            <a:endParaRPr lang="en-US" sz="2000" b="1" dirty="0"/>
          </a:p>
        </p:txBody>
      </p:sp>
      <p:sp>
        <p:nvSpPr>
          <p:cNvPr id="9" name="Title 8"/>
          <p:cNvSpPr>
            <a:spLocks noGrp="1"/>
          </p:cNvSpPr>
          <p:nvPr>
            <p:ph type="title"/>
          </p:nvPr>
        </p:nvSpPr>
        <p:spPr/>
        <p:txBody>
          <a:bodyPr/>
          <a:lstStyle/>
          <a:p>
            <a:pPr lvl="0"/>
            <a:r>
              <a:rPr lang="en-US" dirty="0" smtClean="0"/>
              <a:t>Demonstrations and Discussions</a:t>
            </a:r>
            <a:endParaRPr lang="en-US" dirty="0"/>
          </a:p>
        </p:txBody>
      </p:sp>
    </p:spTree>
    <p:extLst>
      <p:ext uri="{BB962C8B-B14F-4D97-AF65-F5344CB8AC3E}">
        <p14:creationId xmlns:p14="http://schemas.microsoft.com/office/powerpoint/2010/main" val="444026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Current Solution</a:t>
            </a:r>
            <a:endParaRPr lang="en-US" dirty="0"/>
          </a:p>
        </p:txBody>
      </p:sp>
      <p:sp>
        <p:nvSpPr>
          <p:cNvPr id="3" name="Rounded Rectangle 2"/>
          <p:cNvSpPr/>
          <p:nvPr/>
        </p:nvSpPr>
        <p:spPr>
          <a:xfrm>
            <a:off x="2892548" y="1285045"/>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943960" y="1285045"/>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2892548" y="3374734"/>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648773" y="1285045"/>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531708" y="1285045"/>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531708" y="2360887"/>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892548" y="449577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963478" y="1371600"/>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811078" y="2718661"/>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658678" y="4138093"/>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2234104" y="1556266"/>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4047758" y="1713830"/>
            <a:ext cx="89620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4047758" y="1478775"/>
            <a:ext cx="89620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6022967" y="2222692"/>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endCxn id="18" idx="1"/>
          </p:cNvCxnSpPr>
          <p:nvPr/>
        </p:nvCxnSpPr>
        <p:spPr>
          <a:xfrm>
            <a:off x="6981987" y="2632107"/>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7" idx="1"/>
          </p:cNvCxnSpPr>
          <p:nvPr/>
        </p:nvCxnSpPr>
        <p:spPr>
          <a:xfrm flipH="1">
            <a:off x="6981987" y="1556265"/>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234104" y="2900743"/>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2063857" y="3645954"/>
            <a:ext cx="828691" cy="4895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4047758" y="3645954"/>
            <a:ext cx="260101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p:nvPr/>
        </p:nvCxnSpPr>
        <p:spPr>
          <a:xfrm flipH="1">
            <a:off x="4047758" y="4766997"/>
            <a:ext cx="260101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2048360" y="4322759"/>
            <a:ext cx="844188" cy="444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31037" y="1154240"/>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416298" y="5227711"/>
            <a:ext cx="898901" cy="261610"/>
          </a:xfrm>
          <a:prstGeom prst="rect">
            <a:avLst/>
          </a:prstGeom>
          <a:noFill/>
        </p:spPr>
        <p:txBody>
          <a:bodyPr wrap="square" rtlCol="0">
            <a:spAutoFit/>
          </a:bodyPr>
          <a:lstStyle/>
          <a:p>
            <a:r>
              <a:rPr lang="en-US" sz="1100" dirty="0" smtClean="0"/>
              <a:t>Integration</a:t>
            </a:r>
            <a:endParaRPr lang="en-US" sz="1100" dirty="0"/>
          </a:p>
        </p:txBody>
      </p:sp>
    </p:spTree>
    <p:extLst>
      <p:ext uri="{BB962C8B-B14F-4D97-AF65-F5344CB8AC3E}">
        <p14:creationId xmlns:p14="http://schemas.microsoft.com/office/powerpoint/2010/main" val="1235515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3" y="828676"/>
            <a:ext cx="8598499" cy="2492602"/>
          </a:xfrm>
        </p:spPr>
        <p:txBody>
          <a:bodyPr>
            <a:normAutofit/>
          </a:bodyPr>
          <a:lstStyle/>
          <a:p>
            <a:pPr marL="0" lvl="0" indent="0">
              <a:buFont typeface="Arial"/>
              <a:buNone/>
            </a:pPr>
            <a:r>
              <a:rPr lang="en-US" sz="2000" b="1" dirty="0"/>
              <a:t>Uses existing message structure constructs</a:t>
            </a:r>
          </a:p>
          <a:p>
            <a:pPr marL="0" lvl="0" indent="0">
              <a:buFont typeface="Arial"/>
              <a:buNone/>
            </a:pPr>
            <a:r>
              <a:rPr lang="en-US" sz="2000" b="1" dirty="0"/>
              <a:t>	</a:t>
            </a:r>
          </a:p>
          <a:p>
            <a:pPr marL="0" indent="0">
              <a:buNone/>
            </a:pPr>
            <a:endParaRPr lang="en-US" sz="2000" dirty="0"/>
          </a:p>
          <a:p>
            <a:pPr marL="0" indent="0">
              <a:buNone/>
            </a:pPr>
            <a:endParaRPr lang="en-US" sz="2000" b="1" dirty="0"/>
          </a:p>
        </p:txBody>
      </p:sp>
      <p:sp>
        <p:nvSpPr>
          <p:cNvPr id="9" name="Title 8"/>
          <p:cNvSpPr>
            <a:spLocks noGrp="1"/>
          </p:cNvSpPr>
          <p:nvPr>
            <p:ph type="title"/>
          </p:nvPr>
        </p:nvSpPr>
        <p:spPr/>
        <p:txBody>
          <a:bodyPr/>
          <a:lstStyle/>
          <a:p>
            <a:pPr lvl="0"/>
            <a:r>
              <a:rPr lang="en-US" dirty="0" smtClean="0"/>
              <a:t>Service to Retrieve Last </a:t>
            </a:r>
            <a:r>
              <a:rPr lang="en-US" dirty="0" smtClean="0"/>
              <a:t>Update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74522856"/>
              </p:ext>
            </p:extLst>
          </p:nvPr>
        </p:nvGraphicFramePr>
        <p:xfrm>
          <a:off x="487285" y="1356834"/>
          <a:ext cx="3555399" cy="1096772"/>
        </p:xfrm>
        <a:graphic>
          <a:graphicData uri="http://schemas.openxmlformats.org/drawingml/2006/table">
            <a:tbl>
              <a:tblPr firstRow="1" firstCol="1" lastRow="1" lastCol="1" bandRow="1" bandCol="1"/>
              <a:tblGrid>
                <a:gridCol w="1215686"/>
                <a:gridCol w="2339713"/>
              </a:tblGrid>
              <a:tr h="0">
                <a:tc>
                  <a:txBody>
                    <a:bodyPr/>
                    <a:lstStyle/>
                    <a:p>
                      <a:pPr marL="0" marR="0" algn="ctr">
                        <a:lnSpc>
                          <a:spcPct val="115000"/>
                        </a:lnSpc>
                        <a:spcBef>
                          <a:spcPts val="300"/>
                        </a:spcBef>
                        <a:spcAft>
                          <a:spcPts val="600"/>
                        </a:spcAft>
                      </a:pPr>
                      <a:r>
                        <a:rPr lang="en-US" sz="1100" b="1" dirty="0">
                          <a:effectLst/>
                          <a:highlight>
                            <a:srgbClr val="D3D3D3"/>
                          </a:highlight>
                          <a:latin typeface="Calibri"/>
                          <a:ea typeface="Times New Roman"/>
                          <a:cs typeface="Calibri"/>
                        </a:rPr>
                        <a:t>Message Element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lnSpc>
                          <a:spcPct val="115000"/>
                        </a:lnSpc>
                        <a:spcBef>
                          <a:spcPts val="300"/>
                        </a:spcBef>
                        <a:spcAft>
                          <a:spcPts val="600"/>
                        </a:spcAft>
                      </a:pPr>
                      <a:r>
                        <a:rPr lang="en-US" sz="1100" b="1">
                          <a:effectLst/>
                          <a:highlight>
                            <a:srgbClr val="D3D3D3"/>
                          </a:highlight>
                          <a:latin typeface="Calibri"/>
                          <a:ea typeface="Times New Roman"/>
                          <a:cs typeface="Calibri"/>
                        </a:rPr>
                        <a:t>Value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0">
                <a:tc>
                  <a:txBody>
                    <a:bodyPr/>
                    <a:lstStyle/>
                    <a:p>
                      <a:pPr marL="0" marR="0" algn="ctr">
                        <a:lnSpc>
                          <a:spcPct val="115000"/>
                        </a:lnSpc>
                        <a:spcBef>
                          <a:spcPts val="300"/>
                        </a:spcBef>
                        <a:spcAft>
                          <a:spcPts val="600"/>
                        </a:spcAft>
                      </a:pPr>
                      <a:r>
                        <a:rPr lang="en-US" sz="1100" dirty="0">
                          <a:effectLst/>
                          <a:latin typeface="Calibri"/>
                          <a:ea typeface="Times New Roman"/>
                          <a:cs typeface="Calibri"/>
                        </a:rPr>
                        <a:t>Header/Verb</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dirty="0">
                          <a:effectLst/>
                          <a:latin typeface="Calibri"/>
                          <a:ea typeface="Times New Roman"/>
                          <a:cs typeface="Calibri"/>
                        </a:rPr>
                        <a:t>get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a:effectLst/>
                          <a:latin typeface="Calibri"/>
                          <a:ea typeface="Times New Roman"/>
                          <a:cs typeface="Calibri"/>
                        </a:rPr>
                        <a:t>Header/Noun</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dirty="0" err="1" smtClean="0">
                          <a:effectLst/>
                          <a:latin typeface="Calibri"/>
                          <a:ea typeface="Times New Roman"/>
                        </a:rPr>
                        <a:t>ReportLast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dirty="0">
                          <a:effectLst/>
                          <a:latin typeface="Calibri"/>
                          <a:ea typeface="Times New Roman"/>
                          <a:cs typeface="Calibri"/>
                        </a:rPr>
                        <a:t>Header/Source</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i="1">
                          <a:effectLst/>
                          <a:latin typeface="Calibri"/>
                          <a:ea typeface="Times New Roman"/>
                          <a:cs typeface="Calibri"/>
                        </a:rPr>
                        <a:t>Market participant ID</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dirty="0">
                          <a:effectLst/>
                          <a:latin typeface="Calibri"/>
                          <a:ea typeface="Times New Roman"/>
                          <a:cs typeface="Calibri"/>
                        </a:rPr>
                        <a:t>Header/</a:t>
                      </a:r>
                      <a:r>
                        <a:rPr lang="en-US" sz="1100" dirty="0" err="1">
                          <a:effectLst/>
                          <a:latin typeface="Calibri"/>
                          <a:ea typeface="Times New Roman"/>
                          <a:cs typeface="Calibri"/>
                        </a:rPr>
                        <a:t>UserID</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i="1">
                          <a:effectLst/>
                          <a:latin typeface="Calibri"/>
                          <a:ea typeface="Times New Roman"/>
                          <a:cs typeface="Calibri"/>
                        </a:rPr>
                        <a:t>ID of user</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dirty="0">
                          <a:effectLst/>
                          <a:latin typeface="Calibri"/>
                          <a:ea typeface="Times New Roman"/>
                          <a:cs typeface="Calibri"/>
                        </a:rPr>
                        <a:t>Request/Option</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i="1" dirty="0">
                          <a:effectLst/>
                          <a:latin typeface="Calibri"/>
                          <a:ea typeface="Times New Roman"/>
                          <a:cs typeface="Calibri"/>
                        </a:rPr>
                        <a:t>Report ID (Required</a:t>
                      </a:r>
                      <a:r>
                        <a:rPr lang="en-US" sz="1100" i="1" dirty="0" smtClean="0">
                          <a:effectLst/>
                          <a:latin typeface="Calibri"/>
                          <a:ea typeface="Times New Roman"/>
                          <a:cs typeface="Calibri"/>
                        </a:rPr>
                        <a: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471852" y="2858497"/>
            <a:ext cx="8367348" cy="2862322"/>
          </a:xfrm>
          <a:prstGeom prst="rect">
            <a:avLst/>
          </a:prstGeom>
        </p:spPr>
        <p:txBody>
          <a:bodyPr wrap="square">
            <a:spAutoFit/>
          </a:bodyPr>
          <a:lstStyle/>
          <a:p>
            <a:r>
              <a:rPr lang="en-US" sz="2000" b="1" dirty="0" smtClean="0"/>
              <a:t>Features</a:t>
            </a:r>
          </a:p>
          <a:p>
            <a:pPr marL="342900" indent="-342900">
              <a:buFont typeface="Arial" panose="020B0604020202020204" pitchFamily="34" charset="0"/>
              <a:buChar char="•"/>
            </a:pPr>
            <a:r>
              <a:rPr lang="en-US" sz="2000" dirty="0" smtClean="0"/>
              <a:t>Supports all classifications of content</a:t>
            </a:r>
          </a:p>
          <a:p>
            <a:pPr marL="342900" indent="-342900">
              <a:buFont typeface="Arial" panose="020B0604020202020204" pitchFamily="34" charset="0"/>
              <a:buChar char="•"/>
            </a:pPr>
            <a:r>
              <a:rPr lang="en-US" sz="2000" dirty="0" smtClean="0"/>
              <a:t>Validates DUNS against the content – if not authorized for that </a:t>
            </a:r>
            <a:r>
              <a:rPr lang="en-US" sz="2000" dirty="0" err="1" smtClean="0"/>
              <a:t>ReportID</a:t>
            </a:r>
            <a:r>
              <a:rPr lang="en-US" sz="2000" dirty="0" smtClean="0"/>
              <a:t>, the service returns “No Content Found”</a:t>
            </a:r>
          </a:p>
          <a:p>
            <a:pPr marL="342900" indent="-342900">
              <a:buFont typeface="Arial" panose="020B0604020202020204" pitchFamily="34" charset="0"/>
              <a:buChar char="•"/>
            </a:pPr>
            <a:endParaRPr lang="en-US" sz="2000" dirty="0"/>
          </a:p>
          <a:p>
            <a:r>
              <a:rPr lang="en-US" sz="2000" b="1" dirty="0" smtClean="0"/>
              <a:t>This service could be rolled out with some incremental effort on ERCOT’s part</a:t>
            </a:r>
          </a:p>
          <a:p>
            <a:pPr marL="342900" indent="-342900">
              <a:buFont typeface="Arial" panose="020B0604020202020204" pitchFamily="34" charset="0"/>
              <a:buChar char="•"/>
            </a:pPr>
            <a:r>
              <a:rPr lang="en-US" sz="2000" dirty="0" smtClean="0"/>
              <a:t>Production </a:t>
            </a:r>
            <a:r>
              <a:rPr lang="en-US" sz="2000" dirty="0"/>
              <a:t>implementation would used cached data for performance</a:t>
            </a: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069839189"/>
              </p:ext>
            </p:extLst>
          </p:nvPr>
        </p:nvGraphicFramePr>
        <p:xfrm>
          <a:off x="4686392" y="1356834"/>
          <a:ext cx="3996386" cy="1470152"/>
        </p:xfrm>
        <a:graphic>
          <a:graphicData uri="http://schemas.openxmlformats.org/drawingml/2006/table">
            <a:tbl>
              <a:tblPr firstRow="1" firstCol="1" lastRow="1" lastCol="1" bandRow="1" bandCol="1"/>
              <a:tblGrid>
                <a:gridCol w="1424630"/>
                <a:gridCol w="2571756"/>
              </a:tblGrid>
              <a:tr h="0">
                <a:tc>
                  <a:txBody>
                    <a:bodyPr/>
                    <a:lstStyle/>
                    <a:p>
                      <a:pPr marL="0" marR="0" algn="ctr">
                        <a:lnSpc>
                          <a:spcPct val="115000"/>
                        </a:lnSpc>
                        <a:spcBef>
                          <a:spcPts val="300"/>
                        </a:spcBef>
                        <a:spcAft>
                          <a:spcPts val="600"/>
                        </a:spcAft>
                      </a:pPr>
                      <a:r>
                        <a:rPr lang="en-US" sz="1100" b="1" dirty="0">
                          <a:effectLst/>
                          <a:highlight>
                            <a:srgbClr val="D3D3D3"/>
                          </a:highlight>
                          <a:latin typeface="Calibri"/>
                          <a:ea typeface="Times New Roman"/>
                          <a:cs typeface="Calibri"/>
                        </a:rPr>
                        <a:t>Message Element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lnSpc>
                          <a:spcPct val="115000"/>
                        </a:lnSpc>
                        <a:spcBef>
                          <a:spcPts val="300"/>
                        </a:spcBef>
                        <a:spcAft>
                          <a:spcPts val="600"/>
                        </a:spcAft>
                      </a:pPr>
                      <a:r>
                        <a:rPr lang="en-US" sz="1100" b="1">
                          <a:effectLst/>
                          <a:highlight>
                            <a:srgbClr val="D3D3D3"/>
                          </a:highlight>
                          <a:latin typeface="Calibri"/>
                          <a:ea typeface="Times New Roman"/>
                          <a:cs typeface="Calibri"/>
                        </a:rPr>
                        <a:t>Value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0">
                <a:tc>
                  <a:txBody>
                    <a:bodyPr/>
                    <a:lstStyle/>
                    <a:p>
                      <a:pPr marL="0" marR="0" algn="ctr">
                        <a:lnSpc>
                          <a:spcPct val="115000"/>
                        </a:lnSpc>
                        <a:spcBef>
                          <a:spcPts val="300"/>
                        </a:spcBef>
                        <a:spcAft>
                          <a:spcPts val="600"/>
                        </a:spcAft>
                      </a:pPr>
                      <a:r>
                        <a:rPr lang="en-US" sz="1100">
                          <a:effectLst/>
                          <a:latin typeface="Calibri"/>
                          <a:ea typeface="Times New Roman"/>
                          <a:cs typeface="Calibri"/>
                        </a:rPr>
                        <a:t>Header/Verb</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a:effectLst/>
                          <a:latin typeface="Calibri"/>
                          <a:ea typeface="Times New Roman"/>
                          <a:cs typeface="Calibri"/>
                        </a:rPr>
                        <a:t>reply</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a:effectLst/>
                          <a:latin typeface="Calibri"/>
                          <a:ea typeface="Times New Roman"/>
                          <a:cs typeface="Calibri"/>
                        </a:rPr>
                        <a:t>Header/Noun</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dirty="0" err="1" smtClean="0">
                          <a:effectLst/>
                          <a:latin typeface="Calibri"/>
                          <a:ea typeface="Times New Roman"/>
                          <a:cs typeface="Calibri"/>
                        </a:rPr>
                        <a:t>ReportLast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a:effectLst/>
                          <a:latin typeface="Calibri"/>
                          <a:ea typeface="Times New Roman"/>
                          <a:cs typeface="Calibri"/>
                        </a:rPr>
                        <a:t>Header/Source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a:effectLst/>
                          <a:latin typeface="Calibri"/>
                          <a:ea typeface="Times New Roman"/>
                          <a:cs typeface="Calibri"/>
                        </a:rPr>
                        <a:t>ERCOT</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a:effectLst/>
                          <a:latin typeface="Calibri"/>
                          <a:ea typeface="Times New Roman"/>
                          <a:cs typeface="Calibri"/>
                        </a:rPr>
                        <a:t>Reply/ReplyCode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i="1" dirty="0">
                          <a:effectLst/>
                          <a:latin typeface="Calibri"/>
                          <a:ea typeface="Times New Roman"/>
                          <a:cs typeface="Calibri"/>
                        </a:rPr>
                        <a:t>Reply code, success=OK, error=ERROR</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a:effectLst/>
                          <a:latin typeface="Calibri"/>
                          <a:ea typeface="Times New Roman"/>
                          <a:cs typeface="Calibri"/>
                        </a:rPr>
                        <a:t>Reply/Error</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00"/>
                        </a:lnSpc>
                        <a:spcBef>
                          <a:spcPts val="300"/>
                        </a:spcBef>
                        <a:spcAft>
                          <a:spcPts val="600"/>
                        </a:spcAft>
                      </a:pPr>
                      <a:r>
                        <a:rPr lang="en-US" sz="1100" i="1">
                          <a:effectLst/>
                          <a:latin typeface="Calibri"/>
                          <a:ea typeface="Times New Roman"/>
                          <a:cs typeface="Calibri"/>
                        </a:rPr>
                        <a:t>Error message, if error encountered</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400"/>
                        </a:lnSpc>
                        <a:spcBef>
                          <a:spcPts val="300"/>
                        </a:spcBef>
                        <a:spcAft>
                          <a:spcPts val="600"/>
                        </a:spcAft>
                      </a:pPr>
                      <a:r>
                        <a:rPr lang="en-US" sz="1100" dirty="0" smtClean="0">
                          <a:effectLst/>
                          <a:latin typeface="Calibri"/>
                          <a:ea typeface="Times New Roman"/>
                          <a:cs typeface="Calibri"/>
                        </a:rPr>
                        <a:t>Payload/Document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600"/>
                        </a:spcAft>
                      </a:pPr>
                      <a:r>
                        <a:rPr lang="en-US" sz="1100" i="1" baseline="0" dirty="0" smtClean="0">
                          <a:effectLst/>
                          <a:latin typeface="Calibri"/>
                          <a:ea typeface="Times New Roman"/>
                        </a:rPr>
                        <a:t>Date/Time of last publication of </a:t>
                      </a:r>
                      <a:r>
                        <a:rPr lang="en-US" sz="1100" i="1" baseline="0" dirty="0" smtClean="0">
                          <a:effectLst/>
                          <a:latin typeface="Calibri"/>
                          <a:ea typeface="Times New Roman"/>
                        </a:rPr>
                        <a:t>the Report ID</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5396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c34af464-7aa1-4edd-9be4-83dffc1cb926"/>
    <ds:schemaRef ds:uri="http://schemas.microsoft.com/office/2006/metadata/propertie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9652</TotalTime>
  <Words>1193</Words>
  <Application>Microsoft Office PowerPoint</Application>
  <PresentationFormat>On-screen Show (4:3)</PresentationFormat>
  <Paragraphs>250</Paragraphs>
  <Slides>17</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Office Theme</vt:lpstr>
      <vt:lpstr>Custom Design</vt:lpstr>
      <vt:lpstr>PowerPoint Presentation</vt:lpstr>
      <vt:lpstr>Anti-Trust Admonition </vt:lpstr>
      <vt:lpstr>Agenda</vt:lpstr>
      <vt:lpstr>Recap of Last Meeting</vt:lpstr>
      <vt:lpstr>Objectives and Expectations</vt:lpstr>
      <vt:lpstr>Regarding ERCOT Developed Software</vt:lpstr>
      <vt:lpstr>Demonstrations and Discussions</vt:lpstr>
      <vt:lpstr>Current Solution</vt:lpstr>
      <vt:lpstr>Service to Retrieve Last Update</vt:lpstr>
      <vt:lpstr>Get ReportLast Request and Response</vt:lpstr>
      <vt:lpstr>How This Fits</vt:lpstr>
      <vt:lpstr>Demo – Notification of Report Publication</vt:lpstr>
      <vt:lpstr>How This Fits</vt:lpstr>
      <vt:lpstr>Demo – Public Reports Hosted on Amazon S3</vt:lpstr>
      <vt:lpstr>How This Fits</vt:lpstr>
      <vt:lpstr>What Next?</vt:lpstr>
      <vt:lpstr>What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Brandaw, Brian</cp:lastModifiedBy>
  <cp:revision>206</cp:revision>
  <cp:lastPrinted>2015-03-18T19:53:01Z</cp:lastPrinted>
  <dcterms:created xsi:type="dcterms:W3CDTF">2010-04-12T23:12:02Z</dcterms:created>
  <dcterms:modified xsi:type="dcterms:W3CDTF">2015-03-30T17:34:28Z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