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93455" r:id="rId4"/>
    <p:sldMasterId id="2147493474" r:id="rId5"/>
  </p:sldMasterIdLst>
  <p:notesMasterIdLst>
    <p:notesMasterId r:id="rId15"/>
  </p:notesMasterIdLst>
  <p:handoutMasterIdLst>
    <p:handoutMasterId r:id="rId16"/>
  </p:handoutMasterIdLst>
  <p:sldIdLst>
    <p:sldId id="501" r:id="rId6"/>
    <p:sldId id="587" r:id="rId7"/>
    <p:sldId id="583" r:id="rId8"/>
    <p:sldId id="584" r:id="rId9"/>
    <p:sldId id="578" r:id="rId10"/>
    <p:sldId id="579" r:id="rId11"/>
    <p:sldId id="588" r:id="rId12"/>
    <p:sldId id="586" r:id="rId13"/>
    <p:sldId id="577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9B4ABE-E03E-46B7-9CDB-FB61C14DE5B6}">
          <p14:sldIdLst>
            <p14:sldId id="501"/>
            <p14:sldId id="587"/>
            <p14:sldId id="583"/>
            <p14:sldId id="584"/>
            <p14:sldId id="578"/>
            <p14:sldId id="579"/>
            <p14:sldId id="588"/>
            <p14:sldId id="586"/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hang, Yang" initials="ZY" lastIdx="2" clrIdx="0"/>
  <p:cmAuthor id="1" name="Matevosjana, Julia" initials="MJ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5E"/>
    <a:srgbClr val="C26508"/>
    <a:srgbClr val="005386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86" autoAdjust="0"/>
  </p:normalViewPr>
  <p:slideViewPr>
    <p:cSldViewPr snapToGrid="0" snapToObjects="1">
      <p:cViewPr varScale="1">
        <p:scale>
          <a:sx n="64" d="100"/>
          <a:sy n="64" d="100"/>
        </p:scale>
        <p:origin x="150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E1A52-2479-459D-B1E5-7C96A7B9E19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0D2E1-0BB2-4E34-AD03-09178AC56E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92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2577A-F649-4DD2-B207-EC673FB27001}" type="datetimeFigureOut">
              <a:rPr lang="en-US" smtClean="0"/>
              <a:pPr/>
              <a:t>2/1/2016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108-D299-42E0-9A59-A17C47B0A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87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CF108-D299-42E0-9A59-A17C47B0AED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2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8240"/>
            <a:ext cx="2133600" cy="365125"/>
          </a:xfrm>
        </p:spPr>
        <p:txBody>
          <a:bodyPr/>
          <a:lstStyle/>
          <a:p>
            <a:fld id="{E76B5221-C7D1-4A29-9100-3E4076A771B3}" type="datetime1">
              <a:rPr lang="en-US" smtClean="0"/>
              <a:t>2/1/2016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6070E-DC0E-426B-B622-BBDC6281C1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128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446821-B5EB-4594-8AAF-A20BC93E5E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028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E69ACA-22C8-44EA-99D1-53011021F9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819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4C9F89-4210-4216-BC7E-DCCB0E5B3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1283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1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1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D3478-3B91-450E-AEE6-FCDE5046EB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1090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5123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1031"/>
            <a:ext cx="8229600" cy="813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8240"/>
            <a:ext cx="2133600" cy="365125"/>
          </a:xfrm>
        </p:spPr>
        <p:txBody>
          <a:bodyPr/>
          <a:lstStyle/>
          <a:p>
            <a:fld id="{70EFE459-0813-4C70-A366-4AC722747F4C}" type="datetime1">
              <a:rPr lang="en-US" smtClean="0"/>
              <a:t>2/1/2016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1361657A-84BD-415B-8618-C48F3AAE70EB}" type="datetime1">
              <a:rPr lang="en-US" smtClean="0"/>
              <a:t>2/1/2016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824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1295400" cy="519113"/>
          </a:xfrm>
          <a:prstGeom prst="rect">
            <a:avLst/>
          </a:prstGeom>
          <a:noFill/>
        </p:spPr>
      </p:pic>
      <p:sp>
        <p:nvSpPr>
          <p:cNvPr id="43021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22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49" y="3581400"/>
            <a:ext cx="6343651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1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>
          <a:xfrm>
            <a:off x="2333626" y="5467350"/>
            <a:ext cx="6276975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Date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2333626" y="5067300"/>
            <a:ext cx="6276975" cy="419100"/>
          </a:xfrm>
        </p:spPr>
        <p:txBody>
          <a:bodyPr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19917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B29BCA-C519-4C44-9DF9-E95BD6ACE9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763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ED63AB-26FA-4990-A1F8-E4B538D5FB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341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B75BAC-74D7-43DA-9DE7-3912ED22B4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57203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5608B3-4772-4E0A-9B7E-6E0BF32434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376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92ACA2-ED51-4819-9A16-7BC6DF80AB4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01126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5D12-6D73-474D-B792-05240F472221}" type="datetime1">
              <a:rPr lang="en-US" smtClean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Preliminary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62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094002C-46FD-4674-B962-EC5DC691EFAE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 userDrawn="1"/>
        </p:nvSpPr>
        <p:spPr bwMode="auto">
          <a:xfrm>
            <a:off x="0" y="6235701"/>
            <a:ext cx="9144000" cy="622300"/>
          </a:xfrm>
          <a:prstGeom prst="rect">
            <a:avLst/>
          </a:prstGeom>
          <a:solidFill>
            <a:srgbClr val="ECEC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3560" name="Picture 8" descr="logo_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01" y="6289676"/>
            <a:ext cx="854075" cy="4794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Meeting Title (optional)</a:t>
            </a:r>
          </a:p>
        </p:txBody>
      </p:sp>
      <p:sp>
        <p:nvSpPr>
          <p:cNvPr id="23563" name="Line 11"/>
          <p:cNvSpPr>
            <a:spLocks noChangeShapeType="1"/>
          </p:cNvSpPr>
          <p:nvPr userDrawn="1"/>
        </p:nvSpPr>
        <p:spPr bwMode="auto">
          <a:xfrm>
            <a:off x="1069975" y="6457951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Date</a:t>
            </a:r>
          </a:p>
        </p:txBody>
      </p:sp>
      <p:sp>
        <p:nvSpPr>
          <p:cNvPr id="2356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3429000" y="6477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fld id="{53C0C9EA-5512-47C8-9374-8DB3A85AFB87}" type="slidenum">
              <a:rPr lang="en-US" sz="1200">
                <a:solidFill>
                  <a:srgbClr val="000000"/>
                </a:solidFill>
              </a:rPr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5" r:id="rId1"/>
    <p:sldLayoutId id="2147493476" r:id="rId2"/>
    <p:sldLayoutId id="2147493477" r:id="rId3"/>
    <p:sldLayoutId id="2147493478" r:id="rId4"/>
    <p:sldLayoutId id="2147493479" r:id="rId5"/>
    <p:sldLayoutId id="2147493480" r:id="rId6"/>
    <p:sldLayoutId id="2147493481" r:id="rId7"/>
    <p:sldLayoutId id="2147493482" r:id="rId8"/>
    <p:sldLayoutId id="2147493483" r:id="rId9"/>
    <p:sldLayoutId id="2147493484" r:id="rId10"/>
    <p:sldLayoutId id="214749348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566"/>
            <a:ext cx="7772400" cy="1929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Future Ancillary Services</a:t>
            </a:r>
            <a:br>
              <a:rPr lang="en-US" dirty="0" smtClean="0"/>
            </a:br>
            <a:r>
              <a:rPr lang="en-US" dirty="0" smtClean="0"/>
              <a:t>Cost Benefit Analysis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1869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Julia Matevosyan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February 1, 2016 FAS Workshop</a:t>
            </a:r>
          </a:p>
        </p:txBody>
      </p:sp>
      <p:pic>
        <p:nvPicPr>
          <p:cNvPr id="8" name="Picture 7" descr="ERCOT cmy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" y="629745"/>
            <a:ext cx="2457704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stimated </a:t>
            </a:r>
            <a:r>
              <a:rPr lang="en-US" dirty="0"/>
              <a:t>benefits of roughly $20 million per year.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discounting 10 years of benefits at 7.5%, their present value would be $137 million. </a:t>
            </a:r>
            <a:endParaRPr lang="en-US" dirty="0" smtClean="0"/>
          </a:p>
          <a:p>
            <a:r>
              <a:rPr lang="en-US" dirty="0"/>
              <a:t>The net present value accounting for </a:t>
            </a:r>
            <a:r>
              <a:rPr lang="en-US" dirty="0" smtClean="0"/>
              <a:t>ERCOT implementation </a:t>
            </a:r>
            <a:r>
              <a:rPr lang="en-US" dirty="0"/>
              <a:t>costs would be over $120 million, and the benefit-cost ratio would be approximately 10.</a:t>
            </a:r>
          </a:p>
          <a:p>
            <a:r>
              <a:rPr lang="en-US" dirty="0"/>
              <a:t>Brattle found that FAS is good market design, and will improve reliability and provide greater flexibility for meeting reliability needs as system conditions </a:t>
            </a:r>
            <a:r>
              <a:rPr lang="en-US" dirty="0" smtClean="0"/>
              <a:t>and </a:t>
            </a:r>
            <a:r>
              <a:rPr lang="en-US" dirty="0"/>
              <a:t>resource capabilities evolve. </a:t>
            </a:r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CBA Findings </a:t>
            </a:r>
            <a:r>
              <a:rPr lang="en-US" sz="3100" dirty="0" smtClean="0"/>
              <a:t>(Quantified Annual Benefits)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28650" y="1022728"/>
            <a:ext cx="1147687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4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en-US" altLang="en-US" sz="1100" b="1" i="0" u="none" strike="noStrike" cap="none" normalizeH="0" baseline="0" smtClean="0" bmk="">
                <a:ln>
                  <a:noFill/>
                </a:ln>
                <a:solidFill>
                  <a:srgbClr val="004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igure </a:t>
            </a:r>
            <a:r>
              <a:rPr kumimoji="0" lang="en-US" altLang="en-US" sz="1100" b="1" i="0" u="none" strike="noStrike" cap="none" normalizeH="0" baseline="0" smtClean="0" bmk="_Ref435715503">
                <a:ln>
                  <a:noFill/>
                </a:ln>
                <a:solidFill>
                  <a:srgbClr val="004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rgbClr val="00467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Quantified Annual Benefits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874060"/>
            <a:ext cx="7630931" cy="37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95609" y="4828989"/>
            <a:ext cx="8497009" cy="130179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117475" indent="-117475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Calibri" pitchFamily="34" charset="0"/>
              <a:buChar char=" "/>
              <a:defRPr lang="en-US" sz="2200" b="1" kern="1200" dirty="0" smtClean="0">
                <a:solidFill>
                  <a:srgbClr val="302F35"/>
                </a:solidFill>
                <a:latin typeface="+mn-lt"/>
                <a:ea typeface="+mn-ea"/>
                <a:cs typeface="+mn-cs"/>
              </a:defRPr>
            </a:lvl1pPr>
            <a:lvl2pPr marL="690563" indent="-223838" algn="l" defTabSz="457200" rtl="0" eaLnBrk="1" latinLnBrk="0" hangingPunct="1">
              <a:spcBef>
                <a:spcPct val="20000"/>
              </a:spcBef>
              <a:buClr>
                <a:srgbClr val="71ADB6"/>
              </a:buClr>
              <a:buSzPct val="60000"/>
              <a:buFont typeface="Arial" pitchFamily="34" charset="0"/>
              <a:buChar char="▀"/>
              <a:defRPr lang="en-US" sz="2000" b="0" kern="1200" dirty="0" smtClean="0">
                <a:solidFill>
                  <a:srgbClr val="302F35"/>
                </a:solidFill>
                <a:latin typeface="+mn-lt"/>
                <a:ea typeface="+mn-ea"/>
                <a:cs typeface="+mn-cs"/>
              </a:defRPr>
            </a:lvl2pPr>
            <a:lvl3pPr marL="914400" indent="-233363" algn="l" defTabSz="457200" rtl="0" eaLnBrk="1" latinLnBrk="0" hangingPunct="1">
              <a:spcBef>
                <a:spcPct val="20000"/>
              </a:spcBef>
              <a:buClr>
                <a:srgbClr val="71ADB6"/>
              </a:buClr>
              <a:buFont typeface="Calibri" pitchFamily="34" charset="0"/>
              <a:buChar char="−"/>
              <a:defRPr lang="en-US" sz="2000" kern="1200" dirty="0" smtClean="0">
                <a:solidFill>
                  <a:srgbClr val="302F35"/>
                </a:solidFill>
                <a:latin typeface="+mn-lt"/>
                <a:ea typeface="+mn-ea"/>
                <a:cs typeface="+mn-cs"/>
              </a:defRPr>
            </a:lvl3pPr>
            <a:lvl4pPr marL="1152525" indent="-228600" algn="l" defTabSz="457200" rtl="0" eaLnBrk="1" latinLnBrk="0" hangingPunct="1">
              <a:spcBef>
                <a:spcPct val="20000"/>
              </a:spcBef>
              <a:buClr>
                <a:srgbClr val="71ADB6"/>
              </a:buClr>
              <a:buSzPct val="80000"/>
              <a:buFont typeface="Wingdings" pitchFamily="2" charset="2"/>
              <a:buChar char="§"/>
              <a:defRPr sz="2000" kern="1200" baseline="0">
                <a:solidFill>
                  <a:srgbClr val="302F35"/>
                </a:solidFill>
                <a:latin typeface="+mn-lt"/>
                <a:ea typeface="+mn-ea"/>
                <a:cs typeface="+mn-cs"/>
              </a:defRPr>
            </a:lvl4pPr>
            <a:lvl5pPr marL="1371600" indent="-233363" algn="l" defTabSz="457200" rtl="0" eaLnBrk="1" latinLnBrk="0" hangingPunct="1">
              <a:spcBef>
                <a:spcPct val="20000"/>
              </a:spcBef>
              <a:buClr>
                <a:srgbClr val="71ADB6"/>
              </a:buClr>
              <a:buFont typeface="Arial" pitchFamily="34" charset="0"/>
              <a:buChar char="•"/>
              <a:defRPr lang="en-US" sz="2000" kern="1200" baseline="0" dirty="0">
                <a:solidFill>
                  <a:srgbClr val="302F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3" marR="0" lvl="1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ADB6"/>
              </a:buClr>
              <a:buSzPct val="60000"/>
              <a:buFont typeface="Arial" pitchFamily="34" charset="0"/>
              <a:buChar char="▀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2016, PFR reduction provides high DA production cost savings (DA PCS) per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MWh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because it enables greater coal dispatch.  2024 has higher net load, so coal is more fully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baseloaded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690563" marR="0" lvl="1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ADB6"/>
              </a:buClr>
              <a:buSzPct val="60000"/>
              <a:buFont typeface="Arial" pitchFamily="34" charset="0"/>
              <a:buChar char="▀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Real-time opportunity cost savings (RT OCS) analyzed through historical AS bids.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90563" marR="0" lvl="1" indent="-2238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1ADB6"/>
              </a:buClr>
              <a:buSzPct val="60000"/>
              <a:buFont typeface="Arial" pitchFamily="34" charset="0"/>
              <a:buChar char="▀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2F3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Compare these annual benefits to ERCOT’s one-time implementation cost of $12-15m.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02F3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60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849481"/>
              </p:ext>
            </p:extLst>
          </p:nvPr>
        </p:nvGraphicFramePr>
        <p:xfrm>
          <a:off x="457197" y="662150"/>
          <a:ext cx="8229602" cy="5575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360"/>
                <a:gridCol w="708092"/>
                <a:gridCol w="708092"/>
                <a:gridCol w="743060"/>
                <a:gridCol w="4842998"/>
              </a:tblGrid>
              <a:tr h="432132">
                <a:tc>
                  <a:txBody>
                    <a:bodyPr/>
                    <a:lstStyle/>
                    <a:p>
                      <a:pPr algn="just"/>
                      <a:endParaRPr lang="en-US" sz="1400" dirty="0">
                        <a:solidFill>
                          <a:srgbClr val="302F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FAS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Savings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Comment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11353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Procure Less PFR by recognizing equivalency ratios and allowing more FFR (incl. FFR1)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4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2016 Avg MW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1,468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1,329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Allow &gt; 50% FFR; no need for buffer. Increase FFR by 24 MW on average.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24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2024 Avg MW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1,453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1,325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Slightly less than 2016 due to higher net load &amp; inertia. Increase FFR by 13 MW on average.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812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2024 </a:t>
                      </a:r>
                      <a:r>
                        <a:rPr lang="en-US" sz="1400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 MW </a:t>
                      </a:r>
                    </a:p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</a:rPr>
                        <a:t>w/new tech</a:t>
                      </a:r>
                      <a:endParaRPr lang="en-US" sz="1400" i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1,453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1,267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186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62 MW assumed new batteries reduce avg. PFR by 57 MW; small because residual avg. FFR opportunity (after load resources) is only 62 MW and highly variable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2458">
                <a:tc gridSpan="5"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Replace Non-Spinning Reserve with less CR and SR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(products comparable because of common NSRS/CR/SR duties and supply base)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2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2016 Avg MW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1,931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1,175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756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FAS adapts requirements to system conditions; additionally CR is determined based on frequency obligations, and Non-Spinning Reserve is determined to meet deviations in net load. 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245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2024 Avg MW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</a:rPr>
                        <a:t>1,210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</a:rPr>
                        <a:t>790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See above (note: assumptions about new tech do not affect CR)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CBA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6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Same as in 2016 </a:t>
            </a:r>
            <a:r>
              <a:rPr lang="en-US" b="1" dirty="0"/>
              <a:t>AS </a:t>
            </a:r>
            <a:r>
              <a:rPr lang="en-US" b="1" dirty="0" smtClean="0"/>
              <a:t>methodology: </a:t>
            </a:r>
            <a:r>
              <a:rPr lang="en-US" dirty="0" smtClean="0"/>
              <a:t>In the CBA  </a:t>
            </a:r>
            <a:r>
              <a:rPr lang="en-US" dirty="0"/>
              <a:t>RRS requirements are </a:t>
            </a:r>
            <a:r>
              <a:rPr lang="en-US" dirty="0" smtClean="0"/>
              <a:t>not flat 2800 MW but based </a:t>
            </a:r>
            <a:r>
              <a:rPr lang="en-US" dirty="0"/>
              <a:t>on expected system </a:t>
            </a:r>
            <a:r>
              <a:rPr lang="en-US" dirty="0" smtClean="0"/>
              <a:t>inertia.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b="1" dirty="0" smtClean="0"/>
              <a:t>Differently from 2016 </a:t>
            </a:r>
            <a:r>
              <a:rPr lang="en-US" b="1" dirty="0"/>
              <a:t>AS methodology: </a:t>
            </a:r>
            <a:r>
              <a:rPr lang="en-US" dirty="0" smtClean="0"/>
              <a:t>In the CBA, RRS </a:t>
            </a:r>
            <a:r>
              <a:rPr lang="en-US" dirty="0"/>
              <a:t>is determined for every hour in the CBA, not as six 4-hourly blocks for a month. </a:t>
            </a:r>
            <a:endParaRPr lang="en-US" dirty="0" smtClean="0"/>
          </a:p>
          <a:p>
            <a:pPr marL="344488" indent="0" algn="just">
              <a:buNone/>
            </a:pPr>
            <a:endParaRPr lang="en-US" dirty="0"/>
          </a:p>
          <a:p>
            <a:pPr marL="344488" indent="0" algn="just">
              <a:buNone/>
            </a:pPr>
            <a:r>
              <a:rPr lang="en-US" b="1" dirty="0" smtClean="0">
                <a:solidFill>
                  <a:srgbClr val="FF0000"/>
                </a:solidFill>
              </a:rPr>
              <a:t>&gt;&gt;  Estimated savings </a:t>
            </a:r>
            <a:r>
              <a:rPr lang="en-US" b="1" dirty="0" smtClean="0">
                <a:solidFill>
                  <a:srgbClr val="FF0000"/>
                </a:solidFill>
              </a:rPr>
              <a:t>reflect </a:t>
            </a:r>
            <a:r>
              <a:rPr lang="en-US" b="1" dirty="0" smtClean="0">
                <a:solidFill>
                  <a:srgbClr val="FF0000"/>
                </a:solidFill>
              </a:rPr>
              <a:t>2016 AS Methodology for determining RRS quantities.  (Approved by BOD December 2015)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RRS Assumptions in the CBA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/>
              <a:t>Differently from 2016 AS methodology: </a:t>
            </a:r>
            <a:r>
              <a:rPr lang="en-US" sz="2200" dirty="0"/>
              <a:t>In the original CBA runs NSRS amounts were determined as per 2015 AS methodology. </a:t>
            </a:r>
            <a:endParaRPr lang="en-US" sz="2200" dirty="0" smtClean="0"/>
          </a:p>
          <a:p>
            <a:pPr marL="344488" indent="0">
              <a:buNone/>
            </a:pPr>
            <a:r>
              <a:rPr lang="en-US" sz="2200" dirty="0" smtClean="0"/>
              <a:t>However</a:t>
            </a:r>
            <a:r>
              <a:rPr lang="en-US" sz="2200" dirty="0"/>
              <a:t>, </a:t>
            </a:r>
            <a:r>
              <a:rPr lang="en-US" sz="2200" dirty="0" smtClean="0"/>
              <a:t>Brattle </a:t>
            </a:r>
            <a:r>
              <a:rPr lang="en-US" sz="2200" dirty="0"/>
              <a:t>was able to </a:t>
            </a:r>
            <a:r>
              <a:rPr lang="en-US" sz="2200" dirty="0" smtClean="0"/>
              <a:t>estimate </a:t>
            </a:r>
            <a:r>
              <a:rPr lang="en-US" sz="2200" dirty="0"/>
              <a:t>savings in </a:t>
            </a:r>
            <a:r>
              <a:rPr lang="en-US" sz="2200" dirty="0" smtClean="0"/>
              <a:t>each scenario with NSRS requirements calculated based on 2016 AS </a:t>
            </a:r>
            <a:r>
              <a:rPr lang="en-US" sz="2200" dirty="0" smtClean="0"/>
              <a:t>methodology and reduced IFRO.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NSRS Assumptions in the CBA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167" r="14603"/>
          <a:stretch/>
        </p:blipFill>
        <p:spPr>
          <a:xfrm>
            <a:off x="1003508" y="3140388"/>
            <a:ext cx="7465102" cy="30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2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The CBA was executed assuming both CAS and FAS quantities were determined in the DA. Any approach in which quantities for CAS are determined in advance of DA will include a buffer and the savings from FAS would be higher.</a:t>
            </a:r>
          </a:p>
          <a:p>
            <a:pPr>
              <a:lnSpc>
                <a:spcPct val="120000"/>
              </a:lnSpc>
            </a:pPr>
            <a:r>
              <a:rPr lang="en-US" sz="2600" b="1" dirty="0" smtClean="0"/>
              <a:t>Reliability benefits are not quantified in the CBA</a:t>
            </a:r>
            <a:endParaRPr lang="en-US" sz="2600" dirty="0"/>
          </a:p>
          <a:p>
            <a:pPr marL="688975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US" sz="2600" dirty="0"/>
              <a:t>FAS removes uncertainty of load resource participation </a:t>
            </a:r>
            <a:endParaRPr lang="en-US" sz="2600" dirty="0" smtClean="0"/>
          </a:p>
          <a:p>
            <a:pPr marL="688975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US" sz="2600" dirty="0" smtClean="0"/>
              <a:t>FFR1 </a:t>
            </a:r>
            <a:r>
              <a:rPr lang="en-US" sz="2600" dirty="0"/>
              <a:t>supports frequency at 59.8 Hz instead of 59.7 Hz. Most events would not activate FFR2, so FFR2 will have higher probability of being available for (the next) worst event. </a:t>
            </a:r>
          </a:p>
          <a:p>
            <a:pPr marL="688975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US" sz="2600" dirty="0" smtClean="0"/>
              <a:t>If </a:t>
            </a:r>
            <a:r>
              <a:rPr lang="en-US" sz="2600" dirty="0"/>
              <a:t>deployed, FFR1 can reset in 10 minutes and be ready for the next event. </a:t>
            </a:r>
          </a:p>
          <a:p>
            <a:pPr marL="688975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US" sz="2600" dirty="0" smtClean="0"/>
              <a:t>In </a:t>
            </a:r>
            <a:r>
              <a:rPr lang="en-US" sz="2600" dirty="0"/>
              <a:t>FAS, the amount of PFR that a resource can carry is based on its performance (instead of 20% HSL under </a:t>
            </a:r>
            <a:r>
              <a:rPr lang="en-US" sz="2600" dirty="0" smtClean="0"/>
              <a:t>CAS).</a:t>
            </a:r>
            <a:endParaRPr lang="en-US" sz="2600" dirty="0"/>
          </a:p>
          <a:p>
            <a:pPr marL="688975">
              <a:lnSpc>
                <a:spcPct val="120000"/>
              </a:lnSpc>
              <a:buFont typeface="Arial" panose="020B0604020202020204" pitchFamily="34" charset="0"/>
              <a:buChar char="−"/>
            </a:pPr>
            <a:r>
              <a:rPr lang="en-US" sz="2600" dirty="0" smtClean="0"/>
              <a:t>A </a:t>
            </a:r>
            <a:r>
              <a:rPr lang="en-US" sz="2600" dirty="0"/>
              <a:t>single resource will be limited to carry up to 25% of the system wide regulation requirement in FAS, leading to a more distributed and reliable response than CAS.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not quantified in the CBA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76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gas </a:t>
            </a:r>
            <a:r>
              <a:rPr lang="en-US" dirty="0"/>
              <a:t>p</a:t>
            </a:r>
            <a:r>
              <a:rPr lang="en-US" dirty="0" smtClean="0"/>
              <a:t>rice forecast used in the analysis for 2016 seems too high.  </a:t>
            </a:r>
            <a:r>
              <a:rPr lang="en-US" u="sng" dirty="0" smtClean="0"/>
              <a:t>ACTION:</a:t>
            </a:r>
            <a:r>
              <a:rPr lang="en-US" dirty="0" smtClean="0"/>
              <a:t>  ERCOT is planning to run 2016 with a more recent gas price forecast.  Plan to have results available for March 2016 discussion.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r>
              <a:rPr lang="en-US" dirty="0" smtClean="0"/>
              <a:t>CBA did not take into consideration the implementation costs for Stakeholders. </a:t>
            </a:r>
            <a:r>
              <a:rPr lang="en-US" u="sng" dirty="0"/>
              <a:t>ACTION:</a:t>
            </a:r>
            <a:r>
              <a:rPr lang="en-US" dirty="0"/>
              <a:t>  ERCOT </a:t>
            </a:r>
            <a:r>
              <a:rPr lang="en-US" dirty="0" smtClean="0"/>
              <a:t>requests that Stakeholders provide estimates of the cost to implement changes required for NPRR 667 for March 2016 discussion. </a:t>
            </a:r>
            <a:endParaRPr lang="en-US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Concerns Raised and Action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dirty="0" smtClean="0"/>
              <a:t>Quantities are based on hourly system inertia from 2016, 2024 Current Trends and 2024 Stringent Environmental Scenarios simulation in </a:t>
            </a:r>
            <a:r>
              <a:rPr lang="en-US" sz="2300" dirty="0" err="1" smtClean="0"/>
              <a:t>Plexos</a:t>
            </a:r>
            <a:r>
              <a:rPr lang="en-US" sz="2300" dirty="0" smtClean="0"/>
              <a:t>, 8760 values</a:t>
            </a:r>
          </a:p>
          <a:p>
            <a:r>
              <a:rPr lang="en-US" sz="2300" dirty="0" smtClean="0"/>
              <a:t>Hourly system inertia is matched to one of 13 cases and corresponding RRS, PFR/FFR quantities and FFR to PFR equivalency ratio are selected for each hour. </a:t>
            </a:r>
          </a:p>
          <a:p>
            <a:r>
              <a:rPr lang="en-US" sz="2300" dirty="0" smtClean="0"/>
              <a:t>Minimum RRS from generation or minimum PFR is based on NERC BAL-003 IFRO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Appendix: RRS</a:t>
            </a:r>
            <a:r>
              <a:rPr lang="en-US" sz="3600" dirty="0" smtClean="0"/>
              <a:t>, PFR/FFR Quantities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763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CDEB42-B279-4F67-A065-B5CE5EFF1BE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03096"/>
              </p:ext>
            </p:extLst>
          </p:nvPr>
        </p:nvGraphicFramePr>
        <p:xfrm>
          <a:off x="287079" y="3922206"/>
          <a:ext cx="8572108" cy="2429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3046"/>
                <a:gridCol w="562267"/>
                <a:gridCol w="562267"/>
                <a:gridCol w="542537"/>
                <a:gridCol w="532674"/>
                <a:gridCol w="552404"/>
                <a:gridCol w="542537"/>
                <a:gridCol w="532674"/>
                <a:gridCol w="562267"/>
                <a:gridCol w="542538"/>
                <a:gridCol w="532674"/>
                <a:gridCol w="601725"/>
                <a:gridCol w="621453"/>
                <a:gridCol w="651045"/>
              </a:tblGrid>
              <a:tr h="2334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Case 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Case3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Case4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Case5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Case6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Case7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Case8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Case9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Case10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Case11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Case12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73"/>
                    </a:solidFill>
                  </a:tcPr>
                </a:tc>
              </a:tr>
              <a:tr h="3521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Inertia, GWs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177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297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316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</a:tr>
              <a:tr h="4803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Eq. Ratio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2.35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1.13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330" marR="8330" marT="83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</a:tr>
              <a:tr h="68177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PFR Requirement (no FFR), MW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3750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EB"/>
                    </a:solidFill>
                  </a:tcPr>
                </a:tc>
              </a:tr>
              <a:tr h="681778"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 PFR Requirement, MW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1240</a:t>
                      </a:r>
                    </a:p>
                  </a:txBody>
                  <a:tcPr marL="7279" marR="7279" marT="727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9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0573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  <ds:schemaRef ds:uri="c34af464-7aa1-4edd-9be4-83dffc1cb926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48420</TotalTime>
  <Words>904</Words>
  <Application>Microsoft Office PowerPoint</Application>
  <PresentationFormat>On-screen Show (4:3)</PresentationFormat>
  <Paragraphs>161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Office Theme</vt:lpstr>
      <vt:lpstr>Custom Design</vt:lpstr>
      <vt:lpstr>Future Ancillary Services Cost Benefit Analysis Overview</vt:lpstr>
      <vt:lpstr>CBA Findings</vt:lpstr>
      <vt:lpstr>CBA Findings (Quantified Annual Benefits)</vt:lpstr>
      <vt:lpstr>CBA Findings</vt:lpstr>
      <vt:lpstr>RRS Assumptions in the CBA</vt:lpstr>
      <vt:lpstr>NSRS Assumptions in the CBA</vt:lpstr>
      <vt:lpstr>Benefits not quantified in the CBA</vt:lpstr>
      <vt:lpstr>Concerns Raised and Action Items</vt:lpstr>
      <vt:lpstr>Appendix: RRS, PFR/FFR Quantities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Matevosjana, Julia</cp:lastModifiedBy>
  <cp:revision>1199</cp:revision>
  <cp:lastPrinted>2013-12-09T17:46:13Z</cp:lastPrinted>
  <dcterms:created xsi:type="dcterms:W3CDTF">2010-04-12T23:12:02Z</dcterms:created>
  <dcterms:modified xsi:type="dcterms:W3CDTF">2016-02-01T11:58:19Z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