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76" r:id="rId3"/>
    <p:sldId id="287" r:id="rId4"/>
    <p:sldId id="274" r:id="rId5"/>
    <p:sldId id="286" r:id="rId6"/>
    <p:sldId id="297" r:id="rId7"/>
    <p:sldId id="283" r:id="rId8"/>
    <p:sldId id="284" r:id="rId9"/>
    <p:sldId id="281" r:id="rId10"/>
    <p:sldId id="294" r:id="rId11"/>
    <p:sldId id="279" r:id="rId12"/>
    <p:sldId id="288" r:id="rId13"/>
    <p:sldId id="290" r:id="rId14"/>
    <p:sldId id="280" r:id="rId15"/>
    <p:sldId id="298" r:id="rId16"/>
    <p:sldId id="295" r:id="rId17"/>
    <p:sldId id="282" r:id="rId18"/>
    <p:sldId id="277" r:id="rId19"/>
    <p:sldId id="293" r:id="rId2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larsen" initials="r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1023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979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1"/>
            <a:ext cx="3043979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DA34-0399-40C4-82C9-D51CD01CDAEF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1192"/>
            <a:ext cx="5617208" cy="418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84"/>
            <a:ext cx="3043979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2384"/>
            <a:ext cx="3043979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CB2E-77E3-46AE-9B8E-51E8B506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TNMP Branding Standards | Questions: Eric Paul in Communications (214-222-4146) or Dean Schachtner in Graphics (505-241-4696)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BD5-2E80-4815-9802-3A05D2E2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TNMP Branding Standards | Questions: Eric Paul in Communications (214-222-4146) or Dean Schachtner in Graphics (505-241-4696)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2F-57BB-4649-902F-CE48577F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TNMP Branding Standards | Questions: Eric Paul in Communications (214-222-4146) or Dean Schachtner in Graphics (505-241-4696)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8ABAB3-6E26-47A8-A5E7-01FFF7EB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Palatino Linotype" panose="02040502050505030304" pitchFamily="18" charset="0"/>
              </a:rPr>
              <a:t>LINE 69H REBUILD AND CONVERSION PROJECT </a:t>
            </a:r>
            <a:endParaRPr lang="en-US" sz="3200" b="1" dirty="0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alatino Linotype" panose="02040502050505030304" pitchFamily="18" charset="0"/>
              </a:rPr>
              <a:t>ERCOT Regional Planning Group</a:t>
            </a:r>
          </a:p>
          <a:p>
            <a:r>
              <a:rPr lang="en-US" b="1" dirty="0">
                <a:latin typeface="Palatino Linotype" panose="02040502050505030304" pitchFamily="18" charset="0"/>
              </a:rPr>
              <a:t>April </a:t>
            </a:r>
            <a:r>
              <a:rPr lang="en-US" b="1" dirty="0" smtClean="0">
                <a:latin typeface="Palatino Linotype" panose="02040502050505030304" pitchFamily="18" charset="0"/>
              </a:rPr>
              <a:t>21,2016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PREFERRED SOLUTION </a:t>
            </a:r>
            <a:r>
              <a:rPr lang="en-US" sz="2800" dirty="0" smtClean="0">
                <a:latin typeface="Palatino Linotype" panose="02040502050505030304" pitchFamily="18" charset="0"/>
              </a:rPr>
              <a:t>BP2018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ONE-LINE </a:t>
            </a:r>
            <a:r>
              <a:rPr lang="en-US" sz="2800" dirty="0">
                <a:latin typeface="Palatino Linotype" panose="02040502050505030304" pitchFamily="18" charset="0"/>
              </a:rPr>
              <a:t>DIAGRAM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PREFERRED SOLUTION 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COST  SUMMARY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902173"/>
          <a:ext cx="7772400" cy="1891854"/>
        </p:xfrm>
        <a:graphic>
          <a:graphicData uri="http://schemas.openxmlformats.org/drawingml/2006/table">
            <a:tbl>
              <a:tblPr/>
              <a:tblGrid>
                <a:gridCol w="6854841"/>
                <a:gridCol w="917559"/>
              </a:tblGrid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Pyote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$3,600,000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Worsham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$3,600,000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Collie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$1,700,000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New Wickett 138kV Ring Substation With Three Breaker Positions And 138/69kV Autotransformer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$9,350,000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Single Breaker Position at IH-20 138kV  Substation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$1,700,000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Single Breaker Position at ONCOR Wolf 138kV Substation(ONCOR Estimate)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$552,160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IH-20 - Wickett 69kv Transmission Line with 1926 ACSR Conductor (~ 39 Miles)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$24,648,583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 Wickett - Wolf 138kV Transmission Line with 1926 ACSR Conductor(~6.0 Miles)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$5,485,000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Cost =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$50,635,743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5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ALTERNATIVE </a:t>
            </a:r>
            <a:r>
              <a:rPr lang="en-US" sz="2800" dirty="0" smtClean="0">
                <a:latin typeface="Palatino Linotype" panose="02040502050505030304" pitchFamily="18" charset="0"/>
              </a:rPr>
              <a:t>1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 DETAILS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71600" y="1936284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Rebuild Line 69H from IH-20 –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Wickett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 to 138kv standards utilizing Cumberland 1926 ACSR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conductor(204 MVA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) ~ 39 miles but remain energized at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69kV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Convert existing substations(3) along Line 69H  to 138kV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standards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Install 20 MVAR of capacitance support on Line 69H </a:t>
            </a:r>
          </a:p>
        </p:txBody>
      </p:sp>
    </p:spTree>
    <p:extLst>
      <p:ext uri="{BB962C8B-B14F-4D97-AF65-F5344CB8AC3E}">
        <p14:creationId xmlns:p14="http://schemas.microsoft.com/office/powerpoint/2010/main" val="19417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ALTERNATIVE 1 BP2018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ONE-LINE DIAGRAM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838200"/>
          </a:xfrm>
        </p:spPr>
        <p:txBody>
          <a:bodyPr/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ALTERNATIVE 1 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COST SUMMARY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3278442"/>
          <a:ext cx="7772400" cy="1139316"/>
        </p:xfrm>
        <a:graphic>
          <a:graphicData uri="http://schemas.openxmlformats.org/drawingml/2006/table">
            <a:tbl>
              <a:tblPr/>
              <a:tblGrid>
                <a:gridCol w="6854841"/>
                <a:gridCol w="917559"/>
              </a:tblGrid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Pyote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$3,600,000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Worsham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$3,600,000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Collie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$1,700,000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IH-20 - Wickett 69kv Transmission Line with 1926 ACSR Conductor (~ 39 Miles)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$24,648,583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20 MVAR Capacitor Bank at Collie 69kV Tap Substation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$3,000,000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Cost =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$36,548,583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ALTERNATIVE </a:t>
            </a:r>
            <a:r>
              <a:rPr lang="en-US" sz="2800" dirty="0" smtClean="0">
                <a:latin typeface="Palatino Linotype" panose="02040502050505030304" pitchFamily="18" charset="0"/>
              </a:rPr>
              <a:t>2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DETAILS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19200" y="1219200"/>
            <a:ext cx="6705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Create 138kV tie connection to ONCOR Yucca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Drive -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Sand Lake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– Culberson 138kV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transmission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line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    ISD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~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2016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 Build 138kV Ring Substation at tie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location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Build new 69kV Ring Substation at tie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location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Install 138/69kV autotransformer at tie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location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Rebuild Line 69H from new 138kV Ring Substation - IH20 to 138kv standards utilizing Cumberland 1926 ACSR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conductor(408 MVA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) ~ 37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miles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Convert existing substations(3) along Line 69H  to 138kV standards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162800" cy="792162"/>
          </a:xfrm>
        </p:spPr>
        <p:txBody>
          <a:bodyPr/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ALTERNATIVE 2 </a:t>
            </a:r>
            <a:r>
              <a:rPr lang="en-US" sz="2800" dirty="0" smtClean="0">
                <a:latin typeface="Palatino Linotype" panose="02040502050505030304" pitchFamily="18" charset="0"/>
              </a:rPr>
              <a:t>BP2018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ONE-LINE </a:t>
            </a:r>
            <a:r>
              <a:rPr lang="en-US" sz="2800" dirty="0">
                <a:latin typeface="Palatino Linotype" panose="02040502050505030304" pitchFamily="18" charset="0"/>
              </a:rPr>
              <a:t>DIAGRAM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762000"/>
          </a:xfrm>
        </p:spPr>
        <p:txBody>
          <a:bodyPr/>
          <a:lstStyle/>
          <a:p>
            <a:pPr algn="ctr"/>
            <a:r>
              <a:rPr lang="en-US" dirty="0" smtClean="0"/>
              <a:t>ALTERNATIVE 2 </a:t>
            </a:r>
            <a:br>
              <a:rPr lang="en-US" dirty="0" smtClean="0"/>
            </a:br>
            <a:r>
              <a:rPr lang="en-US" dirty="0" smtClean="0"/>
              <a:t>COST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902173"/>
          <a:ext cx="7772400" cy="1891854"/>
        </p:xfrm>
        <a:graphic>
          <a:graphicData uri="http://schemas.openxmlformats.org/drawingml/2006/table">
            <a:tbl>
              <a:tblPr/>
              <a:tblGrid>
                <a:gridCol w="6854841"/>
                <a:gridCol w="917559"/>
              </a:tblGrid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Pyote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$3,600,000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Worsham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$3,600,000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Collie 69kV Tap Substation to 138kV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$1,700,000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New 138kV Ring Substation With Six Breaker Positions(ONCOR Estimate)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$6,461,769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Two Breaker Positions at New 69kV Ring Substation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$2,993,778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New 138/69kV Autotransformer (ONCOR Estimate)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$4,940,700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Single Breaker Position at IH-20 138kV Substation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$1,700,000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 IH-20 - New 138kV Ring Substation Transmission Line with 1926 ACSR Conductor (~ 37 Miles)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$23,384,553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Cost =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$48,380,800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2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COMPARISON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691565"/>
          <a:ext cx="8229599" cy="2343232"/>
        </p:xfrm>
        <a:graphic>
          <a:graphicData uri="http://schemas.openxmlformats.org/drawingml/2006/table">
            <a:tbl>
              <a:tblPr/>
              <a:tblGrid>
                <a:gridCol w="1346147"/>
                <a:gridCol w="1179293"/>
                <a:gridCol w="1266962"/>
                <a:gridCol w="984159"/>
                <a:gridCol w="1179293"/>
                <a:gridCol w="1368772"/>
                <a:gridCol w="904973"/>
              </a:tblGrid>
              <a:tr h="288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Capacity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 kV Phase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Inconsistent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Configuration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Cost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Cost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for Future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Out Plan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with Adjacent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R.O.W.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Uncertainty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Load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Consistency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TSP Plans for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Required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Growth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the Area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Preferred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$50,635,743 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Minimal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Best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Best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No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Yes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Solution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Alternative 1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$36,548,583 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Minimal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Poor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Poor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No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No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Alternative 2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$48,380,800 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Considerable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Best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Good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Yes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No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latin typeface="Palatino Linotype" panose="02040502050505030304" pitchFamily="18" charset="0"/>
              </a:rPr>
              <a:t>QUESTIONS?</a:t>
            </a:r>
            <a:endParaRPr lang="en-US" sz="6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TNMP SERVICE AREA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943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PRESENT WEST TEXAS NORTH(WTN) AREA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" y="1219200"/>
            <a:ext cx="9131105" cy="56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 smtClean="0">
                <a:latin typeface="Palatino Linotype" panose="02040502050505030304" pitchFamily="18" charset="0"/>
                <a:cs typeface="Arial" pitchFamily="34" charset="0"/>
              </a:rPr>
              <a:t>PREVIOUS TNMP RPG SUBMITTALS FOR WTN AREA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18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Palatino Linotype" panose="02040502050505030304" pitchFamily="18" charset="0"/>
              </a:rPr>
              <a:t>REBUILD LINE </a:t>
            </a:r>
            <a:r>
              <a:rPr lang="en-US" sz="2400" b="1" dirty="0" smtClean="0">
                <a:latin typeface="Palatino Linotype" panose="02040502050505030304" pitchFamily="18" charset="0"/>
              </a:rPr>
              <a:t>69D(WINK – PECOS) </a:t>
            </a:r>
            <a:r>
              <a:rPr lang="en-US" sz="2400" b="1" dirty="0">
                <a:latin typeface="Palatino Linotype" panose="02040502050505030304" pitchFamily="18" charset="0"/>
              </a:rPr>
              <a:t>TO 138KV </a:t>
            </a:r>
            <a:r>
              <a:rPr lang="en-US" sz="2400" b="1" dirty="0" smtClean="0">
                <a:latin typeface="Palatino Linotype" panose="02040502050505030304" pitchFamily="18" charset="0"/>
              </a:rPr>
              <a:t>STANDARDS (OPERATE AT 69KV) 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Palatino Linotype" panose="02040502050505030304" pitchFamily="18" charset="0"/>
              </a:rPr>
              <a:t>     IN-SERVICE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Palatino Linotype" panose="02040502050505030304" pitchFamily="18" charset="0"/>
              </a:rPr>
              <a:t>REBUILD LINE </a:t>
            </a:r>
            <a:r>
              <a:rPr lang="en-US" sz="2400" b="1" dirty="0" smtClean="0">
                <a:latin typeface="Palatino Linotype" panose="02040502050505030304" pitchFamily="18" charset="0"/>
              </a:rPr>
              <a:t>69E(WINK – PECOS) </a:t>
            </a:r>
            <a:r>
              <a:rPr lang="en-US" sz="2400" b="1" dirty="0">
                <a:latin typeface="Palatino Linotype" panose="02040502050505030304" pitchFamily="18" charset="0"/>
              </a:rPr>
              <a:t>TO 138KV STANDARDS </a:t>
            </a:r>
            <a:r>
              <a:rPr lang="en-US" sz="2400" b="1" dirty="0" smtClean="0">
                <a:latin typeface="Palatino Linotype" panose="02040502050505030304" pitchFamily="18" charset="0"/>
              </a:rPr>
              <a:t>(OPERATE AT 69KV)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Palatino Linotype" panose="02040502050505030304" pitchFamily="18" charset="0"/>
              </a:rPr>
              <a:t>     IN-SERVIVE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Palatino Linotype" panose="02040502050505030304" pitchFamily="18" charset="0"/>
              </a:rPr>
              <a:t>PIG CREEK 138KV TIE TO AEP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Palatino Linotype" panose="02040502050505030304" pitchFamily="18" charset="0"/>
              </a:rPr>
              <a:t>    BP2017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WTN AREA BP2017</a:t>
            </a:r>
            <a:br>
              <a:rPr lang="en-US" sz="28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latin typeface="Palatino Linotype" panose="02040502050505030304" pitchFamily="18" charset="0"/>
              </a:rPr>
              <a:t>ONE-LINE DIAGRAM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019800" cy="685800"/>
          </a:xfrm>
        </p:spPr>
        <p:txBody>
          <a:bodyPr/>
          <a:lstStyle/>
          <a:p>
            <a:pPr algn="ctr" eaLnBrk="1" hangingPunct="1"/>
            <a:r>
              <a:rPr lang="en-US" sz="2800" dirty="0">
                <a:latin typeface="Palatino Linotype" panose="02040502050505030304" pitchFamily="18" charset="0"/>
              </a:rPr>
              <a:t>2016-2022 LOAD FORECAST</a:t>
            </a:r>
            <a:br>
              <a:rPr lang="en-US" sz="2800" dirty="0">
                <a:latin typeface="Palatino Linotype" panose="02040502050505030304" pitchFamily="18" charset="0"/>
              </a:rPr>
            </a:br>
            <a:r>
              <a:rPr lang="en-US" sz="2800" dirty="0">
                <a:latin typeface="Palatino Linotype" panose="02040502050505030304" pitchFamily="18" charset="0"/>
              </a:rPr>
              <a:t>FOR WTN AREA</a:t>
            </a:r>
            <a:endParaRPr lang="en-US" sz="2800" dirty="0" smtClean="0">
              <a:latin typeface="Palatino Linotype" panose="02040502050505030304" pitchFamily="18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05773" y="1981202"/>
          <a:ext cx="7332454" cy="4114795"/>
        </p:xfrm>
        <a:graphic>
          <a:graphicData uri="http://schemas.openxmlformats.org/drawingml/2006/table">
            <a:tbl>
              <a:tblPr/>
              <a:tblGrid>
                <a:gridCol w="1000466"/>
                <a:gridCol w="432460"/>
                <a:gridCol w="432460"/>
                <a:gridCol w="432460"/>
                <a:gridCol w="432460"/>
                <a:gridCol w="432460"/>
                <a:gridCol w="432460"/>
                <a:gridCol w="432460"/>
                <a:gridCol w="413096"/>
                <a:gridCol w="413096"/>
                <a:gridCol w="413096"/>
                <a:gridCol w="413096"/>
                <a:gridCol w="413096"/>
                <a:gridCol w="413096"/>
                <a:gridCol w="413096"/>
                <a:gridCol w="413096"/>
              </a:tblGrid>
              <a:tr h="310551">
                <a:tc gridSpan="16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Total Coincident Peak Load Forecasts Not Including Pending Agreements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7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Year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2016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2017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2018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2019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2020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2021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2022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MW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181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208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223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237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251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252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254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39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39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51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Total Coincident Peak Load Forecasts Including Pending Agreements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Year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2016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2017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2018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2019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2020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2021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2022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MW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254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302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318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336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351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353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355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2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8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Year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70" marR="6470" marT="64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NET MW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2016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2017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2018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2019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2020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2021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2022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INCREASE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</a:t>
                      </a: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94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95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99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101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101</a:t>
                      </a:r>
                    </a:p>
                  </a:txBody>
                  <a:tcPr marL="6470" marR="6470" marT="64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0" marR="6470" marT="64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10400" cy="838200"/>
          </a:xfrm>
        </p:spPr>
        <p:txBody>
          <a:bodyPr/>
          <a:lstStyle/>
          <a:p>
            <a:pPr algn="ctr"/>
            <a:r>
              <a:rPr lang="en-US" sz="2400" kern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WTN </a:t>
            </a:r>
            <a:r>
              <a:rPr lang="en-US" sz="2400" kern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SYSTEM </a:t>
            </a:r>
            <a:r>
              <a:rPr lang="en-US" sz="2400" kern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PERFORMANCE</a:t>
            </a:r>
            <a:br>
              <a:rPr lang="en-US" sz="2400" kern="12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kern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THERMAL VIOLATIONS 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256665"/>
          <a:ext cx="7772399" cy="3182870"/>
        </p:xfrm>
        <a:graphic>
          <a:graphicData uri="http://schemas.openxmlformats.org/drawingml/2006/table">
            <a:tbl>
              <a:tblPr/>
              <a:tblGrid>
                <a:gridCol w="2740747"/>
                <a:gridCol w="3351457"/>
                <a:gridCol w="560065"/>
                <a:gridCol w="560065"/>
                <a:gridCol w="560065"/>
              </a:tblGrid>
              <a:tr h="223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VIOLATION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C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C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C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WICKETT - PYOTE 69V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IH-20 - COLLIE FIELD TAP 69KV CKT.(Line 69H)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IH-20 - COLLIE FIELD TAP 69KV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WICKETT - PYOTE 69V CKT.(Line 69H)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PYOTE - WORSHAM 69KV CKT.(Line 69H)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WORSHAM - QUITO DRAW 69V CKT.(Line 69H)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BARILLA TAP - FLAT TOP 138V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TNMP WINK - ONCOR WINK 138KV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WICKETT - PYOTE 69V CKT.(Line 69H)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IH-20 - PECOS 69V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FLAT TOP - AEP PIG CREEK 138V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TNMP WINK - ONCOR WINK 138KV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WICKETT - PYOTE 69V CKT.(Line 69H)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IH-20 - PECOS 69V CKT.</a:t>
                      </a:r>
                    </a:p>
                  </a:txBody>
                  <a:tcPr marL="8941" marR="8941" marT="8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41" marR="8941" marT="8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sz="2400" kern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WTN EXISTING SYSTEM PERFORMANCE</a:t>
            </a:r>
            <a:br>
              <a:rPr lang="en-US" sz="2400" kern="12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kern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VOLTAGE </a:t>
            </a:r>
            <a:r>
              <a:rPr lang="en-US" sz="2400" kern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VIOLATIONS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28109"/>
              </p:ext>
            </p:extLst>
          </p:nvPr>
        </p:nvGraphicFramePr>
        <p:xfrm>
          <a:off x="457199" y="1828800"/>
          <a:ext cx="8229602" cy="3276669"/>
        </p:xfrm>
        <a:graphic>
          <a:graphicData uri="http://schemas.openxmlformats.org/drawingml/2006/table">
            <a:tbl>
              <a:tblPr/>
              <a:tblGrid>
                <a:gridCol w="2853392"/>
                <a:gridCol w="896035"/>
                <a:gridCol w="896035"/>
                <a:gridCol w="896035"/>
                <a:gridCol w="896035"/>
                <a:gridCol w="896035"/>
                <a:gridCol w="896035"/>
              </a:tblGrid>
              <a:tr h="1018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DEVIATION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DEVIATION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DEVIATION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BIRDS OF PREY - COLLIE TAP 69KV CKT.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IH-20 - COLLIE FIELD TAP 69KV CKT.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IH-20 138V AUTOTRANSFORMER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IH-20 - BARILLA TAP 138KV CKT.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BARILLA TAP - FLAT TOP 138V CKT.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TNMP WINK - ONCOR WINK 138KV CKT.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FLAT TOP - AEP PIG CREEK 138V CKT.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IH-20 - FLAT TOP 138KV CKT.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8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PREFERRED SOLUTION DETAILS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Rebuild Line 69H from IH-20 – </a:t>
            </a:r>
            <a:r>
              <a:rPr lang="en-US" sz="2400" dirty="0" err="1" smtClean="0">
                <a:latin typeface="Palatino Linotype" panose="02040502050505030304" pitchFamily="18" charset="0"/>
              </a:rPr>
              <a:t>Wickett</a:t>
            </a:r>
            <a:r>
              <a:rPr lang="en-US" sz="2400" dirty="0" smtClean="0">
                <a:latin typeface="Palatino Linotype" panose="02040502050505030304" pitchFamily="18" charset="0"/>
              </a:rPr>
              <a:t> to 138kv standards utilizing Cumberland 1926 ACSR conductor(408 MVA) ~ 39 miles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Convert existing substations(3) along Line 69H  to 138kV standards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Connect to IH-20 138kV substation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Build </a:t>
            </a:r>
            <a:r>
              <a:rPr lang="en-US" sz="2400" dirty="0" err="1" smtClean="0">
                <a:latin typeface="Palatino Linotype" panose="02040502050505030304" pitchFamily="18" charset="0"/>
              </a:rPr>
              <a:t>Wickett</a:t>
            </a:r>
            <a:r>
              <a:rPr lang="en-US" sz="2400" dirty="0" smtClean="0">
                <a:latin typeface="Palatino Linotype" panose="02040502050505030304" pitchFamily="18" charset="0"/>
              </a:rPr>
              <a:t> 138kV ring bus substation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Install </a:t>
            </a:r>
            <a:r>
              <a:rPr lang="en-US" sz="2400" dirty="0" err="1" smtClean="0">
                <a:latin typeface="Palatino Linotype" panose="02040502050505030304" pitchFamily="18" charset="0"/>
              </a:rPr>
              <a:t>Wickett</a:t>
            </a:r>
            <a:r>
              <a:rPr lang="en-US" sz="2400" dirty="0" smtClean="0">
                <a:latin typeface="Palatino Linotype" panose="02040502050505030304" pitchFamily="18" charset="0"/>
              </a:rPr>
              <a:t> 138/69kV autotransformer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Build </a:t>
            </a:r>
            <a:r>
              <a:rPr lang="en-US" sz="2400" dirty="0" err="1" smtClean="0">
                <a:latin typeface="Palatino Linotype" panose="02040502050505030304" pitchFamily="18" charset="0"/>
              </a:rPr>
              <a:t>Wickett</a:t>
            </a:r>
            <a:r>
              <a:rPr lang="en-US" sz="2400" dirty="0" smtClean="0">
                <a:latin typeface="Palatino Linotype" panose="02040502050505030304" pitchFamily="18" charset="0"/>
              </a:rPr>
              <a:t> – ONCOR Wolf  138kV transmission line utilizing 1926 ACSR conductor(408 MVA) ~ 6 miles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928</Words>
  <Application>Microsoft Office PowerPoint</Application>
  <PresentationFormat>On-screen Show (4:3)</PresentationFormat>
  <Paragraphs>387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LINE 69H REBUILD AND CONVERSION PROJECT </vt:lpstr>
      <vt:lpstr>TNMP SERVICE AREA</vt:lpstr>
      <vt:lpstr>PRESENT WEST TEXAS NORTH(WTN) AREA</vt:lpstr>
      <vt:lpstr>PREVIOUS TNMP RPG SUBMITTALS FOR WTN AREA</vt:lpstr>
      <vt:lpstr>WTN AREA BP2017 ONE-LINE DIAGRAM</vt:lpstr>
      <vt:lpstr>2016-2022 LOAD FORECAST FOR WTN AREA</vt:lpstr>
      <vt:lpstr>WTN SYSTEM PERFORMANCE THERMAL VIOLATIONS </vt:lpstr>
      <vt:lpstr>WTN EXISTING SYSTEM PERFORMANCE VOLTAGE VIOLATIONS </vt:lpstr>
      <vt:lpstr>PREFERRED SOLUTION DETAILS</vt:lpstr>
      <vt:lpstr>PREFERRED SOLUTION BP2018 ONE-LINE DIAGRAM</vt:lpstr>
      <vt:lpstr>PREFERRED SOLUTION  COST  SUMMARY</vt:lpstr>
      <vt:lpstr>ALTERNATIVE 1  DETAILS</vt:lpstr>
      <vt:lpstr>ALTERNATIVE 1 BP2018 ONE-LINE DIAGRAM</vt:lpstr>
      <vt:lpstr>ALTERNATIVE 1  COST SUMMARY</vt:lpstr>
      <vt:lpstr>ALTERNATIVE 2 DETAILS</vt:lpstr>
      <vt:lpstr>ALTERNATIVE 2 BP2018 ONE-LINE DIAGRAM</vt:lpstr>
      <vt:lpstr>ALTERNATIVE 2  COST SUMMARY</vt:lpstr>
      <vt:lpstr>PROJECT COMPARISON</vt:lpstr>
      <vt:lpstr>PowerPoint Presentation</vt:lpstr>
    </vt:vector>
  </TitlesOfParts>
  <Company>PNM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</dc:creator>
  <cp:lastModifiedBy>Lona, Robert</cp:lastModifiedBy>
  <cp:revision>354</cp:revision>
  <cp:lastPrinted>2016-04-20T16:24:15Z</cp:lastPrinted>
  <dcterms:created xsi:type="dcterms:W3CDTF">2007-08-10T21:56:13Z</dcterms:created>
  <dcterms:modified xsi:type="dcterms:W3CDTF">2016-04-20T16:26:14Z</dcterms:modified>
</cp:coreProperties>
</file>