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  <p:sldMasterId id="2147493467" r:id="rId5"/>
  </p:sldMasterIdLst>
  <p:notesMasterIdLst>
    <p:notesMasterId r:id="rId33"/>
  </p:notesMasterIdLst>
  <p:sldIdLst>
    <p:sldId id="260" r:id="rId6"/>
    <p:sldId id="286" r:id="rId7"/>
    <p:sldId id="261" r:id="rId8"/>
    <p:sldId id="287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595" autoAdjust="0"/>
  </p:normalViewPr>
  <p:slideViewPr>
    <p:cSldViewPr snapToGrid="0" snapToObjects="1">
      <p:cViewPr>
        <p:scale>
          <a:sx n="65" d="100"/>
          <a:sy n="65" d="100"/>
        </p:scale>
        <p:origin x="-346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1414-9D90-45EA-8A24-54E1B0BBD95D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65F24-80AA-4AFD-8C8A-2F3502246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AEE3B-9D13-47E6-8ABA-70853A9F720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AEE3B-9D13-47E6-8ABA-70853A9F7201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AEE3B-9D13-47E6-8ABA-70853A9F7201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0936D-1B0E-4378-81E3-1E7560E21D2B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F4E0E-00F5-4838-850B-7842EA8A544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A413F-558D-40CE-B0C8-CDE901C558F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8B4D-B6B9-4D6E-8E45-C544632BE96B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67F8-3353-4DE0-9701-AEF1C85E03E6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4C5A-C98A-414F-9B32-1B68A06E1EB5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0B12-6BBA-4ABA-86E4-EAD63A433497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1D06-94CE-437D-A08F-0738201027EA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751E-CFAF-49FD-A91C-91AFD0AEF2D9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550B-E447-4736-8F78-6E5F998795E7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A9C2-0145-4ED7-BA74-DBA08D72EFE8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F87C-3756-4A15-B729-5CFF1587BCC6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232E-9B4B-4BB7-8643-49A7FC03C611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72B5-81D4-4134-A28B-4FC402917796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4EDE-7A43-4FBF-A4B7-E2FD877054FD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76B6-D42E-4299-ADE9-44632F6DBDFE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4751-C792-4D89-9ED8-83C5A321ABF6}" type="datetime1">
              <a:rPr lang="en-US" smtClean="0"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477425"/>
            <a:chOff x="603250" y="546100"/>
            <a:chExt cx="7727950" cy="4477425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Current CDR Energy Efficiency Capacity Forecast Methodology and Top-Down ERCOT Modeling Approach</a:t>
              </a:r>
            </a:p>
            <a:p>
              <a:endParaRPr lang="en-US" b="1" dirty="0" smtClean="0"/>
            </a:p>
            <a:p>
              <a:r>
                <a:rPr lang="en-US" dirty="0" smtClean="0"/>
                <a:t>GATF Meeting</a:t>
              </a:r>
            </a:p>
            <a:p>
              <a:r>
                <a:rPr lang="en-US" dirty="0" smtClean="0"/>
                <a:t>6/10/2013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408"/>
            <a:ext cx="8229600" cy="49908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Long-Term Load Forecast Model Description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44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sz="3000" dirty="0" smtClean="0"/>
              <a:t>Daily energy models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Creates a total energy forecast for each weather zone, for each day in the forecast time period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Long-term growth in energy consumption is correlated with non-farm employment forecast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The same weather is used for each forecast year</a:t>
            </a:r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3000" dirty="0" smtClean="0"/>
              <a:t>Hourly energy model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Allocates energy from the daily energy forecast to each hour within the month for each weather zone</a:t>
            </a:r>
          </a:p>
          <a:p>
            <a:pPr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862" y="87070"/>
            <a:ext cx="8229600" cy="5577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Daily Energy Model Description – Input Variables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44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dirty="0" smtClean="0"/>
              <a:t>Season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Summer (May though through September)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Winter (December, January, and February)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Spring (March and April)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Fall (October and November)</a:t>
            </a:r>
          </a:p>
          <a:p>
            <a:pPr eaLnBrk="1" hangingPunct="1">
              <a:buNone/>
              <a:tabLst>
                <a:tab pos="5888038" algn="dec"/>
              </a:tabLst>
            </a:pPr>
            <a:r>
              <a:rPr lang="en-US" dirty="0" smtClean="0"/>
              <a:t>	</a:t>
            </a:r>
          </a:p>
          <a:p>
            <a:pPr eaLnBrk="1" hangingPunct="1">
              <a:tabLst>
                <a:tab pos="5888038" algn="dec"/>
              </a:tabLst>
            </a:pPr>
            <a:r>
              <a:rPr lang="en-US" dirty="0" smtClean="0"/>
              <a:t>Day type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Weekdays excluding holidays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Saturday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Sunday or holidays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54" y="110516"/>
            <a:ext cx="8229600" cy="53425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Daily Energy Model Description – Input Variables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783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dirty="0" smtClean="0"/>
              <a:t>Weather variables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Unique to each weather zone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Two different cooling degree thresholds for the summer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/>
              <a:t>Two different </a:t>
            </a:r>
            <a:r>
              <a:rPr lang="en-US" dirty="0" smtClean="0"/>
              <a:t>heating </a:t>
            </a:r>
            <a:r>
              <a:rPr lang="en-US" dirty="0"/>
              <a:t>degree thresholds for the </a:t>
            </a:r>
            <a:r>
              <a:rPr lang="en-US" dirty="0" smtClean="0"/>
              <a:t>winter</a:t>
            </a:r>
            <a:endParaRPr lang="en-US" dirty="0"/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One cooling degree threshold and one heating degree threshold for the spring and fall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Each cooling and heating threshold was determined in a manner that maximizes the historical model fit based on the R-square statistic</a:t>
            </a:r>
          </a:p>
          <a:p>
            <a:pPr marL="457200" lvl="1" indent="0" eaLnBrk="1" hangingPunct="1">
              <a:buNone/>
              <a:tabLst>
                <a:tab pos="5888038" algn="dec"/>
              </a:tabLst>
            </a:pPr>
            <a:r>
              <a:rPr lang="en-US" dirty="0" smtClean="0"/>
              <a:t>	</a:t>
            </a:r>
          </a:p>
          <a:p>
            <a:pPr eaLnBrk="1" hangingPunct="1">
              <a:tabLst>
                <a:tab pos="5888038" algn="dec"/>
              </a:tabLst>
            </a:pPr>
            <a:r>
              <a:rPr lang="en-US" dirty="0" smtClean="0"/>
              <a:t>Daylight minutes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347"/>
            <a:ext cx="8229600" cy="58114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Daily Energy Model Description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888038" algn="dec"/>
              </a:tabLst>
            </a:pPr>
            <a:r>
              <a:rPr lang="en-US" dirty="0" smtClean="0"/>
              <a:t>Each weather zone model forecasts daily MWh per one thousand non-farm jobs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dirty="0" smtClean="0"/>
              <a:t>Selected this modeling approach due to concerns of heteroscedasticity</a:t>
            </a:r>
          </a:p>
          <a:p>
            <a:pPr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854"/>
            <a:ext cx="8229600" cy="46391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Heteroscedasticity Example</a:t>
            </a:r>
          </a:p>
        </p:txBody>
      </p:sp>
      <p:pic>
        <p:nvPicPr>
          <p:cNvPr id="66562" name="Picture 2" descr="http://upload.wikimedia.org/wikipedia/en/a/a5/Heteroscedastic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7777034" cy="4806462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901"/>
            <a:ext cx="8229600" cy="60459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Daily Energy Model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334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sz="2800" dirty="0" smtClean="0"/>
              <a:t>(Daily Energy</a:t>
            </a:r>
            <a:r>
              <a:rPr lang="en-US" sz="1800" dirty="0" smtClean="0"/>
              <a:t> </a:t>
            </a:r>
            <a:r>
              <a:rPr lang="en-US" sz="1800" baseline="-42000" dirty="0" smtClean="0"/>
              <a:t>NCENT</a:t>
            </a:r>
            <a:r>
              <a:rPr lang="en-US" sz="1800" dirty="0" smtClean="0"/>
              <a:t> ) </a:t>
            </a:r>
            <a:r>
              <a:rPr lang="en-US" sz="2800" dirty="0" smtClean="0"/>
              <a:t>/ Non-Farm Employment </a:t>
            </a:r>
            <a:r>
              <a:rPr lang="en-US" sz="2800" baseline="-42000" dirty="0" smtClean="0"/>
              <a:t>NCENT </a:t>
            </a:r>
            <a:r>
              <a:rPr lang="en-US" sz="2800" dirty="0" smtClean="0"/>
              <a:t>= </a:t>
            </a:r>
          </a:p>
          <a:p>
            <a:pPr eaLnBrk="1" hangingPunct="1">
              <a:tabLst>
                <a:tab pos="5888038" algn="dec"/>
              </a:tabLst>
            </a:pPr>
            <a:endParaRPr lang="en-US" sz="1800" dirty="0" smtClean="0"/>
          </a:p>
          <a:p>
            <a:pPr eaLnBrk="1" hangingPunct="1">
              <a:buNone/>
              <a:tabLst>
                <a:tab pos="5888038" algn="dec"/>
              </a:tabLst>
            </a:pPr>
            <a:r>
              <a:rPr lang="en-US" sz="1800" dirty="0" smtClean="0"/>
              <a:t>	</a:t>
            </a:r>
            <a:r>
              <a:rPr lang="en-US" sz="2600" dirty="0" smtClean="0"/>
              <a:t>79.48 + 1.92 CDD</a:t>
            </a:r>
            <a:r>
              <a:rPr lang="en-US" sz="2600" baseline="-42000" dirty="0" smtClean="0"/>
              <a:t>67  </a:t>
            </a:r>
            <a:r>
              <a:rPr lang="en-US" sz="2600" dirty="0" smtClean="0"/>
              <a:t> + 1.05 CDD</a:t>
            </a:r>
            <a:r>
              <a:rPr lang="en-US" sz="2600" baseline="-42000" dirty="0" smtClean="0"/>
              <a:t>80 </a:t>
            </a:r>
            <a:r>
              <a:rPr lang="en-US" sz="2600" dirty="0" smtClean="0"/>
              <a:t>per day</a:t>
            </a:r>
          </a:p>
          <a:p>
            <a:pPr eaLnBrk="1" hangingPunct="1">
              <a:tabLst>
                <a:tab pos="5888038" algn="dec"/>
              </a:tabLst>
            </a:pPr>
            <a:endParaRPr lang="en-US" sz="1800" baseline="-42000" dirty="0" smtClean="0"/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this model uses Cooling Degree Days with bases of 67 and 80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this model is for the summer season</a:t>
            </a:r>
          </a:p>
          <a:p>
            <a:pPr marL="914400" lvl="2" indent="0" eaLnBrk="1" hangingPunct="1">
              <a:buNone/>
              <a:tabLst>
                <a:tab pos="5888038" algn="dec"/>
              </a:tabLst>
            </a:pPr>
            <a:endParaRPr lang="en-US" dirty="0"/>
          </a:p>
          <a:p>
            <a:pPr marL="457200" eaLnBrk="1" hangingPunct="1">
              <a:tabLst>
                <a:tab pos="5888038" algn="dec"/>
              </a:tabLst>
            </a:pPr>
            <a:r>
              <a:rPr lang="en-US" sz="3000" dirty="0" smtClean="0"/>
              <a:t>For simplicity the above is for weekdays</a:t>
            </a:r>
          </a:p>
          <a:p>
            <a:pPr marL="457200" eaLnBrk="1" hangingPunct="1">
              <a:tabLst>
                <a:tab pos="5888038" algn="dec"/>
              </a:tabLst>
            </a:pPr>
            <a:r>
              <a:rPr lang="en-US" sz="3000" dirty="0" smtClean="0"/>
              <a:t>Weekends and holidays would have a different intercept value</a:t>
            </a:r>
          </a:p>
          <a:p>
            <a:pPr lvl="2"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145685"/>
            <a:ext cx="8229600" cy="475639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Hourly Energy Model Description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334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sz="3000" dirty="0" smtClean="0"/>
              <a:t>A neural network model was developed for each weather zone, for each month, day type, and hour that forecasts the hourly fraction of energy for each hour within a day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3000" dirty="0" smtClean="0"/>
              <a:t>The neural network models are based on the following variables</a:t>
            </a:r>
            <a:r>
              <a:rPr lang="en-US" dirty="0" smtClean="0"/>
              <a:t>: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Current day’s temperatures at 7 a.m., noon, and 7 p.m.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Hourly fraction of the prior hour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Forecasted daily </a:t>
            </a:r>
            <a:r>
              <a:rPr lang="en-US" dirty="0" err="1" smtClean="0"/>
              <a:t>MWh</a:t>
            </a:r>
            <a:r>
              <a:rPr lang="en-US" dirty="0" smtClean="0"/>
              <a:t> per 1000 jobs</a:t>
            </a:r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854"/>
            <a:ext cx="8229600" cy="417024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Top Down Energy Efficiency Approach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506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dirty="0" smtClean="0"/>
              <a:t>Start with daily model from the summer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(</a:t>
            </a:r>
            <a:r>
              <a:rPr lang="en-US" dirty="0"/>
              <a:t>Daily Energy </a:t>
            </a:r>
            <a:r>
              <a:rPr lang="en-US" baseline="-42000" dirty="0"/>
              <a:t>NCENT</a:t>
            </a:r>
            <a:r>
              <a:rPr lang="en-US" dirty="0"/>
              <a:t> ) / Non-Farm Employment </a:t>
            </a:r>
            <a:r>
              <a:rPr lang="en-US" baseline="-42000" dirty="0"/>
              <a:t>NCENT </a:t>
            </a:r>
            <a:r>
              <a:rPr lang="en-US" dirty="0"/>
              <a:t>= </a:t>
            </a:r>
          </a:p>
          <a:p>
            <a:pPr eaLnBrk="1" hangingPunct="1">
              <a:tabLst>
                <a:tab pos="5888038" algn="dec"/>
              </a:tabLst>
            </a:pPr>
            <a:endParaRPr lang="en-US" dirty="0"/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79.48 </a:t>
            </a:r>
            <a:r>
              <a:rPr lang="en-US" dirty="0"/>
              <a:t>+ 1.92 CDD</a:t>
            </a:r>
            <a:r>
              <a:rPr lang="en-US" baseline="-42000" dirty="0"/>
              <a:t>67  </a:t>
            </a:r>
            <a:r>
              <a:rPr lang="en-US" dirty="0"/>
              <a:t> + 1.05 CDD</a:t>
            </a:r>
            <a:r>
              <a:rPr lang="en-US" baseline="-42000" dirty="0"/>
              <a:t>80 </a:t>
            </a:r>
            <a:r>
              <a:rPr lang="en-US" dirty="0"/>
              <a:t>per </a:t>
            </a:r>
            <a:r>
              <a:rPr lang="en-US" dirty="0" smtClean="0"/>
              <a:t>day</a:t>
            </a:r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/>
          </a:p>
          <a:p>
            <a:pPr eaLnBrk="1" hangingPunct="1">
              <a:tabLst>
                <a:tab pos="5888038" algn="dec"/>
              </a:tabLst>
            </a:pPr>
            <a:r>
              <a:rPr lang="en-US" dirty="0" smtClean="0"/>
              <a:t>Restated in general terms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Daily </a:t>
            </a:r>
            <a:r>
              <a:rPr lang="en-US" dirty="0" err="1" smtClean="0"/>
              <a:t>Mwh</a:t>
            </a:r>
            <a:r>
              <a:rPr lang="en-US" dirty="0" smtClean="0"/>
              <a:t> = Base Load + Cooling Load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962"/>
            <a:ext cx="8229600" cy="52253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Top Down Energy Efficiency Approach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sz="4000" dirty="0" smtClean="0"/>
              <a:t>Y </a:t>
            </a:r>
            <a:r>
              <a:rPr lang="en-US" sz="4000" dirty="0"/>
              <a:t>= c + aX</a:t>
            </a:r>
            <a:r>
              <a:rPr lang="en-US" sz="4000" baseline="-25000" dirty="0"/>
              <a:t>1</a:t>
            </a:r>
            <a:r>
              <a:rPr lang="en-US" sz="4000" dirty="0"/>
              <a:t> + bX</a:t>
            </a:r>
            <a:r>
              <a:rPr lang="en-US" sz="4000" baseline="-25000" dirty="0"/>
              <a:t>2</a:t>
            </a:r>
            <a:r>
              <a:rPr lang="en-US" sz="4000" dirty="0"/>
              <a:t>     or    Y = aX</a:t>
            </a:r>
            <a:r>
              <a:rPr lang="en-US" sz="4000" baseline="-25000" dirty="0"/>
              <a:t>1</a:t>
            </a:r>
            <a:r>
              <a:rPr lang="en-US" sz="4000" dirty="0"/>
              <a:t> + bX</a:t>
            </a:r>
            <a:r>
              <a:rPr lang="en-US" sz="4000" baseline="-25000" dirty="0"/>
              <a:t>2</a:t>
            </a:r>
            <a:r>
              <a:rPr lang="en-US" sz="4000" dirty="0"/>
              <a:t> + </a:t>
            </a:r>
            <a:r>
              <a:rPr lang="en-US" sz="4000" dirty="0" smtClean="0"/>
              <a:t>c</a:t>
            </a:r>
          </a:p>
          <a:p>
            <a:pPr eaLnBrk="1" hangingPunct="1">
              <a:tabLst>
                <a:tab pos="5888038" algn="dec"/>
              </a:tabLst>
            </a:pPr>
            <a:endParaRPr lang="en-US" dirty="0"/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Y = Daily </a:t>
            </a:r>
            <a:r>
              <a:rPr lang="en-US" dirty="0" err="1" smtClean="0"/>
              <a:t>Mwh</a:t>
            </a:r>
            <a:r>
              <a:rPr lang="en-US" dirty="0" smtClean="0"/>
              <a:t> per thousand jobs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c = Base Load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a = Cooling </a:t>
            </a:r>
            <a:r>
              <a:rPr lang="en-US" dirty="0"/>
              <a:t>c</a:t>
            </a:r>
            <a:r>
              <a:rPr lang="en-US" dirty="0" smtClean="0"/>
              <a:t>oefficient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b = Cooling coefficient</a:t>
            </a:r>
          </a:p>
          <a:p>
            <a:pPr lvl="1" eaLnBrk="1" hangingPunct="1">
              <a:tabLst>
                <a:tab pos="5888038" algn="dec"/>
              </a:tabLst>
            </a:pPr>
            <a:endParaRPr lang="en-US" dirty="0"/>
          </a:p>
          <a:p>
            <a:pPr eaLnBrk="1" hangingPunct="1">
              <a:tabLst>
                <a:tab pos="5888038" algn="dec"/>
              </a:tabLst>
            </a:pPr>
            <a:r>
              <a:rPr lang="en-US" sz="4000" dirty="0" smtClean="0"/>
              <a:t>Multiplying equation by non-farm employment gives</a:t>
            </a:r>
          </a:p>
          <a:p>
            <a:pPr marL="400050" lvl="1" indent="0" eaLnBrk="1" hangingPunct="1">
              <a:buNone/>
              <a:tabLst>
                <a:tab pos="5888038" algn="dec"/>
              </a:tabLst>
            </a:pPr>
            <a:r>
              <a:rPr lang="en-US" sz="4000" b="1" dirty="0" smtClean="0"/>
              <a:t>Y </a:t>
            </a:r>
            <a:r>
              <a:rPr lang="en-US" sz="4000" b="1" dirty="0"/>
              <a:t>= aX</a:t>
            </a:r>
            <a:r>
              <a:rPr lang="en-US" sz="4000" b="1" baseline="-25000" dirty="0"/>
              <a:t>1</a:t>
            </a:r>
            <a:r>
              <a:rPr lang="en-US" sz="4000" b="1" dirty="0"/>
              <a:t> + bX</a:t>
            </a:r>
            <a:r>
              <a:rPr lang="en-US" sz="4000" b="1" baseline="-25000" dirty="0"/>
              <a:t>2</a:t>
            </a:r>
            <a:r>
              <a:rPr lang="en-US" sz="4000" b="1" dirty="0"/>
              <a:t> + </a:t>
            </a:r>
            <a:r>
              <a:rPr lang="en-US" sz="4000" b="1" dirty="0" smtClean="0"/>
              <a:t>c</a:t>
            </a:r>
          </a:p>
          <a:p>
            <a:pPr marL="400050" lvl="1" indent="0" eaLnBrk="1" hangingPunct="1">
              <a:buNone/>
              <a:tabLst>
                <a:tab pos="5888038" algn="dec"/>
              </a:tabLst>
            </a:pPr>
            <a:endParaRPr lang="en-US" dirty="0"/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Y </a:t>
            </a:r>
            <a:r>
              <a:rPr lang="en-US" dirty="0"/>
              <a:t>= Daily </a:t>
            </a:r>
            <a:r>
              <a:rPr lang="en-US" dirty="0" err="1" smtClean="0"/>
              <a:t>Mwh</a:t>
            </a:r>
            <a:endParaRPr lang="en-US" dirty="0"/>
          </a:p>
          <a:p>
            <a:pPr lvl="1" eaLnBrk="1" hangingPunct="1">
              <a:tabLst>
                <a:tab pos="5888038" algn="dec"/>
              </a:tabLst>
            </a:pPr>
            <a:r>
              <a:rPr lang="en-US" dirty="0"/>
              <a:t>c = Base Load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/>
              <a:t>a = Cooling coefficient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/>
              <a:t>b = Cooling coefficient</a:t>
            </a:r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8229600" cy="52253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Top Down Energy Efficiency Approach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tabLst>
                <a:tab pos="5888038" algn="dec"/>
              </a:tabLst>
            </a:pPr>
            <a:r>
              <a:rPr lang="en-US" sz="2800" dirty="0" smtClean="0"/>
              <a:t>To project impacts of future energy efficiency improvements the coefficients (a, b, and c) change on an annual basis</a:t>
            </a:r>
          </a:p>
          <a:p>
            <a:pPr eaLnBrk="1" hangingPunct="1">
              <a:tabLst>
                <a:tab pos="5888038" algn="dec"/>
              </a:tabLst>
            </a:pPr>
            <a:endParaRPr lang="en-US" sz="2800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2800" dirty="0" smtClean="0"/>
              <a:t>Coefficients are adjusted based on the annual growth rates calculated from the EIA Annual Energy Outlook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203195"/>
            <a:ext cx="6553200" cy="1702418"/>
            <a:chOff x="1295400" y="2799182"/>
            <a:chExt cx="6553200" cy="1702418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039973"/>
              <a:ext cx="6553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Current CDR Energy Efficiency Capacity Forecast Methodology</a:t>
              </a: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562100" y="4501600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ERCOT cmy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131"/>
            <a:ext cx="8229600" cy="45219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Top Down Energy Efficiency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sz="4500" dirty="0" smtClean="0"/>
              <a:t>Calculating Commercial Space Cooling Electric Intensity Compound Annual Growth Rate (CAGR)</a:t>
            </a:r>
          </a:p>
          <a:p>
            <a:pPr eaLnBrk="1" hangingPunct="1">
              <a:tabLst>
                <a:tab pos="5888038" algn="dec"/>
              </a:tabLst>
            </a:pPr>
            <a:endParaRPr lang="en-US" dirty="0"/>
          </a:p>
          <a:p>
            <a:pPr lvl="1" eaLnBrk="1" hangingPunct="1">
              <a:tabLst>
                <a:tab pos="5888038" algn="dec"/>
              </a:tabLst>
            </a:pPr>
            <a:r>
              <a:rPr lang="en-US" sz="3200" dirty="0" smtClean="0"/>
              <a:t>2010 Space Cooling = 0.56 quads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sz="3200" dirty="0" smtClean="0"/>
              <a:t>2010 Commercial Floor Space = 81.1 billion square feet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sz="3200" dirty="0" smtClean="0"/>
              <a:t>2010 Space Cooling Intensity = </a:t>
            </a:r>
          </a:p>
          <a:p>
            <a:pPr marL="457200" lvl="1" indent="0" eaLnBrk="1" hangingPunct="1">
              <a:buNone/>
              <a:tabLst>
                <a:tab pos="5888038" algn="dec"/>
              </a:tabLst>
            </a:pPr>
            <a:r>
              <a:rPr lang="en-US" sz="3200" dirty="0"/>
              <a:t> </a:t>
            </a:r>
            <a:r>
              <a:rPr lang="en-US" sz="3200" dirty="0" smtClean="0"/>
              <a:t>   0.56 quads / 81.1 billion square feet = 6,905 </a:t>
            </a:r>
            <a:r>
              <a:rPr lang="en-US" sz="3200" dirty="0" err="1" smtClean="0"/>
              <a:t>Btus</a:t>
            </a:r>
            <a:r>
              <a:rPr lang="en-US" sz="3200" dirty="0" smtClean="0"/>
              <a:t> per square foot</a:t>
            </a:r>
          </a:p>
          <a:p>
            <a:pPr eaLnBrk="1" hangingPunct="1">
              <a:tabLst>
                <a:tab pos="5888038" algn="dec"/>
              </a:tabLst>
            </a:pPr>
            <a:endParaRPr lang="en-US" dirty="0"/>
          </a:p>
          <a:p>
            <a:pPr lvl="1" eaLnBrk="1" hangingPunct="1">
              <a:tabLst>
                <a:tab pos="5888038" algn="dec"/>
              </a:tabLst>
            </a:pPr>
            <a:r>
              <a:rPr lang="en-US" sz="3200" dirty="0" smtClean="0"/>
              <a:t>2035 </a:t>
            </a:r>
            <a:r>
              <a:rPr lang="en-US" sz="3200" dirty="0"/>
              <a:t>Space Cooling = </a:t>
            </a:r>
            <a:r>
              <a:rPr lang="en-US" sz="3200" dirty="0" smtClean="0"/>
              <a:t>0.54 </a:t>
            </a:r>
            <a:r>
              <a:rPr lang="en-US" sz="3200" dirty="0"/>
              <a:t>quads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sz="3200" dirty="0" smtClean="0"/>
              <a:t>2035 </a:t>
            </a:r>
            <a:r>
              <a:rPr lang="en-US" sz="3200" dirty="0"/>
              <a:t>Commercial Floor Space = </a:t>
            </a:r>
            <a:r>
              <a:rPr lang="en-US" sz="3200" dirty="0" smtClean="0"/>
              <a:t>103 </a:t>
            </a:r>
            <a:r>
              <a:rPr lang="en-US" sz="3200" dirty="0"/>
              <a:t>billion square feet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sz="3200" dirty="0"/>
              <a:t>2010 Space Cooling Intensity = </a:t>
            </a:r>
          </a:p>
          <a:p>
            <a:pPr marL="457200" lvl="1" indent="0" eaLnBrk="1" hangingPunct="1">
              <a:buNone/>
              <a:tabLst>
                <a:tab pos="5888038" algn="dec"/>
              </a:tabLst>
            </a:pPr>
            <a:r>
              <a:rPr lang="en-US" sz="3200" dirty="0"/>
              <a:t>    </a:t>
            </a:r>
            <a:r>
              <a:rPr lang="en-US" sz="3200" dirty="0" smtClean="0"/>
              <a:t>0.54 </a:t>
            </a:r>
            <a:r>
              <a:rPr lang="en-US" sz="3200" dirty="0"/>
              <a:t>quads / </a:t>
            </a:r>
            <a:r>
              <a:rPr lang="en-US" sz="3200" dirty="0" smtClean="0"/>
              <a:t>103 </a:t>
            </a:r>
            <a:r>
              <a:rPr lang="en-US" sz="3200" dirty="0"/>
              <a:t>billion square feet = </a:t>
            </a:r>
            <a:r>
              <a:rPr lang="en-US" sz="3200" dirty="0" smtClean="0"/>
              <a:t>5,243 </a:t>
            </a:r>
            <a:r>
              <a:rPr lang="en-US" sz="3200" dirty="0" err="1" smtClean="0"/>
              <a:t>Btus</a:t>
            </a:r>
            <a:r>
              <a:rPr lang="en-US" sz="3200" dirty="0" smtClean="0"/>
              <a:t> </a:t>
            </a:r>
            <a:r>
              <a:rPr lang="en-US" sz="3200" dirty="0"/>
              <a:t>per square foot</a:t>
            </a: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5100" dirty="0" smtClean="0"/>
              <a:t>Yields a 0.99 compound annual rate of decline for 2010 - 2035</a:t>
            </a:r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854"/>
            <a:ext cx="8229600" cy="46391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Top Down Energy Efficiency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342900" lvl="1" indent="-342900" eaLnBrk="1" hangingPunct="1">
              <a:buFontTx/>
              <a:buChar char="•"/>
              <a:tabLst>
                <a:tab pos="5888038" algn="dec"/>
              </a:tabLst>
            </a:pPr>
            <a:r>
              <a:rPr lang="en-US" sz="3300" dirty="0" smtClean="0"/>
              <a:t>Apply the 0.99 compound rate of decline to the cooling coefficients in the equation </a:t>
            </a:r>
            <a:r>
              <a:rPr lang="en-US" sz="3300" dirty="0"/>
              <a:t>Y = aX</a:t>
            </a:r>
            <a:r>
              <a:rPr lang="en-US" sz="3300" baseline="-25000" dirty="0"/>
              <a:t>1</a:t>
            </a:r>
            <a:r>
              <a:rPr lang="en-US" sz="3300" dirty="0"/>
              <a:t> + bX</a:t>
            </a:r>
            <a:r>
              <a:rPr lang="en-US" sz="3300" baseline="-25000" dirty="0"/>
              <a:t>2</a:t>
            </a:r>
            <a:r>
              <a:rPr lang="en-US" sz="3300" dirty="0"/>
              <a:t> + </a:t>
            </a:r>
            <a:r>
              <a:rPr lang="en-US" sz="3300" dirty="0" smtClean="0"/>
              <a:t>c</a:t>
            </a:r>
            <a:endParaRPr lang="en-US" sz="3300" dirty="0"/>
          </a:p>
          <a:p>
            <a:pPr marL="0" indent="0"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3600" dirty="0" smtClean="0"/>
              <a:t>For the first forecast year: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sz="3100" dirty="0" smtClean="0"/>
              <a:t>Y </a:t>
            </a:r>
            <a:r>
              <a:rPr lang="en-US" sz="3100" dirty="0"/>
              <a:t>= </a:t>
            </a:r>
            <a:r>
              <a:rPr lang="en-US" sz="3100" dirty="0" smtClean="0"/>
              <a:t>(0.99)(a)(X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)+ (0.99)(b)(X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)+ c</a:t>
            </a:r>
          </a:p>
          <a:p>
            <a:pPr eaLnBrk="1" hangingPunct="1">
              <a:tabLst>
                <a:tab pos="5888038" algn="dec"/>
              </a:tabLst>
            </a:pPr>
            <a:endParaRPr lang="en-US" dirty="0"/>
          </a:p>
          <a:p>
            <a:pPr eaLnBrk="1" hangingPunct="1">
              <a:tabLst>
                <a:tab pos="5888038" algn="dec"/>
              </a:tabLst>
            </a:pPr>
            <a:r>
              <a:rPr lang="en-US" sz="3600" dirty="0"/>
              <a:t>For the </a:t>
            </a:r>
            <a:r>
              <a:rPr lang="en-US" sz="3600" dirty="0" smtClean="0"/>
              <a:t>second forecast </a:t>
            </a:r>
            <a:r>
              <a:rPr lang="en-US" sz="3600" dirty="0"/>
              <a:t>year:</a:t>
            </a:r>
          </a:p>
          <a:p>
            <a:pPr lvl="1">
              <a:tabLst>
                <a:tab pos="5888038" algn="dec"/>
              </a:tabLst>
            </a:pPr>
            <a:r>
              <a:rPr lang="en-US" sz="3100" dirty="0"/>
              <a:t>Y = (0.992)(a)(X1)+ (0.992)(b)( X2)+ c</a:t>
            </a:r>
          </a:p>
          <a:p>
            <a:pPr eaLnBrk="1" hangingPunct="1">
              <a:tabLst>
                <a:tab pos="5888038" algn="dec"/>
              </a:tabLst>
            </a:pPr>
            <a:endParaRPr lang="en-US" dirty="0"/>
          </a:p>
          <a:p>
            <a:pPr eaLnBrk="1" hangingPunct="1">
              <a:tabLst>
                <a:tab pos="5888038" algn="dec"/>
              </a:tabLst>
            </a:pPr>
            <a:r>
              <a:rPr lang="en-US" sz="3600" dirty="0"/>
              <a:t>For the </a:t>
            </a:r>
            <a:r>
              <a:rPr lang="en-US" sz="3600" dirty="0" smtClean="0"/>
              <a:t>nth </a:t>
            </a:r>
            <a:r>
              <a:rPr lang="en-US" sz="3600" dirty="0"/>
              <a:t>forecast year:</a:t>
            </a:r>
          </a:p>
          <a:p>
            <a:pPr lvl="1">
              <a:tabLst>
                <a:tab pos="5888038" algn="dec"/>
              </a:tabLst>
            </a:pPr>
            <a:r>
              <a:rPr lang="en-US" sz="3100" dirty="0"/>
              <a:t>Y = (0.99n)(a)(X1) + (0.99n)(b)(X2)+ c</a:t>
            </a:r>
          </a:p>
          <a:p>
            <a:pPr lvl="1" eaLnBrk="1" hangingPunct="1">
              <a:tabLst>
                <a:tab pos="5888038" algn="dec"/>
              </a:tabLst>
            </a:pPr>
            <a:endParaRPr lang="en-US" b="1" dirty="0"/>
          </a:p>
          <a:p>
            <a:pPr marL="400050" lvl="1" indent="0" eaLnBrk="1" hangingPunct="1">
              <a:buNone/>
              <a:tabLst>
                <a:tab pos="5888038" algn="dec"/>
              </a:tabLst>
            </a:pPr>
            <a:endParaRPr lang="en-US" dirty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131"/>
            <a:ext cx="8229600" cy="49908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Top Down Energy Efficiency Approach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799"/>
            <a:ext cx="8229600" cy="536917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sz="5100" dirty="0" smtClean="0"/>
              <a:t>Seeing that weather zone models are used (as opposed to customer classification models) requires that a relative proportion of residential load to non-residential load be determined based on the most recent historical year</a:t>
            </a:r>
          </a:p>
          <a:p>
            <a:pPr eaLnBrk="1" hangingPunct="1">
              <a:tabLst>
                <a:tab pos="5888038" algn="dec"/>
              </a:tabLst>
            </a:pPr>
            <a:r>
              <a:rPr lang="en-US" sz="5100" dirty="0" smtClean="0"/>
              <a:t>Need to apply a factor to the previous equations which represents the historical percentage of the impacted load in the weather zone</a:t>
            </a:r>
          </a:p>
          <a:p>
            <a:pPr eaLnBrk="1" hangingPunct="1">
              <a:tabLst>
                <a:tab pos="5888038" algn="dec"/>
              </a:tabLst>
            </a:pPr>
            <a:r>
              <a:rPr lang="en-US" sz="4700" dirty="0" smtClean="0"/>
              <a:t>For </a:t>
            </a:r>
            <a:r>
              <a:rPr lang="en-US" sz="4700" dirty="0"/>
              <a:t>the nth forecast year: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sz="4700" dirty="0"/>
              <a:t>Y = (0.99</a:t>
            </a:r>
            <a:r>
              <a:rPr lang="en-US" sz="4700" baseline="50000" dirty="0"/>
              <a:t>n</a:t>
            </a:r>
            <a:r>
              <a:rPr lang="en-US" sz="4700" dirty="0"/>
              <a:t>)(a</a:t>
            </a:r>
            <a:r>
              <a:rPr lang="en-US" sz="4700" dirty="0" smtClean="0"/>
              <a:t>)(f)(X</a:t>
            </a:r>
            <a:r>
              <a:rPr lang="en-US" sz="4700" baseline="-25000" dirty="0" smtClean="0"/>
              <a:t>1</a:t>
            </a:r>
            <a:r>
              <a:rPr lang="en-US" sz="4700" dirty="0"/>
              <a:t>) + (0.99</a:t>
            </a:r>
            <a:r>
              <a:rPr lang="en-US" sz="4700" baseline="50000" dirty="0"/>
              <a:t>n</a:t>
            </a:r>
            <a:r>
              <a:rPr lang="en-US" sz="4700" dirty="0"/>
              <a:t>)(b</a:t>
            </a:r>
            <a:r>
              <a:rPr lang="en-US" sz="4700" dirty="0" smtClean="0"/>
              <a:t>)(f)(X</a:t>
            </a:r>
            <a:r>
              <a:rPr lang="en-US" sz="4700" baseline="-25000" dirty="0" smtClean="0"/>
              <a:t>2</a:t>
            </a:r>
            <a:r>
              <a:rPr lang="en-US" sz="4700" dirty="0"/>
              <a:t>)+ </a:t>
            </a:r>
            <a:r>
              <a:rPr lang="en-US" sz="4700" dirty="0" smtClean="0"/>
              <a:t>(c)(f)</a:t>
            </a:r>
          </a:p>
          <a:p>
            <a:pPr marL="457200" lvl="1" indent="0"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marL="457200" lvl="1" indent="0" eaLnBrk="1" hangingPunct="1">
              <a:buNone/>
              <a:tabLst>
                <a:tab pos="5888038" algn="dec"/>
              </a:tabLst>
            </a:pPr>
            <a:r>
              <a:rPr lang="en-US" sz="4700" dirty="0" smtClean="0"/>
              <a:t>Where f represents the fraction of load impacted by the energy efficiency program(s)</a:t>
            </a:r>
            <a:endParaRPr lang="en-US" sz="4700" dirty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2577"/>
            <a:ext cx="8229600" cy="45219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Top Down Energy Efficiency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eaLnBrk="1" hangingPunct="1">
              <a:tabLst>
                <a:tab pos="5888038" algn="dec"/>
              </a:tabLst>
            </a:pPr>
            <a:r>
              <a:rPr lang="en-US" sz="2800" dirty="0" smtClean="0"/>
              <a:t>Similar approach would be used on energy efficiency programs that impact base load</a:t>
            </a:r>
          </a:p>
          <a:p>
            <a:pPr eaLnBrk="1" hangingPunct="1">
              <a:tabLst>
                <a:tab pos="5888038" algn="dec"/>
              </a:tabLst>
            </a:pPr>
            <a:endParaRPr lang="en-US" sz="2600" dirty="0" smtClean="0"/>
          </a:p>
          <a:p>
            <a:pPr lvl="1" eaLnBrk="1" hangingPunct="1">
              <a:tabLst>
                <a:tab pos="5888038" algn="dec"/>
              </a:tabLst>
            </a:pPr>
            <a:r>
              <a:rPr lang="en-US" sz="2600" dirty="0" smtClean="0"/>
              <a:t>Impact would be applied to the c coefficient </a:t>
            </a:r>
            <a:r>
              <a:rPr lang="en-US" sz="2600" dirty="0"/>
              <a:t>in the equation </a:t>
            </a:r>
            <a:endParaRPr lang="en-US" sz="2600" dirty="0" smtClean="0"/>
          </a:p>
          <a:p>
            <a:pPr marL="457200" lvl="1" indent="0" eaLnBrk="1" hangingPunct="1">
              <a:buNone/>
              <a:tabLst>
                <a:tab pos="5888038" algn="dec"/>
              </a:tabLst>
            </a:pPr>
            <a:r>
              <a:rPr lang="en-US" sz="2600" dirty="0"/>
              <a:t> </a:t>
            </a:r>
            <a:r>
              <a:rPr lang="en-US" sz="2600" dirty="0" smtClean="0"/>
              <a:t>   Y </a:t>
            </a:r>
            <a:r>
              <a:rPr lang="en-US" sz="2600" dirty="0"/>
              <a:t>= aX</a:t>
            </a:r>
            <a:r>
              <a:rPr lang="en-US" sz="2600" baseline="-25000" dirty="0"/>
              <a:t>1</a:t>
            </a:r>
            <a:r>
              <a:rPr lang="en-US" sz="2600" dirty="0"/>
              <a:t> + bX</a:t>
            </a:r>
            <a:r>
              <a:rPr lang="en-US" sz="2600" baseline="-25000" dirty="0"/>
              <a:t>2</a:t>
            </a:r>
            <a:r>
              <a:rPr lang="en-US" sz="2600" dirty="0"/>
              <a:t> + </a:t>
            </a:r>
            <a:r>
              <a:rPr lang="en-US" sz="2600" dirty="0" smtClean="0"/>
              <a:t>c</a:t>
            </a:r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5685"/>
            <a:ext cx="8229600" cy="4873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100" dirty="0" smtClean="0"/>
              <a:t>EIA Scenarios - Energy </a:t>
            </a:r>
            <a:r>
              <a:rPr lang="en-US" sz="3100" dirty="0"/>
              <a:t>Efficiency Impacts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686800" cy="4724400"/>
          </a:xfrm>
        </p:spPr>
        <p:txBody>
          <a:bodyPr/>
          <a:lstStyle/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6734908" cy="52284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8775"/>
            <a:ext cx="8358554" cy="61631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/>
              <a:t>EIA </a:t>
            </a:r>
            <a:r>
              <a:rPr lang="en-US" sz="2800" dirty="0" smtClean="0"/>
              <a:t>Best Building Technology - </a:t>
            </a:r>
            <a:r>
              <a:rPr lang="en-US" sz="2800" dirty="0"/>
              <a:t>Energy Efficiency </a:t>
            </a:r>
            <a:r>
              <a:rPr lang="en-US" sz="2800" dirty="0" smtClean="0"/>
              <a:t>Impact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3" y="738554"/>
            <a:ext cx="8299938" cy="541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854"/>
            <a:ext cx="8229600" cy="4053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/>
              <a:t>Summary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851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sz="3600" b="0" dirty="0" smtClean="0"/>
              <a:t>Not feasible to build bottom up models given staff / time constraints</a:t>
            </a:r>
          </a:p>
          <a:p>
            <a:pPr eaLnBrk="1" hangingPunct="1">
              <a:tabLst>
                <a:tab pos="5888038" algn="dec"/>
              </a:tabLst>
            </a:pPr>
            <a:endParaRPr lang="en-US" sz="3600" b="0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3600" b="0" dirty="0" smtClean="0"/>
              <a:t>Possible that a top-down approach will yield results that are as good as the bottom-up approach</a:t>
            </a:r>
          </a:p>
          <a:p>
            <a:pPr eaLnBrk="1" hangingPunct="1">
              <a:tabLst>
                <a:tab pos="5888038" algn="dec"/>
              </a:tabLst>
            </a:pPr>
            <a:endParaRPr lang="en-US" sz="3600" b="0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3600" b="0" dirty="0" smtClean="0"/>
              <a:t>This is a new process which is still in the very early stages of evaluation</a:t>
            </a:r>
          </a:p>
          <a:p>
            <a:pPr eaLnBrk="1" hangingPunct="1">
              <a:tabLst>
                <a:tab pos="5888038" algn="dec"/>
              </a:tabLst>
            </a:pPr>
            <a:endParaRPr lang="en-US" sz="3600" b="0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3600" b="0" dirty="0" smtClean="0"/>
              <a:t>Likely to have more benefit when class level models are developed</a:t>
            </a:r>
          </a:p>
          <a:p>
            <a:pPr eaLnBrk="1" hangingPunct="1">
              <a:tabLst>
                <a:tab pos="5888038" algn="dec"/>
              </a:tabLst>
            </a:pPr>
            <a:endParaRPr lang="en-US" b="0" dirty="0" smtClean="0"/>
          </a:p>
          <a:p>
            <a:pPr eaLnBrk="1" hangingPunct="1">
              <a:buNone/>
              <a:tabLst>
                <a:tab pos="5888038" algn="dec"/>
              </a:tabLst>
            </a:pPr>
            <a:endParaRPr lang="en-US" b="0" dirty="0" smtClean="0"/>
          </a:p>
          <a:p>
            <a:pPr eaLnBrk="1" hangingPunct="1">
              <a:tabLst>
                <a:tab pos="5888038" algn="dec"/>
              </a:tabLst>
            </a:pPr>
            <a:endParaRPr lang="en-US" b="0" dirty="0" smtClean="0"/>
          </a:p>
          <a:p>
            <a:pPr eaLnBrk="1" hangingPunct="1">
              <a:tabLst>
                <a:tab pos="5888038" algn="dec"/>
              </a:tabLst>
            </a:pPr>
            <a:endParaRPr lang="en-US" b="0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516"/>
            <a:ext cx="8229600" cy="54597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Questions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505200" y="2286000"/>
            <a:ext cx="1484313" cy="2514600"/>
            <a:chOff x="1968" y="672"/>
            <a:chExt cx="1416" cy="2400"/>
          </a:xfrm>
        </p:grpSpPr>
        <p:pic>
          <p:nvPicPr>
            <p:cNvPr id="19461" name="Picture 5" descr="MCj0340308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497" y="1008"/>
              <a:ext cx="575" cy="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Britannic Bold" pitchFamily="34" charset="0"/>
                </a:rPr>
                <a:t>ON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497" y="2352"/>
              <a:ext cx="575" cy="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Britannic Bold" pitchFamily="34" charset="0"/>
                </a:rPr>
                <a:t>OFF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Forecast Development Assumptions</a:t>
            </a:r>
            <a:endParaRPr lang="en-US" sz="28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79663" y="1233659"/>
            <a:ext cx="857397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0" dirty="0" smtClean="0"/>
              <a:t>Base year is 2013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0" dirty="0" smtClean="0"/>
              <a:t>Incremental energy efficiency program impact is 0.4</a:t>
            </a:r>
            <a:r>
              <a:rPr lang="en-US" sz="2800" b="0" dirty="0"/>
              <a:t>% of total load for </a:t>
            </a:r>
            <a:r>
              <a:rPr lang="en-US" sz="2800" b="0" dirty="0" smtClean="0"/>
              <a:t>residential </a:t>
            </a:r>
            <a:r>
              <a:rPr lang="en-US" sz="2800" b="0" dirty="0"/>
              <a:t>and commercial </a:t>
            </a:r>
            <a:r>
              <a:rPr lang="en-US" sz="2800" b="0" dirty="0" smtClean="0"/>
              <a:t>sectors (including </a:t>
            </a:r>
            <a:r>
              <a:rPr lang="en-US" sz="2800" b="0" dirty="0"/>
              <a:t>NOIEs</a:t>
            </a:r>
            <a:r>
              <a:rPr lang="en-US" sz="2800" b="0" dirty="0" smtClean="0"/>
              <a:t>)</a:t>
            </a:r>
          </a:p>
          <a:p>
            <a:pPr marL="857250" lvl="1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b="0" dirty="0"/>
              <a:t>Proportion of total load </a:t>
            </a:r>
            <a:r>
              <a:rPr lang="en-US" sz="2600" b="0" dirty="0" smtClean="0"/>
              <a:t>forecast that is commercial </a:t>
            </a:r>
            <a:r>
              <a:rPr lang="en-US" sz="2600" b="0" dirty="0"/>
              <a:t>and residential </a:t>
            </a:r>
            <a:r>
              <a:rPr lang="en-US" sz="2600" b="0" dirty="0" smtClean="0"/>
              <a:t>load is 90%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0" dirty="0"/>
              <a:t>Demand response capacity from TDSPs available in 2013 is 270 MW; annual growth rate assumed to be zero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endParaRPr lang="en-US" sz="2600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Forecast Development Assumptions</a:t>
            </a:r>
            <a:endParaRPr lang="en-US" sz="28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35134" y="928858"/>
            <a:ext cx="857397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0" dirty="0" smtClean="0"/>
              <a:t>Average measure life is seven years, and all programs assumed to start and end at the same time</a:t>
            </a:r>
          </a:p>
          <a:p>
            <a:pPr marL="857250" lvl="1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b="0" dirty="0" smtClean="0"/>
              <a:t>net effect is seven-year accumulation of annual program capacity additions followed by seven-year moving sum (e.g., in year 2020, program capacity for 2013 drops off as year 2020 capacity is added)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0" dirty="0"/>
              <a:t>Incremental program additions derated by 50% to account for capacity savings embedded in the long-term load </a:t>
            </a:r>
            <a:r>
              <a:rPr lang="en-US" sz="2800" b="0" dirty="0" smtClean="0"/>
              <a:t>forecast </a:t>
            </a:r>
            <a:r>
              <a:rPr lang="en-US" sz="2800" b="0" smtClean="0"/>
              <a:t>and unrealized potential </a:t>
            </a:r>
            <a:r>
              <a:rPr lang="en-US" sz="2800" b="0" dirty="0" smtClean="0"/>
              <a:t>savings</a:t>
            </a:r>
            <a:endParaRPr lang="en-US" sz="2600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Detailed Data</a:t>
            </a:r>
            <a:endParaRPr lang="en-US" sz="28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35134" y="799905"/>
            <a:ext cx="857397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228600"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1800" b="0" dirty="0" smtClean="0"/>
          </a:p>
          <a:p>
            <a:pPr marL="457200" indent="-228600"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06" y="1161542"/>
            <a:ext cx="5998856" cy="445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00100" y="2705725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Divider Slide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Divider Slide (optional)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400" y="2203195"/>
            <a:ext cx="6553200" cy="1935051"/>
            <a:chOff x="1295400" y="2799182"/>
            <a:chExt cx="6553200" cy="1935051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2887574"/>
              <a:ext cx="655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Top Down</a:t>
              </a:r>
              <a:br>
                <a:rPr lang="en-US" sz="3200" dirty="0"/>
              </a:br>
              <a:r>
                <a:rPr lang="en-US" sz="3200" dirty="0"/>
                <a:t> Energy Efficiency Modeling Approach</a:t>
              </a:r>
              <a:br>
                <a:rPr lang="en-US" sz="3200" dirty="0"/>
              </a:b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562100" y="4501600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942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538"/>
            <a:ext cx="8229600" cy="4525963"/>
          </a:xfrm>
        </p:spPr>
        <p:txBody>
          <a:bodyPr/>
          <a:lstStyle/>
          <a:p>
            <a:pPr eaLnBrk="1" hangingPunct="1">
              <a:tabLst>
                <a:tab pos="5888038" algn="dec"/>
              </a:tabLst>
            </a:pPr>
            <a:r>
              <a:rPr lang="en-US" sz="2400" b="0" dirty="0" smtClean="0"/>
              <a:t>Forecasting Models Overview</a:t>
            </a:r>
          </a:p>
          <a:p>
            <a:pPr eaLnBrk="1" hangingPunct="1">
              <a:tabLst>
                <a:tab pos="5888038" algn="dec"/>
              </a:tabLst>
            </a:pPr>
            <a:endParaRPr lang="en-US" sz="2400" b="0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2400" b="0" dirty="0" smtClean="0"/>
              <a:t>Top-Down Energy Efficiency Approach</a:t>
            </a:r>
          </a:p>
          <a:p>
            <a:pPr eaLnBrk="1" hangingPunct="1">
              <a:tabLst>
                <a:tab pos="5888038" algn="dec"/>
              </a:tabLst>
            </a:pPr>
            <a:endParaRPr lang="en-US" sz="2400" b="0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2400" b="0" dirty="0" smtClean="0"/>
              <a:t>Summary</a:t>
            </a:r>
          </a:p>
          <a:p>
            <a:pPr eaLnBrk="1" hangingPunct="1">
              <a:tabLst>
                <a:tab pos="5888038" algn="dec"/>
              </a:tabLst>
            </a:pPr>
            <a:endParaRPr lang="en-US" sz="2400" b="0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2400" b="0" dirty="0" smtClean="0"/>
              <a:t>Questions</a:t>
            </a:r>
          </a:p>
          <a:p>
            <a:pPr eaLnBrk="1" hangingPunct="1">
              <a:tabLst>
                <a:tab pos="5888038" algn="dec"/>
              </a:tabLst>
            </a:pPr>
            <a:endParaRPr lang="en-US" b="0" dirty="0" smtClean="0"/>
          </a:p>
          <a:p>
            <a:pPr eaLnBrk="1" hangingPunct="1">
              <a:buNone/>
              <a:tabLst>
                <a:tab pos="5888038" algn="dec"/>
              </a:tabLst>
            </a:pPr>
            <a:endParaRPr lang="en-US" b="0" dirty="0" smtClean="0"/>
          </a:p>
          <a:p>
            <a:pPr eaLnBrk="1" hangingPunct="1">
              <a:tabLst>
                <a:tab pos="5888038" algn="dec"/>
              </a:tabLst>
            </a:pPr>
            <a:endParaRPr lang="en-US" b="0" dirty="0" smtClean="0"/>
          </a:p>
          <a:p>
            <a:pPr eaLnBrk="1" hangingPunct="1">
              <a:tabLst>
                <a:tab pos="5888038" algn="dec"/>
              </a:tabLst>
            </a:pPr>
            <a:endParaRPr lang="en-US" b="0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30"/>
            <a:ext cx="8229600" cy="60459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Weather Zones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749806"/>
            <a:ext cx="8363712" cy="51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8229600" cy="5577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/>
              <a:t>Long-Term Load Forecast Model Description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4388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tabLst>
                <a:tab pos="5888038" algn="dec"/>
              </a:tabLst>
            </a:pPr>
            <a:r>
              <a:rPr lang="en-US" sz="2800" dirty="0" smtClean="0"/>
              <a:t>Independent models are created for each of ERCOT’s eight weather zones</a:t>
            </a:r>
          </a:p>
          <a:p>
            <a:pPr eaLnBrk="1" hangingPunct="1">
              <a:tabLst>
                <a:tab pos="5888038" algn="dec"/>
              </a:tabLst>
            </a:pPr>
            <a:endParaRPr lang="en-US" sz="2800" dirty="0" smtClean="0"/>
          </a:p>
          <a:p>
            <a:pPr eaLnBrk="1" hangingPunct="1">
              <a:tabLst>
                <a:tab pos="5888038" algn="dec"/>
              </a:tabLst>
            </a:pPr>
            <a:r>
              <a:rPr lang="en-US" sz="2800" dirty="0" smtClean="0"/>
              <a:t>Two sets of models are used to create the long-term load forecast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Daily energy models</a:t>
            </a:r>
          </a:p>
          <a:p>
            <a:pPr lvl="1" eaLnBrk="1" hangingPunct="1">
              <a:tabLst>
                <a:tab pos="5888038" algn="dec"/>
              </a:tabLst>
            </a:pPr>
            <a:r>
              <a:rPr lang="en-US" dirty="0" smtClean="0"/>
              <a:t>Hourly energy models</a:t>
            </a:r>
          </a:p>
          <a:p>
            <a:pPr lvl="1"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2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buFontTx/>
              <a:buNone/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  <a:p>
            <a:pPr lvl="1" eaLnBrk="1" hangingPunct="1">
              <a:tabLst>
                <a:tab pos="5888038" algn="dec"/>
              </a:tabLst>
            </a:pPr>
            <a:endParaRPr lang="en-US" dirty="0" smtClean="0"/>
          </a:p>
          <a:p>
            <a:pPr eaLnBrk="1" hangingPunct="1">
              <a:tabLst>
                <a:tab pos="5888038" algn="dec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tabLst>
                <a:tab pos="5888038" algn="dec"/>
              </a:tabLst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1111</Words>
  <Application>Microsoft Office PowerPoint</Application>
  <PresentationFormat>On-screen Show (4:3)</PresentationFormat>
  <Paragraphs>397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Weather Zones</vt:lpstr>
      <vt:lpstr>Long-Term Load Forecast Model Description</vt:lpstr>
      <vt:lpstr>Long-Term Load Forecast Model Description</vt:lpstr>
      <vt:lpstr>Daily Energy Model Description – Input Variables</vt:lpstr>
      <vt:lpstr>Daily Energy Model Description – Input Variables</vt:lpstr>
      <vt:lpstr>Daily Energy Model Description</vt:lpstr>
      <vt:lpstr>Heteroscedasticity Example</vt:lpstr>
      <vt:lpstr>Daily Energy Model Example</vt:lpstr>
      <vt:lpstr>Hourly Energy Model Description</vt:lpstr>
      <vt:lpstr>Top Down Energy Efficiency Approach</vt:lpstr>
      <vt:lpstr>Top Down Energy Efficiency Approach</vt:lpstr>
      <vt:lpstr>Top Down Energy Efficiency Approach</vt:lpstr>
      <vt:lpstr>Top Down Energy Efficiency Example</vt:lpstr>
      <vt:lpstr>Top Down Energy Efficiency Example</vt:lpstr>
      <vt:lpstr>Top Down Energy Efficiency Approach</vt:lpstr>
      <vt:lpstr>Top Down Energy Efficiency Example</vt:lpstr>
      <vt:lpstr>EIA Scenarios - Energy Efficiency Impacts</vt:lpstr>
      <vt:lpstr>EIA Best Building Technology - Energy Efficiency Impact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Warnken, Pete</cp:lastModifiedBy>
  <cp:revision>111</cp:revision>
  <cp:lastPrinted>2013-06-05T19:01:13Z</cp:lastPrinted>
  <dcterms:created xsi:type="dcterms:W3CDTF">2010-04-12T23:12:02Z</dcterms:created>
  <dcterms:modified xsi:type="dcterms:W3CDTF">2013-06-05T22:39:51Z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