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90" r:id="rId9"/>
    <p:sldId id="291" r:id="rId10"/>
    <p:sldId id="288" r:id="rId11"/>
    <p:sldId id="28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0" autoAdjust="0"/>
    <p:restoredTop sz="77626" autoAdjust="0"/>
  </p:normalViewPr>
  <p:slideViewPr>
    <p:cSldViewPr showGuides="1">
      <p:cViewPr varScale="1">
        <p:scale>
          <a:sx n="88" d="100"/>
          <a:sy n="88" d="100"/>
        </p:scale>
        <p:origin x="5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2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965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CONFIDENTIAL - DRAFT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Thompson@ERCOT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Settlement Options </a:t>
            </a:r>
          </a:p>
          <a:p>
            <a:pPr algn="ctr"/>
            <a:r>
              <a:rPr lang="en-US" sz="2800" b="1" dirty="0" smtClean="0"/>
              <a:t>for </a:t>
            </a:r>
          </a:p>
          <a:p>
            <a:pPr algn="ctr"/>
            <a:r>
              <a:rPr lang="en-US" sz="2800" b="1" dirty="0" smtClean="0"/>
              <a:t>Switchable Generation Resources</a:t>
            </a:r>
            <a:endParaRPr lang="en-US" sz="2800" b="1" dirty="0"/>
          </a:p>
          <a:p>
            <a:endParaRPr lang="en-US" dirty="0" smtClean="0"/>
          </a:p>
          <a:p>
            <a:r>
              <a:rPr lang="en-US" dirty="0" smtClean="0"/>
              <a:t>RCWG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8/31/2016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7840" y="685800"/>
            <a:ext cx="638556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Agenda</a:t>
            </a:r>
          </a:p>
          <a:p>
            <a:r>
              <a:rPr lang="en-US" dirty="0" smtClean="0"/>
              <a:t>Emergency Settlement options</a:t>
            </a:r>
          </a:p>
          <a:p>
            <a:r>
              <a:rPr lang="en-US" dirty="0" smtClean="0"/>
              <a:t>Project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Emergency Settlement Options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Option 1 – Optional Switch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Non-ERCOT Control Area releases the SWGR.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SWGR QSE will have the decision if SWGR will move from non-ERCOT Control Area into ERCOT.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ERCOT will ask for SWGR to switch for an Emergency Condition.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Resource may be RUC committed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</a:t>
            </a:r>
            <a:r>
              <a:rPr lang="en-US" sz="1600" dirty="0" smtClean="0"/>
              <a:t>ettlement based on current Protocols</a:t>
            </a: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" y="3733800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Option 2 – Required Switch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600" dirty="0"/>
              <a:t>ERCOT will ask for SWGR to switch for an Emergency Condition.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600" dirty="0"/>
              <a:t>Non-ERCOT Control Area releases the SWGR. SWGR will be required to switch to ERCOT if physically capable.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1600" dirty="0"/>
              <a:t>Potential for additional settlement treatment</a:t>
            </a:r>
          </a:p>
        </p:txBody>
      </p:sp>
    </p:spTree>
    <p:extLst>
      <p:ext uri="{BB962C8B-B14F-4D97-AF65-F5344CB8AC3E}">
        <p14:creationId xmlns:p14="http://schemas.microsoft.com/office/powerpoint/2010/main" val="319367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Alternatives for Emergency </a:t>
            </a:r>
            <a:r>
              <a:rPr lang="en-US" sz="2400" dirty="0"/>
              <a:t>Settlement </a:t>
            </a:r>
            <a:r>
              <a:rPr lang="en-US" sz="2400" dirty="0" smtClean="0"/>
              <a:t>Option 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There are multiple </a:t>
            </a:r>
            <a:r>
              <a:rPr lang="en-US" sz="1800" u="sng" dirty="0" smtClean="0"/>
              <a:t>alternatives</a:t>
            </a:r>
            <a:r>
              <a:rPr lang="en-US" sz="1800" dirty="0" smtClean="0"/>
              <a:t> on </a:t>
            </a:r>
            <a:r>
              <a:rPr lang="en-US" sz="1800" dirty="0"/>
              <a:t>how to financially settle the SWGR during suspended switching operation intervals.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US" sz="1600" dirty="0"/>
              <a:t>A = Make whole to the resource cost + penalty from contractual obligations + penalty </a:t>
            </a:r>
            <a:r>
              <a:rPr lang="en-US" sz="1600" dirty="0" smtClean="0"/>
              <a:t> 	    from </a:t>
            </a:r>
            <a:r>
              <a:rPr lang="en-US" sz="1600" dirty="0"/>
              <a:t>market obligations 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US" sz="1600" dirty="0"/>
              <a:t>B = A + lost opportunity cost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US" sz="1600" dirty="0"/>
              <a:t>C = B - RUC Clawback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Objective:  Compile list of potential items in each of the following categories and  	  	    bring to WMS for discussion: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1800" dirty="0" smtClean="0"/>
              <a:t>Make whole to resource cost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Using Generic or verifiable cost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</a:rPr>
              <a:t>No claw-back charge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1800" dirty="0" smtClean="0"/>
              <a:t>Penalties from contractual obligations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Capacity </a:t>
            </a:r>
            <a:r>
              <a:rPr lang="en-US" sz="1400" dirty="0"/>
              <a:t>a</a:t>
            </a:r>
            <a:r>
              <a:rPr lang="en-US" sz="1400" dirty="0" smtClean="0"/>
              <a:t>vailability penalties etc.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1800" dirty="0" smtClean="0"/>
              <a:t>Penalties from market obligations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Capacity availability penalties etc.</a:t>
            </a:r>
          </a:p>
          <a:p>
            <a:pPr marL="457200">
              <a:buFont typeface="Wingdings" panose="05000000000000000000" pitchFamily="2" charset="2"/>
              <a:buChar char="§"/>
            </a:pPr>
            <a:r>
              <a:rPr lang="en-US" sz="1800" dirty="0" smtClean="0"/>
              <a:t>Lost opportunity cost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Market based revenue potential from non-ERCOT Control Area minus ERCOT market revenue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Project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Project timeline: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Working </a:t>
            </a:r>
            <a:r>
              <a:rPr lang="en-US" sz="2000" dirty="0"/>
              <a:t>groups under </a:t>
            </a:r>
            <a:r>
              <a:rPr lang="en-US" sz="2000" dirty="0" smtClean="0"/>
              <a:t>ROS (PLWG, OWG) have discussed and not had any comments, consider no additional assignments to ROS at this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Working groups under WMS (QMWG, CMWG, RCWG) assigned </a:t>
            </a:r>
            <a:r>
              <a:rPr lang="en-US" sz="2000" dirty="0"/>
              <a:t>various </a:t>
            </a:r>
            <a:r>
              <a:rPr lang="en-US" sz="2000" dirty="0" smtClean="0"/>
              <a:t>topics, groups will report back to WMS on progress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September 7</a:t>
            </a:r>
            <a:r>
              <a:rPr lang="en-US" sz="2000" baseline="30000" dirty="0"/>
              <a:t>th</a:t>
            </a:r>
            <a:r>
              <a:rPr lang="en-US" sz="2000" dirty="0"/>
              <a:t> – WMS </a:t>
            </a:r>
            <a:r>
              <a:rPr lang="en-US" sz="2000" dirty="0" smtClean="0"/>
              <a:t>meeting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Workshop </a:t>
            </a:r>
            <a:r>
              <a:rPr lang="en-US" sz="2000" dirty="0"/>
              <a:t>will be scheduled if </a:t>
            </a:r>
            <a:r>
              <a:rPr lang="en-US" sz="2000" dirty="0" smtClean="0"/>
              <a:t>requested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Submit comments to David Thompson</a:t>
            </a:r>
          </a:p>
          <a:p>
            <a:pPr lvl="1"/>
            <a:r>
              <a:rPr lang="en-US" sz="1400" dirty="0" smtClean="0">
                <a:hlinkClick r:id="rId2"/>
              </a:rPr>
              <a:t>David.Thompson@ERCOT.com</a:t>
            </a:r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4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32004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79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227</Words>
  <Application>Microsoft Office PowerPoint</Application>
  <PresentationFormat>On-screen Show (4:3)</PresentationFormat>
  <Paragraphs>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Emergency Settlement Options</vt:lpstr>
      <vt:lpstr>Alternatives for Emergency Settlement Option 2</vt:lpstr>
      <vt:lpstr>Project next steps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153</cp:revision>
  <cp:lastPrinted>2016-01-21T20:53:15Z</cp:lastPrinted>
  <dcterms:created xsi:type="dcterms:W3CDTF">2016-01-21T15:20:31Z</dcterms:created>
  <dcterms:modified xsi:type="dcterms:W3CDTF">2016-08-29T15:30:26Z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