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3" r:id="rId9"/>
    <p:sldId id="305" r:id="rId10"/>
    <p:sldId id="30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3" autoAdjust="0"/>
  </p:normalViewPr>
  <p:slideViewPr>
    <p:cSldViewPr showGuides="1">
      <p:cViewPr varScale="1">
        <p:scale>
          <a:sx n="106" d="100"/>
          <a:sy n="106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3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Generator Compensation for Market Continuity</a:t>
            </a:r>
          </a:p>
          <a:p>
            <a:r>
              <a:rPr lang="en-US" sz="2800" b="1" dirty="0" smtClean="0"/>
              <a:t> </a:t>
            </a:r>
            <a:endParaRPr lang="en-US" sz="2000" b="1" dirty="0" smtClean="0"/>
          </a:p>
          <a:p>
            <a:endParaRPr lang="en-US" sz="2800" dirty="0"/>
          </a:p>
          <a:p>
            <a:r>
              <a:rPr lang="en-US" dirty="0" smtClean="0"/>
              <a:t>ERCOT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RCWG</a:t>
            </a:r>
            <a:endParaRPr lang="en-US" dirty="0"/>
          </a:p>
          <a:p>
            <a:r>
              <a:rPr lang="en-US" dirty="0" smtClean="0"/>
              <a:t>August 31,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is Market Continuity?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The processes by which ERCOT market-related systems and activities are returned to normal operations following a triggering event </a:t>
            </a:r>
            <a:r>
              <a:rPr lang="en-US" sz="3000" dirty="0" smtClean="0"/>
              <a:t>which </a:t>
            </a:r>
            <a:r>
              <a:rPr lang="en-US" sz="3000" b="1" dirty="0">
                <a:solidFill>
                  <a:srgbClr val="0000FF"/>
                </a:solidFill>
              </a:rPr>
              <a:t>disables all, or a significant portion of, the necessary data and/or infrastructure for operations </a:t>
            </a:r>
            <a:r>
              <a:rPr lang="en-US" sz="3000" dirty="0"/>
              <a:t>of those </a:t>
            </a:r>
            <a:r>
              <a:rPr lang="en-US" sz="3000" dirty="0" smtClean="0"/>
              <a:t>markets </a:t>
            </a:r>
            <a:r>
              <a:rPr lang="en-US" sz="3100" dirty="0"/>
              <a:t>for a </a:t>
            </a:r>
            <a:r>
              <a:rPr lang="en-US" sz="3100" dirty="0" smtClean="0"/>
              <a:t>long enough period of time </a:t>
            </a:r>
            <a:r>
              <a:rPr lang="en-US" sz="3100" dirty="0"/>
              <a:t>that patchwork measures are inadequate.</a:t>
            </a:r>
          </a:p>
          <a:p>
            <a:endParaRPr lang="en-US" sz="2800" dirty="0"/>
          </a:p>
          <a:p>
            <a:r>
              <a:rPr lang="en-US" sz="3000" dirty="0"/>
              <a:t>Assumption – if the markets are suspended, the general </a:t>
            </a:r>
            <a:r>
              <a:rPr lang="en-US" sz="3100" dirty="0"/>
              <a:t>continuity processes are the same regardless of cause.  </a:t>
            </a:r>
            <a:endParaRPr lang="en-US" sz="3100" dirty="0" smtClean="0"/>
          </a:p>
          <a:p>
            <a:pPr lvl="1"/>
            <a:r>
              <a:rPr lang="en-US" sz="2600" dirty="0" smtClean="0"/>
              <a:t>Time </a:t>
            </a:r>
            <a:r>
              <a:rPr lang="en-US" sz="2600" dirty="0"/>
              <a:t>duration may differ depending on the triggering event.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 from Market Continuity Workshop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53335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ERCOT staff held workshop on May 2nd.</a:t>
            </a:r>
            <a:endParaRPr lang="en-US" sz="3000" dirty="0"/>
          </a:p>
          <a:p>
            <a:pPr lvl="1"/>
            <a:r>
              <a:rPr lang="en-US" sz="2600" dirty="0" smtClean="0"/>
              <a:t>28 in person</a:t>
            </a:r>
          </a:p>
          <a:p>
            <a:pPr lvl="1"/>
            <a:r>
              <a:rPr lang="en-US" sz="2600" dirty="0" smtClean="0"/>
              <a:t>48 dialed into WebEx</a:t>
            </a:r>
          </a:p>
          <a:p>
            <a:r>
              <a:rPr lang="en-US" sz="3000" dirty="0" smtClean="0"/>
              <a:t>Framing issues by topic</a:t>
            </a:r>
          </a:p>
          <a:p>
            <a:pPr lvl="1"/>
            <a:r>
              <a:rPr lang="en-US" sz="2400" dirty="0"/>
              <a:t>Restarting of the Real Time and Day Ahead Market</a:t>
            </a:r>
          </a:p>
          <a:p>
            <a:pPr lvl="1"/>
            <a:r>
              <a:rPr lang="en-US" sz="2400" dirty="0" smtClean="0"/>
              <a:t>Credit policies</a:t>
            </a:r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Settlements during </a:t>
            </a:r>
            <a:r>
              <a:rPr lang="en-US" sz="2400" b="1" dirty="0">
                <a:solidFill>
                  <a:srgbClr val="0000FF"/>
                </a:solidFill>
              </a:rPr>
              <a:t>the interruption and subsequent restoration </a:t>
            </a:r>
            <a:r>
              <a:rPr lang="en-US" sz="2400" b="1" dirty="0" smtClean="0">
                <a:solidFill>
                  <a:srgbClr val="0000FF"/>
                </a:solidFill>
              </a:rPr>
              <a:t>period</a:t>
            </a:r>
          </a:p>
          <a:p>
            <a:pPr lvl="1"/>
            <a:r>
              <a:rPr lang="en-US" sz="2400" dirty="0" smtClean="0"/>
              <a:t>Retail </a:t>
            </a:r>
            <a:r>
              <a:rPr lang="en-US" sz="2400" dirty="0"/>
              <a:t>transaction </a:t>
            </a:r>
            <a:r>
              <a:rPr lang="en-US" sz="2400" dirty="0" smtClean="0"/>
              <a:t>processing</a:t>
            </a:r>
          </a:p>
          <a:p>
            <a:r>
              <a:rPr lang="en-US" sz="3000" dirty="0" smtClean="0"/>
              <a:t>TAC directed ERCOT to bring issues to WMS for assignment / discussion.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Assumptions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319832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DAM and RT systems not available</a:t>
            </a:r>
          </a:p>
          <a:p>
            <a:pPr marL="514350" indent="-514350">
              <a:buAutoNum type="alphaLcPeriod"/>
            </a:pPr>
            <a:r>
              <a:rPr lang="en-US" dirty="0" smtClean="0"/>
              <a:t>Resources are being turn-on in systematic steps to support load and restore grid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dirty="0" smtClean="0"/>
              <a:t>DAM, </a:t>
            </a:r>
            <a:r>
              <a:rPr lang="en-US" dirty="0"/>
              <a:t>RT and settlement systems may not be functioning 100% for a couple of weeks</a:t>
            </a:r>
          </a:p>
          <a:p>
            <a:pPr marL="514350" indent="-514350">
              <a:buAutoNum type="alphaLcPeriod"/>
            </a:pPr>
            <a:r>
              <a:rPr lang="en-US" dirty="0" smtClean="0"/>
              <a:t>Resources may need additional funds to purchase fuel</a:t>
            </a:r>
          </a:p>
          <a:p>
            <a:pPr marL="514350" indent="-514350">
              <a:buAutoNum type="alphaLcPeriod"/>
            </a:pPr>
            <a:r>
              <a:rPr lang="en-US" dirty="0" smtClean="0"/>
              <a:t>Assume a fund is needed to pay for fuel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2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Ideas for Compensating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 Based on a daily </a:t>
            </a:r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g</a:t>
            </a:r>
            <a:r>
              <a:rPr lang="en-US" dirty="0" smtClean="0"/>
              <a:t>uarantee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u="sng" dirty="0" smtClean="0"/>
              <a:t>Includes</a:t>
            </a:r>
          </a:p>
          <a:p>
            <a:pPr lvl="2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 Startup cost using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ctual fuel rates, plus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/>
              <a:t> </a:t>
            </a:r>
            <a:r>
              <a:rPr lang="en-US" dirty="0" smtClean="0"/>
              <a:t> Actual (or proxy) O&amp;M </a:t>
            </a:r>
          </a:p>
          <a:p>
            <a:pPr lvl="2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 Operating costs </a:t>
            </a:r>
            <a:r>
              <a:rPr lang="en-US" dirty="0"/>
              <a:t>u</a:t>
            </a:r>
            <a:r>
              <a:rPr lang="en-US" dirty="0" smtClean="0"/>
              <a:t>sing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 smtClean="0"/>
              <a:t>  </a:t>
            </a:r>
            <a:r>
              <a:rPr lang="en-US" dirty="0"/>
              <a:t>A</a:t>
            </a:r>
            <a:r>
              <a:rPr lang="en-US" dirty="0" smtClean="0"/>
              <a:t>ctual fuel rates, or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 smtClean="0"/>
              <a:t>  Incremental heat rates (VC or proxy), plus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r>
              <a:rPr lang="en-US" dirty="0"/>
              <a:t> </a:t>
            </a:r>
            <a:r>
              <a:rPr lang="en-US" dirty="0" smtClean="0"/>
              <a:t> Actual (or proxy) O&amp;M</a:t>
            </a:r>
          </a:p>
          <a:p>
            <a:pPr lvl="3">
              <a:buClr>
                <a:srgbClr val="0000FF"/>
              </a:buClr>
              <a:buFont typeface="Arial" panose="020B0604020202020204" pitchFamily="34" charset="0"/>
              <a:buChar char="►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 Based on fuel cost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12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8830</TotalTime>
  <Words>281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What is Market Continuity?</vt:lpstr>
      <vt:lpstr>Overview from Market Continuity Workshop</vt:lpstr>
      <vt:lpstr>Assumptions </vt:lpstr>
      <vt:lpstr>Ideas for Compensating Generators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360</cp:revision>
  <cp:lastPrinted>2016-05-06T19:52:45Z</cp:lastPrinted>
  <dcterms:created xsi:type="dcterms:W3CDTF">2016-01-21T15:20:31Z</dcterms:created>
  <dcterms:modified xsi:type="dcterms:W3CDTF">2016-08-29T15:41:12Z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