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55" r:id="rId2"/>
    <p:sldId id="557" r:id="rId3"/>
    <p:sldId id="560" r:id="rId4"/>
    <p:sldId id="534" r:id="rId5"/>
    <p:sldId id="529" r:id="rId6"/>
    <p:sldId id="558" r:id="rId7"/>
    <p:sldId id="518" r:id="rId8"/>
    <p:sldId id="549" r:id="rId9"/>
    <p:sldId id="563" r:id="rId10"/>
    <p:sldId id="559" r:id="rId11"/>
    <p:sldId id="552" r:id="rId12"/>
    <p:sldId id="551" r:id="rId13"/>
    <p:sldId id="554" r:id="rId14"/>
    <p:sldId id="553" r:id="rId15"/>
    <p:sldId id="56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38"/>
    <a:srgbClr val="C96753"/>
    <a:srgbClr val="D25D4A"/>
    <a:srgbClr val="717073"/>
    <a:srgbClr val="000000"/>
    <a:srgbClr val="FF0000"/>
    <a:srgbClr val="FFFFCC"/>
    <a:srgbClr val="08080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6000" autoAdjust="0"/>
  </p:normalViewPr>
  <p:slideViewPr>
    <p:cSldViewPr snapToGrid="0" snapToObjects="1" showGuides="1">
      <p:cViewPr>
        <p:scale>
          <a:sx n="102" d="100"/>
          <a:sy n="102" d="100"/>
        </p:scale>
        <p:origin x="-16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056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30" d="100"/>
          <a:sy n="130" d="100"/>
        </p:scale>
        <p:origin x="-1284" y="27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5.xml"/><Relationship Id="rId5" Type="http://schemas.openxmlformats.org/officeDocument/2006/relationships/slide" Target="slides/slide13.xml"/><Relationship Id="rId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0A4DC-5686-4F9B-A64D-528CD3EF8745}" type="datetimeFigureOut">
              <a:rPr lang="en-US" smtClean="0"/>
              <a:t>04/17/2017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CF20C-268E-4C4E-B704-A735C249F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02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FCE7A-B874-7643-A810-A41E7D46AA20}" type="datetimeFigureOut">
              <a:rPr lang="en-US" smtClean="0"/>
              <a:pPr/>
              <a:t>04/17/2017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7F8D5-2277-D641-BB43-4D0CBACC32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86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82948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2" tIns="45787" rIns="91572" bIns="45787"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9E48100-EA86-4A0E-86F8-EF67A8771321}" type="slidenum">
              <a:rPr lang="en-US" altLang="en-US">
                <a:solidFill>
                  <a:srgbClr val="730027"/>
                </a:solidFill>
                <a:latin typeface="Franklin Gothic Book" pitchFamily="34" charset="0"/>
              </a:rPr>
              <a:pPr algn="r" eaLnBrk="1" hangingPunct="1">
                <a:spcBef>
                  <a:spcPct val="50000"/>
                </a:spcBef>
              </a:pPr>
              <a:t>2</a:t>
            </a:fld>
            <a:endParaRPr lang="en-US" altLang="en-US" dirty="0">
              <a:solidFill>
                <a:srgbClr val="730027"/>
              </a:solidFill>
              <a:latin typeface="Franklin Gothic Book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82948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2" tIns="45787" rIns="91572" bIns="45787"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9E48100-EA86-4A0E-86F8-EF67A8771321}" type="slidenum">
              <a:rPr lang="en-US" altLang="en-US">
                <a:solidFill>
                  <a:srgbClr val="730027"/>
                </a:solidFill>
                <a:latin typeface="Franklin Gothic Book" pitchFamily="34" charset="0"/>
              </a:rPr>
              <a:pPr algn="r" eaLnBrk="1" hangingPunct="1">
                <a:spcBef>
                  <a:spcPct val="50000"/>
                </a:spcBef>
              </a:pPr>
              <a:t>3</a:t>
            </a:fld>
            <a:endParaRPr lang="en-US" altLang="en-US" dirty="0">
              <a:solidFill>
                <a:srgbClr val="730027"/>
              </a:solidFill>
              <a:latin typeface="Franklin Gothic Book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6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28524-0D3C-4406-A183-343470905D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4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82948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2" tIns="45787" rIns="91572" bIns="45787"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9E48100-EA86-4A0E-86F8-EF67A8771321}" type="slidenum">
              <a:rPr lang="en-US" altLang="en-US">
                <a:solidFill>
                  <a:srgbClr val="730027"/>
                </a:solidFill>
                <a:latin typeface="Franklin Gothic Book" pitchFamily="34" charset="0"/>
              </a:rPr>
              <a:pPr algn="r" eaLnBrk="1" hangingPunct="1">
                <a:spcBef>
                  <a:spcPct val="50000"/>
                </a:spcBef>
              </a:pPr>
              <a:t>6</a:t>
            </a:fld>
            <a:endParaRPr lang="en-US" altLang="en-US" dirty="0">
              <a:solidFill>
                <a:srgbClr val="730027"/>
              </a:solidFill>
              <a:latin typeface="Franklin Gothic Book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11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82948" name="Slide Number Placeholder 3"/>
          <p:cNvSpPr txBox="1">
            <a:spLocks noGrp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2" tIns="45787" rIns="91572" bIns="45787"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49E48100-EA86-4A0E-86F8-EF67A8771321}" type="slidenum">
              <a:rPr lang="en-US" altLang="en-US">
                <a:solidFill>
                  <a:srgbClr val="730027"/>
                </a:solidFill>
                <a:latin typeface="Franklin Gothic Book" pitchFamily="34" charset="0"/>
              </a:rPr>
              <a:pPr algn="r" eaLnBrk="1" hangingPunct="1">
                <a:spcBef>
                  <a:spcPct val="50000"/>
                </a:spcBef>
              </a:pPr>
              <a:t>10</a:t>
            </a:fld>
            <a:endParaRPr lang="en-US" altLang="en-US" dirty="0">
              <a:solidFill>
                <a:srgbClr val="730027"/>
              </a:solidFill>
              <a:latin typeface="Franklin Gothic Book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2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28524-0D3C-4406-A183-343470905DA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4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11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44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28524-0D3C-4406-A183-343470905DA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1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rc_PPT.png"/>
          <p:cNvPicPr>
            <a:picLocks noChangeAspect="1"/>
          </p:cNvPicPr>
          <p:nvPr userDrawn="1"/>
        </p:nvPicPr>
        <p:blipFill>
          <a:blip r:embed="rId2"/>
          <a:srcRect r="18855" b="64878"/>
          <a:stretch>
            <a:fillRect/>
          </a:stretch>
        </p:blipFill>
        <p:spPr>
          <a:xfrm>
            <a:off x="183634" y="2146274"/>
            <a:ext cx="8960366" cy="4706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7428457" cy="2768031"/>
          </a:xfrm>
        </p:spPr>
        <p:txBody>
          <a:bodyPr lIns="365760" tIns="347472" rIns="0" bIns="0" anchor="t" anchorCtr="0">
            <a:noAutofit/>
          </a:bodyPr>
          <a:lstStyle>
            <a:lvl1pPr algn="l">
              <a:defRPr sz="3200" b="1" i="0">
                <a:latin typeface="+mj-lt"/>
                <a:cs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1" y="2768030"/>
            <a:ext cx="7428457" cy="1752600"/>
          </a:xfrm>
        </p:spPr>
        <p:txBody>
          <a:bodyPr lIns="36576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rgbClr val="717073"/>
                </a:solidFill>
                <a:latin typeface="+mj-lt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840" y="6161796"/>
            <a:ext cx="505560" cy="347472"/>
          </a:xfrm>
        </p:spPr>
        <p:txBody>
          <a:bodyPr lIns="0" tIns="0" rIns="0" bIns="0" anchor="b"/>
          <a:lstStyle>
            <a:lvl1pPr>
              <a:defRPr sz="700" b="0" i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fld id="{1D7C4C3A-0455-4E39-B690-F1ACDFF5B433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7950" y="6161796"/>
            <a:ext cx="3194050" cy="347472"/>
          </a:xfrm>
        </p:spPr>
        <p:txBody>
          <a:bodyPr lIns="0" tIns="0" rIns="0" bIns="0" anchor="b"/>
          <a:lstStyle>
            <a:lvl1pPr algn="l">
              <a:defRPr sz="700">
                <a:solidFill>
                  <a:srgbClr val="717073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3943" y="6161796"/>
            <a:ext cx="347472" cy="347472"/>
          </a:xfrm>
        </p:spPr>
        <p:txBody>
          <a:bodyPr lIns="0" tIns="0" rIns="0" bIns="0" anchor="b"/>
          <a:lstStyle>
            <a:lvl1pPr algn="ctr">
              <a:defRPr sz="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034835" y="6161796"/>
            <a:ext cx="1109165" cy="696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Oncor_2color_RGB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1008" y="5724144"/>
            <a:ext cx="2602992" cy="11338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65CA-6AC2-46AC-86A9-00DBDEE36E7A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6AAC8-D5A1-4977-8E0F-DACA4CD4C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F854-6942-4C6E-A39B-B3F49ECAF0B3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7472" y="6340475"/>
            <a:ext cx="365760" cy="365125"/>
          </a:xfrm>
        </p:spPr>
        <p:txBody>
          <a:bodyPr/>
          <a:lstStyle/>
          <a:p>
            <a:fld id="{383243C6-FC0A-43E5-A670-84733447C160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600200"/>
            <a:ext cx="3814186" cy="4525963"/>
          </a:xfrm>
        </p:spPr>
        <p:txBody>
          <a:bodyPr lIns="18288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1126" y="1600200"/>
            <a:ext cx="3840258" cy="4525963"/>
          </a:xfrm>
        </p:spPr>
        <p:txBody>
          <a:bodyPr lIns="182880"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3957-5AC7-490C-A045-3A935C915050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918" y="1535113"/>
            <a:ext cx="3657600" cy="639762"/>
          </a:xfrm>
        </p:spPr>
        <p:txBody>
          <a:bodyPr lIns="0"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918" y="2174875"/>
            <a:ext cx="3657600" cy="3951288"/>
          </a:xfrm>
        </p:spPr>
        <p:txBody>
          <a:bodyPr l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1656" y="1535113"/>
            <a:ext cx="3657600" cy="639762"/>
          </a:xfrm>
        </p:spPr>
        <p:txBody>
          <a:bodyPr lIns="0"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1656" y="2174875"/>
            <a:ext cx="3657600" cy="3951288"/>
          </a:xfrm>
        </p:spPr>
        <p:txBody>
          <a:bodyPr l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C14E-E0C4-4F5D-9EC1-183E2FAA412E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DECD-458E-4B5B-B9B3-1FDC1EB3BF16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0F54-DBE2-44FF-8106-199B1E2C5ABE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CD0A-CEAF-4DBB-82B0-2E3B7F55DA38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4800600"/>
            <a:ext cx="5486400" cy="566738"/>
          </a:xfrm>
        </p:spPr>
        <p:txBody>
          <a:bodyPr lIns="0" tIns="0"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7471" y="400150"/>
            <a:ext cx="7750567" cy="4327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472" y="5367338"/>
            <a:ext cx="5486400" cy="804862"/>
          </a:xfrm>
        </p:spPr>
        <p:txBody>
          <a:bodyPr lIns="0" t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86C-0F77-4514-A060-6F9D9F122668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42875"/>
            <a:ext cx="7085013" cy="365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7000" y="1047750"/>
            <a:ext cx="8882063" cy="2058988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1D63A-02CD-4FE9-9C38-1835AF13956B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ncor_Arcs_PPT_WG11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70988" y="4866048"/>
            <a:ext cx="4273011" cy="19871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-1"/>
            <a:ext cx="8059256" cy="1408439"/>
          </a:xfrm>
          <a:prstGeom prst="rect">
            <a:avLst/>
          </a:prstGeom>
        </p:spPr>
        <p:txBody>
          <a:bodyPr vert="horz" lIns="182880" tIns="347472" rIns="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408438"/>
            <a:ext cx="8059256" cy="4690286"/>
          </a:xfrm>
          <a:prstGeom prst="rect">
            <a:avLst/>
          </a:prstGeom>
        </p:spPr>
        <p:txBody>
          <a:bodyPr vert="horz" lIns="18288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9067" y="6340475"/>
            <a:ext cx="50292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fld id="{3CCBCD4F-1028-4375-A93B-EAD185CF0B53}" type="datetime1">
              <a:rPr lang="en-US" smtClean="0"/>
              <a:t>04/17/2017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7926" y="63404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solidFill>
                  <a:srgbClr val="717073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7472" y="6340475"/>
            <a:ext cx="36576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ncor_2color_RGB.jpg"/>
          <p:cNvPicPr>
            <a:picLocks noChangeAspect="1"/>
          </p:cNvPicPr>
          <p:nvPr/>
        </p:nvPicPr>
        <p:blipFill>
          <a:blip r:embed="rId13"/>
          <a:srcRect l="37373"/>
          <a:stretch>
            <a:fillRect/>
          </a:stretch>
        </p:blipFill>
        <p:spPr>
          <a:xfrm>
            <a:off x="8059256" y="6098724"/>
            <a:ext cx="1084743" cy="754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200" b="1" kern="1200">
          <a:solidFill>
            <a:srgbClr val="717073"/>
          </a:solidFill>
          <a:latin typeface="Helvetica"/>
          <a:ea typeface="+mn-ea"/>
          <a:cs typeface="Helvetica"/>
        </a:defRPr>
      </a:lvl1pPr>
      <a:lvl2pPr marL="171450" indent="-1714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rgbClr val="717073"/>
          </a:solidFill>
          <a:latin typeface="Helvetica"/>
          <a:ea typeface="+mn-ea"/>
          <a:cs typeface="Helvetica"/>
        </a:defRPr>
      </a:lvl2pPr>
      <a:lvl3pPr marL="341313" indent="-169863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900" kern="1200">
          <a:solidFill>
            <a:srgbClr val="717073"/>
          </a:solidFill>
          <a:latin typeface="Helvetica"/>
          <a:ea typeface="+mn-ea"/>
          <a:cs typeface="Helvetica"/>
        </a:defRPr>
      </a:lvl3pPr>
      <a:lvl4pPr marL="512763" indent="-17145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717073"/>
          </a:solidFill>
          <a:latin typeface="Helvetica"/>
          <a:ea typeface="+mn-ea"/>
          <a:cs typeface="Helvetica"/>
        </a:defRPr>
      </a:lvl4pPr>
      <a:lvl5pPr marL="741363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717073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820" y="2275666"/>
            <a:ext cx="85273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VOLTAGE PROFILE WORKING GROUP (VPWG)</a:t>
            </a:r>
          </a:p>
          <a:p>
            <a:pPr algn="ctr"/>
            <a:r>
              <a:rPr lang="en-US" i="1" dirty="0" smtClean="0"/>
              <a:t>APRIL 18, 2017</a:t>
            </a:r>
            <a:r>
              <a:rPr lang="en-US" sz="5400" i="1" dirty="0" smtClean="0"/>
              <a:t>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6AAC8-D5A1-4977-8E0F-DACA4CD4CD7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4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230" y="1139035"/>
            <a:ext cx="815144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Generator 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Voltage </a:t>
            </a: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Set Point Communication (NPRR 776)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Examples of the Lost Visibility </a:t>
            </a: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860038"/>
                </a:solidFill>
              </a:rPr>
              <a:t>Potential Solutions Discussed by VPWG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TOPICS</a:t>
            </a:r>
            <a:endParaRPr lang="en-US" sz="3200" b="1" dirty="0"/>
          </a:p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6AAC8-D5A1-4977-8E0F-DACA4CD4CD7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3" y="168274"/>
            <a:ext cx="9144000" cy="762000"/>
          </a:xfrm>
        </p:spPr>
        <p:txBody>
          <a:bodyPr/>
          <a:lstStyle/>
          <a:p>
            <a:r>
              <a:rPr lang="en-US" sz="2500" dirty="0" smtClean="0"/>
              <a:t>Submit Multiple Voltage Measurement Points to ERCOT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231" y="1495424"/>
            <a:ext cx="7716393" cy="3714751"/>
          </a:xfrm>
        </p:spPr>
        <p:txBody>
          <a:bodyPr>
            <a:normAutofit/>
          </a:bodyPr>
          <a:lstStyle/>
          <a:p>
            <a:pPr marL="40640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0" dirty="0" smtClean="0"/>
              <a:t>For </a:t>
            </a:r>
            <a:r>
              <a:rPr lang="en-US" b="0" dirty="0"/>
              <a:t>double-bus configurations, TSPs submit NOMCRs for both </a:t>
            </a:r>
            <a:r>
              <a:rPr lang="en-US" b="0" dirty="0" smtClean="0"/>
              <a:t>a </a:t>
            </a:r>
            <a:r>
              <a:rPr lang="en-US" b="0" u="sng" dirty="0" smtClean="0"/>
              <a:t>Primary</a:t>
            </a:r>
            <a:r>
              <a:rPr lang="en-US" b="0" dirty="0" smtClean="0"/>
              <a:t> </a:t>
            </a:r>
            <a:r>
              <a:rPr lang="en-US" b="0" dirty="0"/>
              <a:t>POI voltage and </a:t>
            </a:r>
            <a:r>
              <a:rPr lang="en-US" b="0" dirty="0" smtClean="0"/>
              <a:t>a </a:t>
            </a:r>
            <a:r>
              <a:rPr lang="en-US" b="0" u="sng" dirty="0" smtClean="0"/>
              <a:t>Backup</a:t>
            </a:r>
            <a:r>
              <a:rPr lang="en-US" b="0" dirty="0" smtClean="0"/>
              <a:t> </a:t>
            </a:r>
            <a:r>
              <a:rPr lang="en-US" b="0" dirty="0"/>
              <a:t>POI voltage </a:t>
            </a:r>
            <a:r>
              <a:rPr lang="en-US" b="0" dirty="0" smtClean="0"/>
              <a:t>points.</a:t>
            </a:r>
          </a:p>
          <a:p>
            <a:pPr marL="40640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US" b="0" dirty="0" smtClean="0"/>
          </a:p>
          <a:p>
            <a:pPr marL="40640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0" dirty="0" smtClean="0"/>
              <a:t>For Breaker and Half or Ring Bus configurations, may sometimes need to be 3 points submitted. </a:t>
            </a:r>
          </a:p>
          <a:p>
            <a:pPr marL="40640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US" b="0" dirty="0"/>
          </a:p>
          <a:p>
            <a:pPr marL="40640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US" b="0" dirty="0" smtClean="0"/>
          </a:p>
          <a:p>
            <a:pPr marL="1206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endParaRPr lang="en-US" b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11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616" y="931361"/>
            <a:ext cx="7712089" cy="531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69927" y="4746192"/>
            <a:ext cx="728077" cy="439851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0" i="1" dirty="0" smtClean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60301" y="5533859"/>
            <a:ext cx="728077" cy="439851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0" i="1" dirty="0" smtClean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94844" y="4829678"/>
            <a:ext cx="62006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1851" y="4588695"/>
            <a:ext cx="1407948" cy="406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 smtClean="0">
                <a:solidFill>
                  <a:srgbClr val="000000"/>
                </a:solidFill>
              </a:rPr>
              <a:t>Primary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45685" y="5359366"/>
            <a:ext cx="1407948" cy="406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 smtClean="0">
                <a:solidFill>
                  <a:srgbClr val="000000"/>
                </a:solidFill>
              </a:rPr>
              <a:t>Back-up</a:t>
            </a:r>
            <a:endParaRPr lang="en-US" sz="1600" b="0" dirty="0" smtClean="0">
              <a:solidFill>
                <a:srgbClr val="000000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62810" y="4086210"/>
            <a:ext cx="3540034" cy="406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u="sng" dirty="0" smtClean="0">
                <a:solidFill>
                  <a:srgbClr val="000000"/>
                </a:solidFill>
              </a:rPr>
              <a:t>Voltage Measurement Points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94843" y="5608455"/>
            <a:ext cx="62006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82663" y="111966"/>
            <a:ext cx="8701476" cy="1054360"/>
          </a:xfrm>
        </p:spPr>
        <p:txBody>
          <a:bodyPr tIns="182880"/>
          <a:lstStyle/>
          <a:p>
            <a:r>
              <a:rPr lang="en-US" dirty="0" smtClean="0"/>
              <a:t>Submit Voltages </a:t>
            </a:r>
            <a:r>
              <a:rPr lang="en-US" dirty="0"/>
              <a:t>from Generator's EPS Meter </a:t>
            </a:r>
            <a:r>
              <a:rPr lang="en-US" dirty="0" smtClean="0"/>
              <a:t>Channel where  Available </a:t>
            </a:r>
            <a:r>
              <a:rPr lang="en-US" dirty="0"/>
              <a:t>to the TSP (and coincide with the location of the POI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49222" y="968795"/>
            <a:ext cx="2886269" cy="6174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35491" y="4545637"/>
            <a:ext cx="1934552" cy="1360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7-Point Star 16"/>
          <p:cNvSpPr/>
          <p:nvPr/>
        </p:nvSpPr>
        <p:spPr>
          <a:xfrm rot="21143395">
            <a:off x="130663" y="2259863"/>
            <a:ext cx="1447400" cy="1219200"/>
          </a:xfrm>
          <a:prstGeom prst="star7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2663" y="2540998"/>
            <a:ext cx="11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 Accurate Metering Data</a:t>
            </a:r>
          </a:p>
        </p:txBody>
      </p:sp>
      <p:sp>
        <p:nvSpPr>
          <p:cNvPr id="19" name="7-Point Star 18"/>
          <p:cNvSpPr/>
          <p:nvPr/>
        </p:nvSpPr>
        <p:spPr>
          <a:xfrm rot="21143395">
            <a:off x="6999935" y="4357052"/>
            <a:ext cx="1659668" cy="1409810"/>
          </a:xfrm>
          <a:prstGeom prst="star7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55739" y="4637652"/>
            <a:ext cx="11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Available </a:t>
            </a:r>
            <a:r>
              <a:rPr lang="en-US" sz="1400" b="1" dirty="0">
                <a:solidFill>
                  <a:srgbClr val="FF0000"/>
                </a:solidFill>
              </a:rPr>
              <a:t>anytime Generation is Online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12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880" y="-1"/>
            <a:ext cx="8701476" cy="1020279"/>
          </a:xfrm>
        </p:spPr>
        <p:txBody>
          <a:bodyPr tIns="182880"/>
          <a:lstStyle/>
          <a:p>
            <a:r>
              <a:rPr lang="en-US" dirty="0" smtClean="0"/>
              <a:t>Use Logic, </a:t>
            </a:r>
            <a:r>
              <a:rPr lang="en-US" dirty="0"/>
              <a:t>based on whichever Bus Sections are Out of </a:t>
            </a:r>
            <a:r>
              <a:rPr lang="en-US" dirty="0" smtClean="0"/>
              <a:t>Service, to Determine which Point gets sent to ERCOT for </a:t>
            </a:r>
            <a:r>
              <a:rPr lang="en-US" dirty="0" smtClean="0"/>
              <a:t>“KV </a:t>
            </a:r>
            <a:r>
              <a:rPr lang="en-US" dirty="0" smtClean="0"/>
              <a:t>POI”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39" y="1339029"/>
            <a:ext cx="6695103" cy="5021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276340">
            <a:off x="3748538" y="4102542"/>
            <a:ext cx="1003206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Set Point</a:t>
            </a:r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2569652" y="4098792"/>
            <a:ext cx="8566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kV POI</a:t>
            </a:r>
            <a:endParaRPr lang="en-US" dirty="0"/>
          </a:p>
        </p:txBody>
      </p:sp>
      <p:sp>
        <p:nvSpPr>
          <p:cNvPr id="7" name="7-Point Star 6"/>
          <p:cNvSpPr/>
          <p:nvPr/>
        </p:nvSpPr>
        <p:spPr>
          <a:xfrm rot="21143395">
            <a:off x="7009266" y="1203174"/>
            <a:ext cx="1659668" cy="1409810"/>
          </a:xfrm>
          <a:prstGeom prst="star7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65070" y="1567753"/>
            <a:ext cx="11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Logic could be at TSP or at ERCOT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13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762000"/>
          </a:xfrm>
        </p:spPr>
        <p:txBody>
          <a:bodyPr/>
          <a:lstStyle/>
          <a:p>
            <a:r>
              <a:rPr lang="en-US" dirty="0" smtClean="0"/>
              <a:t>Use Logic to Pick the Voltage Measurement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217" y="1213996"/>
            <a:ext cx="7217183" cy="4608306"/>
          </a:xfrm>
        </p:spPr>
        <p:txBody>
          <a:bodyPr>
            <a:normAutofit/>
          </a:bodyPr>
          <a:lstStyle/>
          <a:p>
            <a:pPr marL="40640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0" dirty="0" smtClean="0">
                <a:latin typeface="+mn-lt"/>
              </a:rPr>
              <a:t>ERCOT </a:t>
            </a:r>
            <a:r>
              <a:rPr lang="en-US" b="0" dirty="0">
                <a:latin typeface="+mn-lt"/>
              </a:rPr>
              <a:t>already has logic functions available in the ERCOT EMS that could be used to pick the appropriate point. </a:t>
            </a:r>
            <a:endParaRPr lang="en-US" b="0" dirty="0" smtClean="0">
              <a:latin typeface="+mn-lt"/>
            </a:endParaRPr>
          </a:p>
          <a:p>
            <a:pPr marL="40640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en-US" b="0" dirty="0" smtClean="0">
              <a:latin typeface="+mn-lt"/>
            </a:endParaRPr>
          </a:p>
          <a:p>
            <a:pPr marL="406400" indent="-2857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b="0" dirty="0" smtClean="0">
                <a:latin typeface="+mn-lt"/>
              </a:rPr>
              <a:t>TSPs </a:t>
            </a:r>
            <a:r>
              <a:rPr lang="en-US" b="0" dirty="0">
                <a:latin typeface="+mn-lt"/>
              </a:rPr>
              <a:t>would </a:t>
            </a:r>
            <a:r>
              <a:rPr lang="en-US" b="0" dirty="0" smtClean="0">
                <a:latin typeface="+mn-lt"/>
              </a:rPr>
              <a:t>need to </a:t>
            </a:r>
            <a:r>
              <a:rPr lang="en-US" b="0" dirty="0">
                <a:latin typeface="+mn-lt"/>
              </a:rPr>
              <a:t>submit the logic instructions in </a:t>
            </a:r>
            <a:r>
              <a:rPr lang="en-US" b="0" dirty="0" smtClean="0">
                <a:latin typeface="+mn-lt"/>
              </a:rPr>
              <a:t>NOMCRs before </a:t>
            </a:r>
            <a:r>
              <a:rPr lang="en-US" b="0" dirty="0">
                <a:latin typeface="+mn-lt"/>
              </a:rPr>
              <a:t>these could be set up in the ERCOT EMS. </a:t>
            </a:r>
            <a:endParaRPr lang="en-US" b="0" dirty="0" smtClean="0">
              <a:latin typeface="+mn-lt"/>
            </a:endParaRPr>
          </a:p>
          <a:p>
            <a:pPr marL="6350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b="0" dirty="0" smtClean="0">
                <a:latin typeface="+mn-lt"/>
              </a:rPr>
              <a:t>Since TSP’s have </a:t>
            </a:r>
            <a:r>
              <a:rPr lang="en-US" sz="2200" dirty="0">
                <a:latin typeface="+mn-lt"/>
              </a:rPr>
              <a:t>not previously </a:t>
            </a:r>
            <a:r>
              <a:rPr lang="en-US" sz="2200" dirty="0" smtClean="0">
                <a:latin typeface="+mn-lt"/>
              </a:rPr>
              <a:t>used any </a:t>
            </a:r>
            <a:r>
              <a:rPr lang="en-US" sz="2200" u="sng" dirty="0" smtClean="0">
                <a:latin typeface="+mn-lt"/>
              </a:rPr>
              <a:t>L</a:t>
            </a:r>
            <a:r>
              <a:rPr lang="en-US" sz="2200" b="0" u="sng" dirty="0" smtClean="0">
                <a:latin typeface="+mn-lt"/>
              </a:rPr>
              <a:t>ogic in NOMCRs,</a:t>
            </a:r>
            <a:r>
              <a:rPr lang="en-US" sz="2200" b="0" dirty="0" smtClean="0">
                <a:latin typeface="+mn-lt"/>
              </a:rPr>
              <a:t> ERCOT </a:t>
            </a:r>
            <a:r>
              <a:rPr lang="en-US" sz="2200" b="0" dirty="0" smtClean="0">
                <a:latin typeface="+mn-lt"/>
              </a:rPr>
              <a:t>has volunteered to provide </a:t>
            </a:r>
            <a:r>
              <a:rPr lang="en-US" sz="2200" b="0" dirty="0" smtClean="0">
                <a:latin typeface="+mn-lt"/>
              </a:rPr>
              <a:t>training to those with an interest.</a:t>
            </a:r>
            <a:endParaRPr lang="en-US" sz="2200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14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05" y="1609724"/>
            <a:ext cx="4779645" cy="1408439"/>
          </a:xfrm>
        </p:spPr>
        <p:txBody>
          <a:bodyPr/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15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505" y="952415"/>
            <a:ext cx="815144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Generator </a:t>
            </a:r>
            <a:r>
              <a:rPr lang="en-US" sz="4000" dirty="0"/>
              <a:t>Voltage </a:t>
            </a:r>
            <a:r>
              <a:rPr lang="en-US" sz="4000" dirty="0" smtClean="0"/>
              <a:t>Set Point Communication (NPRR 776)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Examples of the Lost Visibility </a:t>
            </a:r>
            <a:r>
              <a:rPr lang="en-US" sz="4000" dirty="0" smtClean="0"/>
              <a:t>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Potential Solutions Discussed by VPWG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TOPICS</a:t>
            </a:r>
            <a:endParaRPr lang="en-US" sz="3200" b="1" dirty="0"/>
          </a:p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6AAC8-D5A1-4977-8E0F-DACA4CD4CD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096" y="742280"/>
            <a:ext cx="776287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Generator </a:t>
            </a:r>
            <a:r>
              <a:rPr lang="en-US" sz="4000" dirty="0"/>
              <a:t>Voltage </a:t>
            </a:r>
            <a:r>
              <a:rPr lang="en-US" sz="4000" dirty="0" smtClean="0"/>
              <a:t>Set Point Communication (NPRR 776)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kern="0" dirty="0" smtClean="0">
                <a:solidFill>
                  <a:srgbClr val="717073"/>
                </a:solidFill>
              </a:rPr>
              <a:t>733 </a:t>
            </a:r>
            <a:r>
              <a:rPr lang="en-US" sz="3200" b="1" kern="0" dirty="0">
                <a:solidFill>
                  <a:srgbClr val="717073"/>
                </a:solidFill>
              </a:rPr>
              <a:t>generating units in </a:t>
            </a:r>
            <a:r>
              <a:rPr lang="en-US" sz="3200" b="1" kern="0" dirty="0" smtClean="0">
                <a:solidFill>
                  <a:srgbClr val="717073"/>
                </a:solidFill>
              </a:rPr>
              <a:t>ERCOT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3200" b="1" kern="0" dirty="0">
              <a:solidFill>
                <a:srgbClr val="71707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Examples 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of the Lost Visibility </a:t>
            </a: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Potential 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Solutions Discussed by VPWG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TOPICS</a:t>
            </a:r>
            <a:endParaRPr lang="en-US" sz="3200" b="1" dirty="0"/>
          </a:p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6AAC8-D5A1-4977-8E0F-DACA4CD4CD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8537510" cy="1156677"/>
          </a:xfrm>
        </p:spPr>
        <p:txBody>
          <a:bodyPr/>
          <a:lstStyle/>
          <a:p>
            <a:r>
              <a:rPr lang="en-US" dirty="0" smtClean="0"/>
              <a:t>NPRR776 specifies that TSPs shall telemeter via ICCP Real-Time voltage at POI and Voltage Set Point to the ERCOT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749" y="1626830"/>
            <a:ext cx="7286705" cy="4502888"/>
          </a:xfrm>
        </p:spPr>
        <p:txBody>
          <a:bodyPr>
            <a:normAutofit/>
          </a:bodyPr>
          <a:lstStyle/>
          <a:p>
            <a:pPr marL="1206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300" dirty="0" smtClean="0">
                <a:solidFill>
                  <a:srgbClr val="860038"/>
                </a:solidFill>
                <a:latin typeface="+mn-lt"/>
              </a:rPr>
              <a:t>KV POI </a:t>
            </a:r>
            <a:r>
              <a:rPr lang="en-US" sz="2300" dirty="0" smtClean="0">
                <a:latin typeface="+mn-lt"/>
              </a:rPr>
              <a:t>– Real time voltage at the POI where </a:t>
            </a:r>
            <a:r>
              <a:rPr lang="en-US" sz="2300" dirty="0">
                <a:latin typeface="+mn-lt"/>
              </a:rPr>
              <a:t>the </a:t>
            </a:r>
            <a:r>
              <a:rPr lang="en-US" sz="2300" dirty="0" smtClean="0">
                <a:latin typeface="+mn-lt"/>
              </a:rPr>
              <a:t>Generator’s Voltage Set Point changes will be </a:t>
            </a:r>
            <a:r>
              <a:rPr lang="en-US" sz="2300" dirty="0" smtClean="0">
                <a:latin typeface="+mn-lt"/>
              </a:rPr>
              <a:t>observed</a:t>
            </a:r>
            <a:endParaRPr lang="en-US" sz="2300" dirty="0" smtClean="0">
              <a:latin typeface="+mn-lt"/>
            </a:endParaRPr>
          </a:p>
          <a:p>
            <a:pPr marL="1206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endParaRPr lang="en-US" sz="2300" dirty="0">
              <a:latin typeface="+mn-lt"/>
            </a:endParaRPr>
          </a:p>
          <a:p>
            <a:pPr marL="1206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300" dirty="0" smtClean="0">
                <a:solidFill>
                  <a:srgbClr val="860038"/>
                </a:solidFill>
                <a:latin typeface="+mn-lt"/>
              </a:rPr>
              <a:t>Voltage Set Point</a:t>
            </a:r>
            <a:r>
              <a:rPr lang="en-US" sz="2300" dirty="0">
                <a:solidFill>
                  <a:srgbClr val="860038"/>
                </a:solidFill>
                <a:latin typeface="+mn-lt"/>
              </a:rPr>
              <a:t> </a:t>
            </a:r>
            <a:r>
              <a:rPr lang="en-US" sz="2300" dirty="0">
                <a:latin typeface="+mn-lt"/>
              </a:rPr>
              <a:t>– </a:t>
            </a:r>
            <a:r>
              <a:rPr lang="en-US" sz="2300" dirty="0" smtClean="0">
                <a:latin typeface="+mn-lt"/>
              </a:rPr>
              <a:t>TSP-desired Generator setting to adjust voltage control to current ERCOT grid conditions</a:t>
            </a:r>
          </a:p>
          <a:p>
            <a:pPr marL="1206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endParaRPr lang="en-US" b="0" dirty="0">
              <a:latin typeface="+mn-lt"/>
            </a:endParaRPr>
          </a:p>
          <a:p>
            <a:pPr marL="12065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0" dirty="0" smtClean="0">
                <a:latin typeface="+mn-lt"/>
              </a:rPr>
              <a:t>These two data values per Plant will provide “common voltage visibility” between the TSP, ERCOT, the QSE and Generator so that everyone can see </a:t>
            </a:r>
            <a:r>
              <a:rPr lang="en-US" b="0" dirty="0">
                <a:latin typeface="+mn-lt"/>
              </a:rPr>
              <a:t>in real time </a:t>
            </a:r>
            <a:r>
              <a:rPr lang="en-US" b="0" dirty="0" smtClean="0">
                <a:latin typeface="+mn-lt"/>
              </a:rPr>
              <a:t>how Generator is doing at holding the TSP’s voltage set point.</a:t>
            </a:r>
            <a:endParaRPr lang="en-US" b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4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67" y="1482408"/>
            <a:ext cx="4318959" cy="470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8197" y="65316"/>
            <a:ext cx="8701476" cy="1063691"/>
          </a:xfrm>
        </p:spPr>
        <p:txBody>
          <a:bodyPr tIns="182880"/>
          <a:lstStyle/>
          <a:p>
            <a:r>
              <a:rPr lang="en-US" sz="2200" dirty="0" smtClean="0">
                <a:solidFill>
                  <a:srgbClr val="860038"/>
                </a:solidFill>
              </a:rPr>
              <a:t>TSPs will </a:t>
            </a:r>
            <a:r>
              <a:rPr lang="en-US" sz="2200" dirty="0">
                <a:solidFill>
                  <a:srgbClr val="860038"/>
                </a:solidFill>
              </a:rPr>
              <a:t>submit </a:t>
            </a:r>
            <a:r>
              <a:rPr lang="en-US" sz="2200" dirty="0" smtClean="0">
                <a:solidFill>
                  <a:srgbClr val="860038"/>
                </a:solidFill>
              </a:rPr>
              <a:t>NOMCRs for (1) the telemetered POI Voltage Measurement Point (it’s called “kv POI</a:t>
            </a:r>
            <a:r>
              <a:rPr lang="en-US" sz="2200" dirty="0">
                <a:solidFill>
                  <a:srgbClr val="860038"/>
                </a:solidFill>
              </a:rPr>
              <a:t>”) and </a:t>
            </a:r>
            <a:r>
              <a:rPr lang="en-US" sz="2200" dirty="0" smtClean="0">
                <a:solidFill>
                  <a:srgbClr val="860038"/>
                </a:solidFill>
              </a:rPr>
              <a:t>(2) the </a:t>
            </a:r>
            <a:r>
              <a:rPr lang="en-US" sz="2200" dirty="0">
                <a:solidFill>
                  <a:srgbClr val="860038"/>
                </a:solidFill>
              </a:rPr>
              <a:t>Voltage Set </a:t>
            </a:r>
            <a:r>
              <a:rPr lang="en-US" sz="2200" dirty="0" smtClean="0">
                <a:solidFill>
                  <a:srgbClr val="860038"/>
                </a:solidFill>
              </a:rPr>
              <a:t>Point. </a:t>
            </a:r>
            <a:endParaRPr lang="en-US" sz="2200" dirty="0">
              <a:solidFill>
                <a:srgbClr val="86003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94246" y="611970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#1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0015" y="606485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#2</a:t>
            </a:r>
            <a:endParaRPr lang="en-US" dirty="0"/>
          </a:p>
        </p:txBody>
      </p:sp>
      <p:pic>
        <p:nvPicPr>
          <p:cNvPr id="22" name="Picture 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5727" y="1404286"/>
            <a:ext cx="3677437" cy="470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615343" y="1949374"/>
            <a:ext cx="349511" cy="9299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0" i="1" dirty="0" smtClean="0">
              <a:solidFill>
                <a:srgbClr val="0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2913487" y="1999898"/>
            <a:ext cx="1228700" cy="2123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89783" y="1782586"/>
            <a:ext cx="1297564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Helvetica"/>
                <a:cs typeface="Helvetica"/>
              </a:rPr>
              <a:t>KV </a:t>
            </a:r>
            <a:r>
              <a:rPr lang="en-US" b="1" dirty="0" smtClean="0">
                <a:solidFill>
                  <a:srgbClr val="000000"/>
                </a:solidFill>
                <a:latin typeface="Helvetica"/>
                <a:cs typeface="Helvetica"/>
              </a:rPr>
              <a:t>POI</a:t>
            </a:r>
            <a:r>
              <a:rPr lang="en-US" sz="3200" b="1" baseline="30000" dirty="0" smtClean="0">
                <a:solidFill>
                  <a:srgbClr val="000000"/>
                </a:solidFill>
                <a:latin typeface="Helvetica"/>
                <a:cs typeface="Helvetica"/>
              </a:rPr>
              <a:t>*</a:t>
            </a:r>
            <a:endParaRPr lang="en-US" sz="3200" b="1" baseline="300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184750" y="3338557"/>
            <a:ext cx="349511" cy="9299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0" i="1" dirty="0" smtClean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2015" y="2295691"/>
            <a:ext cx="1214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Helvetica"/>
                <a:cs typeface="Helvetica"/>
              </a:rPr>
              <a:t>KV </a:t>
            </a:r>
            <a:r>
              <a:rPr lang="en-US" b="1" dirty="0" smtClean="0">
                <a:solidFill>
                  <a:srgbClr val="000000"/>
                </a:solidFill>
                <a:latin typeface="Helvetica"/>
                <a:cs typeface="Helvetica"/>
              </a:rPr>
              <a:t>POI</a:t>
            </a:r>
            <a:r>
              <a:rPr lang="en-US" b="1" baseline="3000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Helvetica"/>
                <a:cs typeface="Helvetica"/>
              </a:rPr>
              <a:t>*</a:t>
            </a:r>
            <a:endParaRPr lang="en-US" sz="32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81945" y="2531034"/>
            <a:ext cx="2355180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000000"/>
                </a:solidFill>
                <a:latin typeface="Helvetica"/>
                <a:cs typeface="Helvetica"/>
              </a:rPr>
              <a:t>*</a:t>
            </a:r>
            <a:r>
              <a:rPr lang="en-US" dirty="0" smtClean="0">
                <a:solidFill>
                  <a:srgbClr val="000000"/>
                </a:solidFill>
                <a:latin typeface="Helvetica"/>
                <a:cs typeface="Helvetica"/>
              </a:rPr>
              <a:t> Voltage Set Point will be applied here</a:t>
            </a:r>
            <a:endParaRPr lang="en-US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66424" y="4562652"/>
            <a:ext cx="2188029" cy="7511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10580" y="4105454"/>
            <a:ext cx="2188029" cy="7511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56225" y="3360329"/>
            <a:ext cx="109401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477991" y="2879849"/>
            <a:ext cx="413580" cy="49567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5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525" y="881131"/>
            <a:ext cx="815144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Generator </a:t>
            </a: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Voltage </a:t>
            </a: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Set Point Communication (NPRR 776)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Examples of the Lost Visibility </a:t>
            </a:r>
            <a:r>
              <a:rPr lang="en-US" sz="4000" dirty="0" smtClean="0"/>
              <a:t>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lumMod val="75000"/>
                  </a:schemeClr>
                </a:solidFill>
              </a:rPr>
              <a:t>Potential Solutions Discussed by VPWG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TOPICS</a:t>
            </a:r>
            <a:endParaRPr lang="en-US" sz="3200" b="1" dirty="0"/>
          </a:p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6AAC8-D5A1-4977-8E0F-DACA4CD4CD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363" y="1071265"/>
            <a:ext cx="7025273" cy="4423589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en-US" sz="2400" b="0" dirty="0" smtClean="0">
                <a:latin typeface="+mn-lt"/>
              </a:rPr>
              <a:t>With all the different bus configurations, there are often </a:t>
            </a:r>
            <a:r>
              <a:rPr lang="en-US" sz="2400" b="0" dirty="0" smtClean="0">
                <a:solidFill>
                  <a:srgbClr val="C00000"/>
                </a:solidFill>
                <a:latin typeface="+mn-lt"/>
              </a:rPr>
              <a:t>multiple </a:t>
            </a:r>
            <a:r>
              <a:rPr lang="en-US" sz="2400" b="0" dirty="0" smtClean="0">
                <a:latin typeface="+mn-lt"/>
              </a:rPr>
              <a:t>voltage measurement points </a:t>
            </a:r>
            <a:r>
              <a:rPr lang="en-US" sz="2400" b="0" dirty="0" smtClean="0">
                <a:solidFill>
                  <a:srgbClr val="C00000"/>
                </a:solidFill>
                <a:latin typeface="+mn-lt"/>
              </a:rPr>
              <a:t>at the POI</a:t>
            </a:r>
            <a:r>
              <a:rPr lang="en-US" sz="2400" b="0" dirty="0" smtClean="0">
                <a:latin typeface="+mn-lt"/>
              </a:rPr>
              <a:t>.</a:t>
            </a:r>
          </a:p>
          <a:p>
            <a:pPr>
              <a:lnSpc>
                <a:spcPts val="4000"/>
              </a:lnSpc>
            </a:pPr>
            <a:endParaRPr lang="en-US" sz="2400" b="0" dirty="0">
              <a:latin typeface="+mn-lt"/>
            </a:endParaRPr>
          </a:p>
          <a:p>
            <a:pPr>
              <a:lnSpc>
                <a:spcPts val="4000"/>
              </a:lnSpc>
            </a:pPr>
            <a:r>
              <a:rPr lang="en-US" sz="2400" b="0" dirty="0">
                <a:latin typeface="+mn-lt"/>
              </a:rPr>
              <a:t>When</a:t>
            </a:r>
            <a:r>
              <a:rPr lang="en-US" sz="2400" b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b="0" dirty="0" smtClean="0">
                <a:solidFill>
                  <a:srgbClr val="C00000"/>
                </a:solidFill>
                <a:latin typeface="+mn-lt"/>
              </a:rPr>
              <a:t>Bus Outages </a:t>
            </a:r>
            <a:r>
              <a:rPr lang="en-US" sz="2400" b="0" dirty="0" smtClean="0">
                <a:solidFill>
                  <a:srgbClr val="C00000"/>
                </a:solidFill>
                <a:latin typeface="+mn-lt"/>
              </a:rPr>
              <a:t>occur</a:t>
            </a:r>
            <a:r>
              <a:rPr lang="en-US" sz="2400" b="0" dirty="0" smtClean="0">
                <a:latin typeface="+mn-lt"/>
              </a:rPr>
              <a:t>, </a:t>
            </a:r>
            <a:r>
              <a:rPr lang="en-US" sz="2400" b="0" dirty="0" smtClean="0">
                <a:latin typeface="+mn-lt"/>
              </a:rPr>
              <a:t>having only one voltage </a:t>
            </a:r>
            <a:r>
              <a:rPr lang="en-US" sz="2400" b="0" dirty="0" smtClean="0">
                <a:latin typeface="+mn-lt"/>
              </a:rPr>
              <a:t>measurement point </a:t>
            </a:r>
            <a:r>
              <a:rPr lang="en-US" sz="2400" b="0" dirty="0" smtClean="0">
                <a:latin typeface="+mn-lt"/>
              </a:rPr>
              <a:t>lead to problems. </a:t>
            </a:r>
            <a:r>
              <a:rPr lang="en-US" sz="2400" b="0" dirty="0">
                <a:latin typeface="+mn-lt"/>
              </a:rPr>
              <a:t>Either “common voltage visibility</a:t>
            </a:r>
            <a:r>
              <a:rPr lang="en-US" sz="2400" b="0" dirty="0" smtClean="0">
                <a:latin typeface="+mn-lt"/>
              </a:rPr>
              <a:t>” </a:t>
            </a:r>
            <a:r>
              <a:rPr lang="en-US" sz="2400" b="0" dirty="0">
                <a:solidFill>
                  <a:srgbClr val="C00000"/>
                </a:solidFill>
                <a:latin typeface="+mn-lt"/>
              </a:rPr>
              <a:t>is lost </a:t>
            </a:r>
            <a:r>
              <a:rPr lang="en-US" sz="2400" b="0" dirty="0">
                <a:latin typeface="+mn-lt"/>
              </a:rPr>
              <a:t>or </a:t>
            </a:r>
            <a:r>
              <a:rPr lang="en-US" sz="2400" b="0" dirty="0" smtClean="0">
                <a:latin typeface="+mn-lt"/>
              </a:rPr>
              <a:t>point specified gives the   </a:t>
            </a:r>
            <a:r>
              <a:rPr lang="en-US" sz="2400" b="0" dirty="0" smtClean="0">
                <a:solidFill>
                  <a:srgbClr val="C00000"/>
                </a:solidFill>
                <a:latin typeface="+mn-lt"/>
              </a:rPr>
              <a:t>wrong voltage </a:t>
            </a:r>
            <a:r>
              <a:rPr lang="en-US" sz="2400" b="0" dirty="0" smtClean="0">
                <a:latin typeface="+mn-lt"/>
              </a:rPr>
              <a:t>(from the Grid, not the Generator).</a:t>
            </a:r>
            <a:endParaRPr lang="en-US" sz="2400" b="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Examples of the Lost Visibility Problem</a:t>
            </a:r>
          </a:p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7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880" y="29816"/>
            <a:ext cx="8701476" cy="754145"/>
          </a:xfrm>
        </p:spPr>
        <p:txBody>
          <a:bodyPr tIns="182880"/>
          <a:lstStyle/>
          <a:p>
            <a:r>
              <a:rPr lang="en-US" sz="2500" dirty="0" smtClean="0"/>
              <a:t>“Common Voltage Visibility</a:t>
            </a:r>
            <a:r>
              <a:rPr lang="en-US" sz="2500" dirty="0"/>
              <a:t>” is </a:t>
            </a:r>
            <a:r>
              <a:rPr lang="en-US" sz="2500" dirty="0" smtClean="0"/>
              <a:t>Lost </a:t>
            </a:r>
            <a:endParaRPr 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984471"/>
            <a:ext cx="8533130" cy="5437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81406" y="4393096"/>
            <a:ext cx="700742" cy="568132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0" i="1" dirty="0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319" y="3999100"/>
            <a:ext cx="125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KV POI Lost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099905" y="4447196"/>
            <a:ext cx="500295" cy="22996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715999" y="4447196"/>
            <a:ext cx="5027118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East Bus Out of Service on Outage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577429" y="5040416"/>
            <a:ext cx="1625601" cy="84076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Generator online (Tied to the other Bus)</a:t>
            </a:r>
            <a:endParaRPr 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586612" y="5181600"/>
            <a:ext cx="1096552" cy="1168663"/>
          </a:xfrm>
          <a:prstGeom prst="rect">
            <a:avLst/>
          </a:prstGeom>
          <a:solidFill>
            <a:srgbClr val="000000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Set Point</a:t>
            </a:r>
          </a:p>
          <a:p>
            <a:pPr algn="r">
              <a:spcAft>
                <a:spcPts val="1000"/>
              </a:spcAft>
            </a:pP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354 kV</a:t>
            </a:r>
            <a:endParaRPr lang="en-US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875305" y="5539130"/>
            <a:ext cx="795594" cy="466383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0" i="1" dirty="0" smtClean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738258" y="6005513"/>
            <a:ext cx="424859" cy="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5305" y="1325269"/>
            <a:ext cx="1140169" cy="50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7-Point Star 14"/>
          <p:cNvSpPr/>
          <p:nvPr/>
        </p:nvSpPr>
        <p:spPr>
          <a:xfrm rot="21143395">
            <a:off x="6579339" y="818310"/>
            <a:ext cx="1447400" cy="1219200"/>
          </a:xfrm>
          <a:prstGeom prst="star7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22008" y="1164762"/>
            <a:ext cx="1143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rgbClr val="FF0000"/>
                </a:solidFill>
              </a:rPr>
              <a:t>Need Primary &amp; Backup points</a:t>
            </a:r>
            <a:endParaRPr lang="en-US" sz="13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43C6-FC0A-43E5-A670-84733447C160}" type="slidenum">
              <a:rPr lang="en-US" smtClean="0"/>
              <a:pPr/>
              <a:t>8</a:t>
            </a:fld>
            <a:r>
              <a:rPr lang="en-US" dirty="0" smtClean="0"/>
              <a:t> </a:t>
            </a:r>
            <a:r>
              <a:rPr lang="en-US" sz="700" dirty="0" smtClean="0"/>
              <a:t>of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2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463" y="12700"/>
            <a:ext cx="59436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5161" y="715465"/>
            <a:ext cx="2332055" cy="2010337"/>
          </a:xfrm>
        </p:spPr>
        <p:txBody>
          <a:bodyPr tIns="182880"/>
          <a:lstStyle/>
          <a:p>
            <a:r>
              <a:rPr lang="en-US" dirty="0" smtClean="0">
                <a:latin typeface="+mn-lt"/>
              </a:rPr>
              <a:t>Wrong Voltage is Given- </a:t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Not Voltage from Generator,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but Voltage  from the Grid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0199" y="327811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FFFF00"/>
                </a:solidFill>
              </a:rPr>
              <a:t>Wrong </a:t>
            </a:r>
          </a:p>
          <a:p>
            <a:pPr algn="r"/>
            <a:r>
              <a:rPr lang="en-US" dirty="0" smtClean="0">
                <a:solidFill>
                  <a:srgbClr val="FFFF00"/>
                </a:solidFill>
              </a:rPr>
              <a:t>Voltage!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99366" y="1140594"/>
            <a:ext cx="409905" cy="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616296" y="1243660"/>
            <a:ext cx="3505507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Breaker 11685 Out of Service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377166" y="4874208"/>
            <a:ext cx="1096552" cy="381000"/>
          </a:xfrm>
          <a:prstGeom prst="rect">
            <a:avLst/>
          </a:prstGeom>
          <a:solidFill>
            <a:srgbClr val="000000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Set Point</a:t>
            </a:r>
          </a:p>
          <a:p>
            <a:pPr algn="r">
              <a:spcAft>
                <a:spcPts val="1000"/>
              </a:spcAft>
            </a:pP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141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kV</a:t>
            </a:r>
            <a:endParaRPr lang="en-US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002835" y="964191"/>
            <a:ext cx="884740" cy="395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0" i="1" dirty="0" smtClean="0">
              <a:solidFill>
                <a:srgbClr val="0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65224" y="5160891"/>
            <a:ext cx="7367764" cy="1637754"/>
            <a:chOff x="1765224" y="5160891"/>
            <a:chExt cx="7367764" cy="1637754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1765224" y="5603561"/>
              <a:ext cx="1625601" cy="8407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Aft>
                  <a:spcPts val="1000"/>
                </a:spcAft>
              </a:pPr>
              <a:r>
                <a:rPr lang="en-US" sz="16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Generator online (Tied to the other Bus)</a:t>
              </a:r>
              <a:endParaRPr lang="en-US" sz="16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6649743" y="5216398"/>
              <a:ext cx="795594" cy="466383"/>
            </a:xfrm>
            <a:prstGeom prst="rect">
              <a:avLst/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vert="horz" wrap="square" lIns="182880" tIns="9144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defRPr sz="2200" b="1" kern="1200">
                  <a:solidFill>
                    <a:srgbClr val="717073"/>
                  </a:solidFill>
                  <a:latin typeface="Helvetica"/>
                  <a:ea typeface="+mn-ea"/>
                  <a:cs typeface="Helvetica"/>
                </a:defRPr>
              </a:lvl1pPr>
              <a:lvl2pPr marL="171450" indent="-17145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§"/>
                <a:defRPr sz="2000" kern="1200">
                  <a:solidFill>
                    <a:srgbClr val="717073"/>
                  </a:solidFill>
                  <a:latin typeface="Helvetica"/>
                  <a:ea typeface="+mn-ea"/>
                  <a:cs typeface="Helvetica"/>
                </a:defRPr>
              </a:lvl2pPr>
              <a:lvl3pPr marL="341313" indent="-169863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1">
                    <a:lumMod val="65000"/>
                  </a:schemeClr>
                </a:buClr>
                <a:buFont typeface="Helvetica" pitchFamily="34" charset="0"/>
                <a:buChar char="‾"/>
                <a:defRPr sz="1900" kern="1200">
                  <a:solidFill>
                    <a:srgbClr val="717073"/>
                  </a:solidFill>
                  <a:latin typeface="Helvetica"/>
                  <a:ea typeface="+mn-ea"/>
                  <a:cs typeface="Helvetica"/>
                </a:defRPr>
              </a:lvl3pPr>
              <a:lvl4pPr marL="512763" indent="-17145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kern="1200">
                  <a:solidFill>
                    <a:srgbClr val="717073"/>
                  </a:solidFill>
                  <a:latin typeface="Helvetica"/>
                  <a:ea typeface="+mn-ea"/>
                  <a:cs typeface="Helvetica"/>
                </a:defRPr>
              </a:lvl4pPr>
              <a:lvl5pPr marL="741363" indent="-228600" algn="l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Helvetica" pitchFamily="34" charset="0"/>
                <a:buChar char="‾"/>
                <a:defRPr sz="1700" kern="1200">
                  <a:solidFill>
                    <a:srgbClr val="717073"/>
                  </a:solidFill>
                  <a:latin typeface="Helvetica"/>
                  <a:ea typeface="+mn-ea"/>
                  <a:cs typeface="Helvetica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 b="0" i="1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99584" y="5748098"/>
              <a:ext cx="3133404" cy="1050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68308" y="5160891"/>
              <a:ext cx="2561905" cy="1447619"/>
            </a:xfrm>
            <a:prstGeom prst="rect">
              <a:avLst/>
            </a:prstGeom>
          </p:spPr>
        </p:pic>
      </p:grpSp>
      <p:cxnSp>
        <p:nvCxnSpPr>
          <p:cNvPr id="20" name="Straight Arrow Connector 19"/>
          <p:cNvCxnSpPr/>
          <p:nvPr/>
        </p:nvCxnSpPr>
        <p:spPr>
          <a:xfrm flipV="1">
            <a:off x="3620199" y="6174884"/>
            <a:ext cx="0" cy="538886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9411" y="1014318"/>
            <a:ext cx="826666" cy="26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59266" y="3751158"/>
            <a:ext cx="797143" cy="22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Arrow Connector 23"/>
          <p:cNvCxnSpPr/>
          <p:nvPr/>
        </p:nvCxnSpPr>
        <p:spPr>
          <a:xfrm>
            <a:off x="3981545" y="3858687"/>
            <a:ext cx="409905" cy="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4491151" y="3663954"/>
            <a:ext cx="884740" cy="395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182880" tIns="9144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20000"/>
              </a:spcBef>
              <a:spcAft>
                <a:spcPct val="0"/>
              </a:spcAft>
              <a:defRPr sz="2200" b="1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1pPr>
            <a:lvl2pPr marL="1714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2pPr>
            <a:lvl3pPr marL="341313" indent="-16986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Helvetica" pitchFamily="34" charset="0"/>
              <a:buChar char="‾"/>
              <a:defRPr sz="19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3pPr>
            <a:lvl4pPr marL="512763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4pPr>
            <a:lvl5pPr marL="741363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Helvetica" pitchFamily="34" charset="0"/>
              <a:buChar char="‾"/>
              <a:defRPr sz="1700" kern="1200">
                <a:solidFill>
                  <a:srgbClr val="717073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0" i="1" dirty="0" smtClean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07955" y="3182112"/>
            <a:ext cx="17173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Should be this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one.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( Matches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generator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flow &amp; voltage)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">
      <a:dk1>
        <a:srgbClr val="860038"/>
      </a:dk1>
      <a:lt1>
        <a:sysClr val="window" lastClr="FFFFFF"/>
      </a:lt1>
      <a:dk2>
        <a:srgbClr val="EF3E42"/>
      </a:dk2>
      <a:lt2>
        <a:srgbClr val="EEECE1"/>
      </a:lt2>
      <a:accent1>
        <a:srgbClr val="007698"/>
      </a:accent1>
      <a:accent2>
        <a:srgbClr val="003D83"/>
      </a:accent2>
      <a:accent3>
        <a:srgbClr val="717073"/>
      </a:accent3>
      <a:accent4>
        <a:srgbClr val="49A942"/>
      </a:accent4>
      <a:accent5>
        <a:srgbClr val="F58025"/>
      </a:accent5>
      <a:accent6>
        <a:srgbClr val="FDB924"/>
      </a:accent6>
      <a:hlink>
        <a:srgbClr val="0000FF"/>
      </a:hlink>
      <a:folHlink>
        <a:srgbClr val="372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15974</TotalTime>
  <Words>624</Words>
  <Application>Microsoft Office PowerPoint</Application>
  <PresentationFormat>On-screen Show (4:3)</PresentationFormat>
  <Paragraphs>111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NPRR776 specifies that TSPs shall telemeter via ICCP Real-Time voltage at POI and Voltage Set Point to the ERCOT</vt:lpstr>
      <vt:lpstr>TSPs will submit NOMCRs for (1) the telemetered POI Voltage Measurement Point (it’s called “kv POI”) and (2) the Voltage Set Point. </vt:lpstr>
      <vt:lpstr>PowerPoint Presentation</vt:lpstr>
      <vt:lpstr>PowerPoint Presentation</vt:lpstr>
      <vt:lpstr>“Common Voltage Visibility” is Lost </vt:lpstr>
      <vt:lpstr>Wrong Voltage is Given-   Not Voltage from Generator, but Voltage  from the Grid</vt:lpstr>
      <vt:lpstr>PowerPoint Presentation</vt:lpstr>
      <vt:lpstr>Submit Multiple Voltage Measurement Points to ERCOT</vt:lpstr>
      <vt:lpstr>Submit Voltages from Generator's EPS Meter Channel where  Available to the TSP (and coincide with the location of the POI)</vt:lpstr>
      <vt:lpstr>Use Logic, based on whichever Bus Sections are Out of Service, to Determine which Point gets sent to ERCOT for “KV POI”</vt:lpstr>
      <vt:lpstr>Use Logic to Pick the Voltage Measurement Point</vt:lpstr>
      <vt:lpstr>QUESTIONS?</vt:lpstr>
    </vt:vector>
  </TitlesOfParts>
  <Company>FD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Robbins</dc:creator>
  <cp:lastModifiedBy>Scot Williams</cp:lastModifiedBy>
  <cp:revision>679</cp:revision>
  <cp:lastPrinted>2017-04-17T12:52:35Z</cp:lastPrinted>
  <dcterms:created xsi:type="dcterms:W3CDTF">2011-10-26T13:46:17Z</dcterms:created>
  <dcterms:modified xsi:type="dcterms:W3CDTF">2017-04-17T13:16:35Z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