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271" r:id="rId8"/>
    <p:sldId id="289" r:id="rId9"/>
    <p:sldId id="290" r:id="rId10"/>
    <p:sldId id="291" r:id="rId11"/>
    <p:sldId id="292" r:id="rId12"/>
    <p:sldId id="293" r:id="rId13"/>
    <p:sldId id="27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8D20"/>
    <a:srgbClr val="EAC5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98754" autoAdjust="0"/>
  </p:normalViewPr>
  <p:slideViewPr>
    <p:cSldViewPr showGuides="1">
      <p:cViewPr varScale="1">
        <p:scale>
          <a:sx n="134" d="100"/>
          <a:sy n="134" d="100"/>
        </p:scale>
        <p:origin x="117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5/9/2017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19067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44918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915309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570081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388278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91540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588013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544918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382000" y="6561138"/>
            <a:ext cx="6858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382000" y="6561138"/>
            <a:ext cx="6858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382000" y="6561138"/>
            <a:ext cx="6858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calendar/2016/11/16/81140-PLW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sunwook.kang@ercot.co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61010" y="2133600"/>
            <a:ext cx="6096000" cy="2800767"/>
          </a:xfrm>
          <a:prstGeom prst="rect">
            <a:avLst/>
          </a:prstGeom>
          <a:noFill/>
        </p:spPr>
        <p:txBody>
          <a:bodyPr wrap="square" rtlCol="0">
            <a:spAutoFit/>
          </a:bodyPr>
          <a:lstStyle/>
          <a:p>
            <a:pPr algn="ctr"/>
            <a:r>
              <a:rPr lang="en-US" sz="4000" b="1" dirty="0" smtClean="0"/>
              <a:t>Options to Collect Transmission </a:t>
            </a:r>
            <a:r>
              <a:rPr lang="en-US" sz="4000" b="1" dirty="0"/>
              <a:t>Outage Statistics</a:t>
            </a:r>
          </a:p>
          <a:p>
            <a:pPr algn="ctr"/>
            <a:endParaRPr lang="en-US" sz="3200" b="1" dirty="0">
              <a:solidFill>
                <a:schemeClr val="bg1"/>
              </a:solidFill>
            </a:endParaRPr>
          </a:p>
          <a:p>
            <a:pPr algn="ctr"/>
            <a:r>
              <a:rPr lang="en-US" sz="2400" b="1" dirty="0"/>
              <a:t>(May 17 2017, PLWG</a:t>
            </a:r>
            <a:r>
              <a:rPr lang="en-US" sz="2400" b="1" dirty="0" smtClean="0"/>
              <a:t>)</a:t>
            </a:r>
            <a:endParaRPr lang="en-US" sz="2400" b="1"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Introduction</a:t>
            </a:r>
            <a:endParaRPr lang="en-US" b="1" dirty="0">
              <a:solidFill>
                <a:schemeClr val="tx1"/>
              </a:solidFill>
            </a:endParaRPr>
          </a:p>
        </p:txBody>
      </p:sp>
      <p:sp>
        <p:nvSpPr>
          <p:cNvPr id="3" name="Content Placeholder 2"/>
          <p:cNvSpPr>
            <a:spLocks noGrp="1"/>
          </p:cNvSpPr>
          <p:nvPr>
            <p:ph idx="1"/>
          </p:nvPr>
        </p:nvSpPr>
        <p:spPr>
          <a:xfrm>
            <a:off x="228600" y="838200"/>
            <a:ext cx="8686800" cy="5486400"/>
          </a:xfrm>
        </p:spPr>
        <p:txBody>
          <a:bodyPr/>
          <a:lstStyle/>
          <a:p>
            <a:endParaRPr lang="en-US" sz="2400" dirty="0" smtClean="0"/>
          </a:p>
          <a:p>
            <a:r>
              <a:rPr lang="en-US" sz="2400" dirty="0" smtClean="0"/>
              <a:t>ERCOT presented probabilistic transmission planning efforts at the Nov-2016 PLWG:</a:t>
            </a:r>
          </a:p>
          <a:p>
            <a:pPr lvl="1"/>
            <a:r>
              <a:rPr lang="en-US" sz="2000" dirty="0">
                <a:hlinkClick r:id="rId3"/>
              </a:rPr>
              <a:t>http://</a:t>
            </a:r>
            <a:r>
              <a:rPr lang="en-US" sz="2000" dirty="0" smtClean="0">
                <a:hlinkClick r:id="rId3"/>
              </a:rPr>
              <a:t>www.ercot.com/calendar/2016/11/16/81140-PLWG</a:t>
            </a:r>
            <a:endParaRPr lang="en-US" sz="2000" dirty="0" smtClean="0"/>
          </a:p>
          <a:p>
            <a:endParaRPr lang="en-US" sz="2400" dirty="0" smtClean="0"/>
          </a:p>
          <a:p>
            <a:r>
              <a:rPr lang="en-US" sz="2400" dirty="0" smtClean="0"/>
              <a:t>Outage </a:t>
            </a:r>
            <a:r>
              <a:rPr lang="en-US" sz="2400" dirty="0"/>
              <a:t>statistics of </a:t>
            </a:r>
            <a:r>
              <a:rPr lang="en-US" sz="2400" dirty="0" smtClean="0"/>
              <a:t>system elements is one of the key components necessary to implement probabilistic transmission planning approach.</a:t>
            </a:r>
          </a:p>
          <a:p>
            <a:endParaRPr lang="en-US" sz="2400" dirty="0"/>
          </a:p>
          <a:p>
            <a:r>
              <a:rPr lang="en-US" sz="2400" dirty="0" smtClean="0"/>
              <a:t>ERCOT is presenting four potential options for collecting outage statistics of transmission elements. ERCOT is seeking feedback from PLWG.</a:t>
            </a:r>
            <a:endParaRPr lang="en-US" sz="2400" dirty="0"/>
          </a:p>
          <a:p>
            <a:pPr lvl="1"/>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3003826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Options for Collecting Transmission Outage Statistics</a:t>
            </a:r>
            <a:endParaRPr lang="en-US" b="1" dirty="0">
              <a:solidFill>
                <a:schemeClr val="tx1"/>
              </a:solidFill>
            </a:endParaRPr>
          </a:p>
        </p:txBody>
      </p:sp>
      <p:sp>
        <p:nvSpPr>
          <p:cNvPr id="3" name="Content Placeholder 2"/>
          <p:cNvSpPr>
            <a:spLocks noGrp="1"/>
          </p:cNvSpPr>
          <p:nvPr>
            <p:ph idx="1"/>
          </p:nvPr>
        </p:nvSpPr>
        <p:spPr>
          <a:xfrm>
            <a:off x="228600" y="1295400"/>
            <a:ext cx="8686800" cy="5029200"/>
          </a:xfrm>
        </p:spPr>
        <p:txBody>
          <a:bodyPr/>
          <a:lstStyle/>
          <a:p>
            <a:r>
              <a:rPr lang="en-US" sz="2400" b="1" dirty="0" smtClean="0">
                <a:solidFill>
                  <a:schemeClr val="accent3">
                    <a:lumMod val="75000"/>
                  </a:schemeClr>
                </a:solidFill>
              </a:rPr>
              <a:t>Option 1</a:t>
            </a:r>
            <a:r>
              <a:rPr lang="en-US" sz="2400" dirty="0" smtClean="0"/>
              <a:t>: Using Nation-wide Generic Data</a:t>
            </a:r>
          </a:p>
          <a:p>
            <a:pPr lvl="1"/>
            <a:endParaRPr lang="en-US" sz="2000" dirty="0" smtClean="0"/>
          </a:p>
          <a:p>
            <a:pPr lvl="1"/>
            <a:r>
              <a:rPr lang="en-US" sz="2000" dirty="0" smtClean="0"/>
              <a:t>NERC </a:t>
            </a:r>
            <a:r>
              <a:rPr lang="en-US" sz="2000" dirty="0"/>
              <a:t>Transmission Availability Data System (TADS) </a:t>
            </a:r>
            <a:endParaRPr lang="en-US" sz="2000" dirty="0" smtClean="0"/>
          </a:p>
          <a:p>
            <a:pPr lvl="2"/>
            <a:r>
              <a:rPr lang="en-US" sz="1600" dirty="0" smtClean="0"/>
              <a:t>Outage statistics of transmission elements above 200 kV since 2008 </a:t>
            </a:r>
          </a:p>
          <a:p>
            <a:pPr lvl="2"/>
            <a:r>
              <a:rPr lang="en-US" sz="1600" dirty="0"/>
              <a:t>Outage statistics of transmission elements </a:t>
            </a:r>
            <a:r>
              <a:rPr lang="en-US" sz="1600" dirty="0" smtClean="0"/>
              <a:t>for 100-199 kV and </a:t>
            </a:r>
            <a:r>
              <a:rPr lang="en-US" sz="1600" dirty="0"/>
              <a:t>less than 100 kV (BES only</a:t>
            </a:r>
            <a:r>
              <a:rPr lang="en-US" sz="1600" dirty="0" smtClean="0"/>
              <a:t>) since 2015</a:t>
            </a:r>
          </a:p>
          <a:p>
            <a:pPr lvl="2"/>
            <a:endParaRPr lang="en-US" sz="1600" dirty="0"/>
          </a:p>
          <a:p>
            <a:pPr lvl="1"/>
            <a:r>
              <a:rPr lang="en-US" sz="2000" dirty="0" smtClean="0"/>
              <a:t>It is not region-specific outage data. Ignores variability due to environmental conditions and geographic locations.</a:t>
            </a:r>
          </a:p>
          <a:p>
            <a:pPr lvl="1"/>
            <a:endParaRPr lang="en-US" sz="2000" dirty="0" smtClean="0"/>
          </a:p>
          <a:p>
            <a:pPr lvl="1"/>
            <a:r>
              <a:rPr lang="en-US" sz="2000" dirty="0" smtClean="0"/>
              <a:t>Due to confidentiality issue, ERCOT is not able to access the detail of the outage data in the NERC TADS.</a:t>
            </a:r>
          </a:p>
          <a:p>
            <a:pPr lvl="2"/>
            <a:endParaRPr 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1357436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Options for Collecting Transmission Outage Statistics</a:t>
            </a:r>
            <a:endParaRPr lang="en-US" b="1" dirty="0">
              <a:solidFill>
                <a:schemeClr val="tx1"/>
              </a:solidFill>
            </a:endParaRPr>
          </a:p>
        </p:txBody>
      </p:sp>
      <p:sp>
        <p:nvSpPr>
          <p:cNvPr id="3" name="Content Placeholder 2"/>
          <p:cNvSpPr>
            <a:spLocks noGrp="1"/>
          </p:cNvSpPr>
          <p:nvPr>
            <p:ph idx="1"/>
          </p:nvPr>
        </p:nvSpPr>
        <p:spPr>
          <a:xfrm>
            <a:off x="228600" y="1295400"/>
            <a:ext cx="8686800" cy="5029200"/>
          </a:xfrm>
        </p:spPr>
        <p:txBody>
          <a:bodyPr/>
          <a:lstStyle/>
          <a:p>
            <a:r>
              <a:rPr lang="en-US" sz="2400" b="1" dirty="0" smtClean="0">
                <a:solidFill>
                  <a:schemeClr val="accent3">
                    <a:lumMod val="75000"/>
                  </a:schemeClr>
                </a:solidFill>
              </a:rPr>
              <a:t>Option 2</a:t>
            </a:r>
            <a:r>
              <a:rPr lang="en-US" sz="2400" dirty="0" smtClean="0"/>
              <a:t>: Outage Data in ERCOT’s Outage Scheduler</a:t>
            </a:r>
          </a:p>
          <a:p>
            <a:pPr lvl="1"/>
            <a:endParaRPr lang="en-US" sz="2000" dirty="0" smtClean="0"/>
          </a:p>
          <a:p>
            <a:pPr lvl="1"/>
            <a:r>
              <a:rPr lang="en-US" sz="2000" dirty="0" smtClean="0"/>
              <a:t>ERCOT Nodal Protocol Section 3.1.4.5(2) requires TSP and QSE to enter Forced Outage occurred in Real-Time into the ERCOT Outage Scheduler.</a:t>
            </a:r>
          </a:p>
          <a:p>
            <a:pPr lvl="1"/>
            <a:r>
              <a:rPr lang="en-US" sz="2000" dirty="0" smtClean="0"/>
              <a:t>Applicable to Forced Outage with duration more than 2 hours only</a:t>
            </a:r>
            <a:r>
              <a:rPr lang="en-US" sz="2000" dirty="0"/>
              <a:t>. Currently, forced outages have to be submitted in present time because outage scheduler does not accept the timestamp in past.</a:t>
            </a:r>
            <a:endParaRPr lang="en-US" sz="2000" dirty="0" smtClean="0"/>
          </a:p>
          <a:p>
            <a:pPr lvl="1"/>
            <a:r>
              <a:rPr lang="en-US" sz="2000" dirty="0" smtClean="0"/>
              <a:t>Revision of Nodal Protocol will be needed under Option 2.</a:t>
            </a:r>
          </a:p>
          <a:p>
            <a:pPr lvl="2"/>
            <a:r>
              <a:rPr lang="en-US" sz="1600" dirty="0" smtClean="0"/>
              <a:t>To collect more comprehensive outage data (e.g. duration &gt;= 1 minute)</a:t>
            </a:r>
          </a:p>
          <a:p>
            <a:pPr lvl="2"/>
            <a:r>
              <a:rPr lang="en-US" sz="1600" dirty="0" smtClean="0"/>
              <a:t>To have the information of a forced outage in a </a:t>
            </a:r>
            <a:r>
              <a:rPr lang="en-US" sz="1600" dirty="0"/>
              <a:t>format consistent with </a:t>
            </a:r>
            <a:r>
              <a:rPr lang="en-US" sz="1600" dirty="0" smtClean="0"/>
              <a:t>the ERCOT </a:t>
            </a:r>
            <a:r>
              <a:rPr lang="en-US" sz="1600" dirty="0"/>
              <a:t>Nodal Protocol Section 3.1.5.9 (Information for Inclusion in Transmission Facilities Outage </a:t>
            </a:r>
            <a:r>
              <a:rPr lang="en-US" sz="1600" dirty="0" smtClean="0"/>
              <a:t>Requests: Planned or Maintenance Outage)</a:t>
            </a:r>
          </a:p>
          <a:p>
            <a:pPr lvl="1"/>
            <a:r>
              <a:rPr lang="en-US" sz="2000" dirty="0" smtClean="0"/>
              <a:t>Conversion from node-breaker outage model to bus-branch outage model will be needed.</a:t>
            </a:r>
          </a:p>
          <a:p>
            <a:pPr lvl="1"/>
            <a:endParaRPr lang="en-US" sz="2000" dirty="0" smtClean="0"/>
          </a:p>
          <a:p>
            <a:pPr lvl="2"/>
            <a:endParaRPr 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796627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Options for Collecting Transmission Outage Statistics</a:t>
            </a:r>
            <a:endParaRPr lang="en-US" b="1" dirty="0">
              <a:solidFill>
                <a:schemeClr val="tx1"/>
              </a:solidFill>
            </a:endParaRPr>
          </a:p>
        </p:txBody>
      </p:sp>
      <p:sp>
        <p:nvSpPr>
          <p:cNvPr id="3" name="Content Placeholder 2"/>
          <p:cNvSpPr>
            <a:spLocks noGrp="1"/>
          </p:cNvSpPr>
          <p:nvPr>
            <p:ph idx="1"/>
          </p:nvPr>
        </p:nvSpPr>
        <p:spPr>
          <a:xfrm>
            <a:off x="266700" y="1219200"/>
            <a:ext cx="8686800" cy="5029200"/>
          </a:xfrm>
        </p:spPr>
        <p:txBody>
          <a:bodyPr/>
          <a:lstStyle/>
          <a:p>
            <a:r>
              <a:rPr lang="en-US" sz="2400" b="1" dirty="0" smtClean="0">
                <a:solidFill>
                  <a:schemeClr val="accent3">
                    <a:lumMod val="75000"/>
                  </a:schemeClr>
                </a:solidFill>
              </a:rPr>
              <a:t>Option 3</a:t>
            </a:r>
            <a:r>
              <a:rPr lang="en-US" sz="2400" dirty="0" smtClean="0"/>
              <a:t>: Outage Data from TSPs</a:t>
            </a:r>
          </a:p>
          <a:p>
            <a:pPr lvl="1"/>
            <a:endParaRPr lang="en-US" sz="2000" dirty="0" smtClean="0"/>
          </a:p>
          <a:p>
            <a:pPr lvl="1"/>
            <a:r>
              <a:rPr lang="en-US" sz="2000" dirty="0" smtClean="0"/>
              <a:t>Since TSPs submit outage data for NERC TADS, ERCOT assumes that each TSP can provide historical outage data to ERCOT as requested (e.g. once every two year or as needed for a RPG review).</a:t>
            </a:r>
          </a:p>
          <a:p>
            <a:pPr lvl="2"/>
            <a:r>
              <a:rPr lang="en-US" sz="1600" dirty="0" smtClean="0"/>
              <a:t>Example </a:t>
            </a:r>
            <a:r>
              <a:rPr lang="en-US" sz="1600" dirty="0"/>
              <a:t>outage statistics – </a:t>
            </a:r>
            <a:r>
              <a:rPr lang="en-US" sz="1600" dirty="0" smtClean="0"/>
              <a:t>Transmission Line</a:t>
            </a:r>
          </a:p>
          <a:p>
            <a:pPr lvl="2"/>
            <a:endParaRPr lang="en-US" sz="1600" dirty="0" smtClean="0"/>
          </a:p>
          <a:p>
            <a:pPr lvl="2"/>
            <a:endParaRPr lang="en-US" sz="1600" dirty="0" smtClean="0"/>
          </a:p>
          <a:p>
            <a:pPr lvl="2"/>
            <a:endParaRPr lang="en-US" sz="1600" dirty="0" smtClean="0"/>
          </a:p>
          <a:p>
            <a:pPr lvl="2"/>
            <a:r>
              <a:rPr lang="en-US" sz="1600" dirty="0" smtClean="0"/>
              <a:t>Example outage statistics – Transformer</a:t>
            </a:r>
            <a:r>
              <a:rPr lang="en-US" sz="1200" dirty="0"/>
              <a:t>	</a:t>
            </a:r>
          </a:p>
          <a:p>
            <a:pPr lvl="1"/>
            <a:endParaRPr lang="en-US" sz="2000" dirty="0" smtClean="0"/>
          </a:p>
          <a:p>
            <a:pPr lvl="1"/>
            <a:endParaRPr lang="en-US" sz="2000" dirty="0"/>
          </a:p>
          <a:p>
            <a:pPr lvl="1"/>
            <a:endParaRPr lang="en-US" sz="2000" dirty="0" smtClean="0"/>
          </a:p>
          <a:p>
            <a:pPr lvl="1"/>
            <a:r>
              <a:rPr lang="en-US" sz="2000" dirty="0" smtClean="0"/>
              <a:t>More detailed data by weather zone, county and fault type (e.g. P1-P7) will be very helpful to estimate </a:t>
            </a:r>
            <a:r>
              <a:rPr lang="en-US" sz="2000" dirty="0" smtClean="0"/>
              <a:t>region-specific </a:t>
            </a:r>
            <a:r>
              <a:rPr lang="en-US" sz="2000" dirty="0" smtClean="0"/>
              <a:t>outage statistics.</a:t>
            </a:r>
          </a:p>
          <a:p>
            <a:pPr lvl="2"/>
            <a:endParaRPr 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931429555"/>
              </p:ext>
            </p:extLst>
          </p:nvPr>
        </p:nvGraphicFramePr>
        <p:xfrm>
          <a:off x="1526381" y="3286760"/>
          <a:ext cx="6096002" cy="828040"/>
        </p:xfrm>
        <a:graphic>
          <a:graphicData uri="http://schemas.openxmlformats.org/drawingml/2006/table">
            <a:tbl>
              <a:tblPr firstRow="1" bandRow="1">
                <a:tableStyleId>{5C22544A-7EE6-4342-B048-85BDC9FD1C3A}</a:tableStyleId>
              </a:tblPr>
              <a:tblGrid>
                <a:gridCol w="647700"/>
                <a:gridCol w="685800"/>
                <a:gridCol w="1143000"/>
                <a:gridCol w="2209800"/>
                <a:gridCol w="1409702"/>
              </a:tblGrid>
              <a:tr h="457200">
                <a:tc>
                  <a:txBody>
                    <a:bodyPr/>
                    <a:lstStyle/>
                    <a:p>
                      <a:r>
                        <a:rPr lang="en-US" sz="1200" dirty="0" smtClean="0"/>
                        <a:t>Min kV </a:t>
                      </a:r>
                      <a:endParaRPr lang="en-US" sz="1200" dirty="0"/>
                    </a:p>
                  </a:txBody>
                  <a:tcPr/>
                </a:tc>
                <a:tc>
                  <a:txBody>
                    <a:bodyPr/>
                    <a:lstStyle/>
                    <a:p>
                      <a:r>
                        <a:rPr lang="en-US" sz="1200" dirty="0" smtClean="0"/>
                        <a:t>Max kV </a:t>
                      </a:r>
                      <a:endParaRPr lang="en-US" sz="1200" dirty="0"/>
                    </a:p>
                  </a:txBody>
                  <a:tcPr/>
                </a:tc>
                <a:tc>
                  <a:txBody>
                    <a:bodyPr/>
                    <a:lstStyle/>
                    <a:p>
                      <a:r>
                        <a:rPr lang="en-US" sz="1200" dirty="0" smtClean="0"/>
                        <a:t>Type </a:t>
                      </a:r>
                      <a:endParaRPr lang="en-US" sz="1200" dirty="0"/>
                    </a:p>
                  </a:txBody>
                  <a:tcPr/>
                </a:tc>
                <a:tc>
                  <a:txBody>
                    <a:bodyPr/>
                    <a:lstStyle/>
                    <a:p>
                      <a:r>
                        <a:rPr lang="en-US" sz="1200" dirty="0" smtClean="0"/>
                        <a:t>Frequency (Occurrence/100miles.year)</a:t>
                      </a:r>
                      <a:endParaRPr lang="en-US" sz="1200" dirty="0"/>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200" dirty="0" smtClean="0"/>
                        <a:t>Duration (</a:t>
                      </a:r>
                      <a:r>
                        <a:rPr lang="en-US" sz="1200" dirty="0" err="1" smtClean="0"/>
                        <a:t>Hr</a:t>
                      </a:r>
                      <a:r>
                        <a:rPr lang="en-US" sz="1200" dirty="0" smtClean="0"/>
                        <a:t>/Occurrence)</a:t>
                      </a:r>
                    </a:p>
                  </a:txBody>
                  <a:tcPr/>
                </a:tc>
              </a:tr>
              <a:tr h="370840">
                <a:tc>
                  <a:txBody>
                    <a:bodyPr/>
                    <a:lstStyle/>
                    <a:p>
                      <a:r>
                        <a:rPr lang="en-US" sz="1200" dirty="0" smtClean="0"/>
                        <a:t>300</a:t>
                      </a:r>
                      <a:endParaRPr lang="en-US" sz="1200" dirty="0"/>
                    </a:p>
                  </a:txBody>
                  <a:tcPr/>
                </a:tc>
                <a:tc>
                  <a:txBody>
                    <a:bodyPr/>
                    <a:lstStyle/>
                    <a:p>
                      <a:r>
                        <a:rPr lang="en-US" sz="1200" dirty="0" smtClean="0"/>
                        <a:t>399</a:t>
                      </a:r>
                      <a:endParaRPr lang="en-US" sz="1200" dirty="0"/>
                    </a:p>
                  </a:txBody>
                  <a:tcPr/>
                </a:tc>
                <a:tc>
                  <a:txBody>
                    <a:bodyPr/>
                    <a:lstStyle/>
                    <a:p>
                      <a:r>
                        <a:rPr lang="en-US" sz="1200" dirty="0" smtClean="0"/>
                        <a:t>Overhead</a:t>
                      </a:r>
                      <a:endParaRPr lang="en-US" sz="1200" dirty="0"/>
                    </a:p>
                  </a:txBody>
                  <a:tcPr/>
                </a:tc>
                <a:tc>
                  <a:txBody>
                    <a:bodyPr/>
                    <a:lstStyle/>
                    <a:p>
                      <a:r>
                        <a:rPr lang="en-US" sz="1200" dirty="0" smtClean="0"/>
                        <a:t>1.165</a:t>
                      </a:r>
                      <a:endParaRPr lang="en-US" sz="1200" dirty="0"/>
                    </a:p>
                  </a:txBody>
                  <a:tcPr/>
                </a:tc>
                <a:tc>
                  <a:txBody>
                    <a:bodyPr/>
                    <a:lstStyle/>
                    <a:p>
                      <a:r>
                        <a:rPr lang="en-US" sz="1200" dirty="0" smtClean="0"/>
                        <a:t>22.918</a:t>
                      </a:r>
                      <a:endParaRPr lang="en-US" sz="12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20885631"/>
              </p:ext>
            </p:extLst>
          </p:nvPr>
        </p:nvGraphicFramePr>
        <p:xfrm>
          <a:off x="1528763" y="4495800"/>
          <a:ext cx="4953002" cy="828040"/>
        </p:xfrm>
        <a:graphic>
          <a:graphicData uri="http://schemas.openxmlformats.org/drawingml/2006/table">
            <a:tbl>
              <a:tblPr firstRow="1" bandRow="1">
                <a:tableStyleId>{5C22544A-7EE6-4342-B048-85BDC9FD1C3A}</a:tableStyleId>
              </a:tblPr>
              <a:tblGrid>
                <a:gridCol w="647700"/>
                <a:gridCol w="685800"/>
                <a:gridCol w="2209800"/>
                <a:gridCol w="1409702"/>
              </a:tblGrid>
              <a:tr h="457200">
                <a:tc>
                  <a:txBody>
                    <a:bodyPr/>
                    <a:lstStyle/>
                    <a:p>
                      <a:pPr algn="ctr"/>
                      <a:r>
                        <a:rPr lang="en-US" sz="1200" dirty="0" smtClean="0"/>
                        <a:t>Min kV </a:t>
                      </a:r>
                      <a:endParaRPr lang="en-US" sz="1200" dirty="0"/>
                    </a:p>
                  </a:txBody>
                  <a:tcPr/>
                </a:tc>
                <a:tc>
                  <a:txBody>
                    <a:bodyPr/>
                    <a:lstStyle/>
                    <a:p>
                      <a:pPr algn="ctr"/>
                      <a:r>
                        <a:rPr lang="en-US" sz="1200" dirty="0" smtClean="0"/>
                        <a:t>Max kV </a:t>
                      </a:r>
                      <a:endParaRPr lang="en-US" sz="1200" dirty="0"/>
                    </a:p>
                  </a:txBody>
                  <a:tcPr/>
                </a:tc>
                <a:tc>
                  <a:txBody>
                    <a:bodyPr/>
                    <a:lstStyle/>
                    <a:p>
                      <a:pPr algn="ctr"/>
                      <a:r>
                        <a:rPr lang="en-US" sz="1200" dirty="0" smtClean="0"/>
                        <a:t>Frequency (Occurrence/year)</a:t>
                      </a:r>
                      <a:endParaRPr lang="en-US" sz="1200" dirty="0"/>
                    </a:p>
                  </a:txBody>
                  <a:tcPr/>
                </a:tc>
                <a:tc>
                  <a:txBody>
                    <a:bodyPr/>
                    <a:lstStyle/>
                    <a:p>
                      <a:pPr marL="0" marR="0" lvl="3" indent="0" algn="ctr" defTabSz="914400" rtl="0" eaLnBrk="1" fontAlgn="auto" latinLnBrk="0" hangingPunct="1">
                        <a:lnSpc>
                          <a:spcPct val="100000"/>
                        </a:lnSpc>
                        <a:spcBef>
                          <a:spcPts val="0"/>
                        </a:spcBef>
                        <a:spcAft>
                          <a:spcPts val="0"/>
                        </a:spcAft>
                        <a:buClrTx/>
                        <a:buSzTx/>
                        <a:buFontTx/>
                        <a:buNone/>
                        <a:tabLst/>
                        <a:defRPr/>
                      </a:pPr>
                      <a:r>
                        <a:rPr lang="en-US" sz="1200" dirty="0" smtClean="0"/>
                        <a:t>Duration (</a:t>
                      </a:r>
                      <a:r>
                        <a:rPr lang="en-US" sz="1200" dirty="0" err="1" smtClean="0"/>
                        <a:t>Hr</a:t>
                      </a:r>
                      <a:r>
                        <a:rPr lang="en-US" sz="1200" dirty="0" smtClean="0"/>
                        <a:t>/Occurrence)</a:t>
                      </a:r>
                    </a:p>
                  </a:txBody>
                  <a:tcPr/>
                </a:tc>
              </a:tr>
              <a:tr h="370840">
                <a:tc>
                  <a:txBody>
                    <a:bodyPr/>
                    <a:lstStyle/>
                    <a:p>
                      <a:pPr algn="ctr"/>
                      <a:r>
                        <a:rPr lang="en-US" sz="1200" dirty="0" smtClean="0"/>
                        <a:t>300</a:t>
                      </a:r>
                      <a:endParaRPr lang="en-US" sz="1200" dirty="0"/>
                    </a:p>
                  </a:txBody>
                  <a:tcPr/>
                </a:tc>
                <a:tc>
                  <a:txBody>
                    <a:bodyPr/>
                    <a:lstStyle/>
                    <a:p>
                      <a:pPr algn="ctr"/>
                      <a:r>
                        <a:rPr lang="en-US" sz="1200" dirty="0" smtClean="0"/>
                        <a:t>399</a:t>
                      </a:r>
                      <a:endParaRPr lang="en-US" sz="1200" dirty="0"/>
                    </a:p>
                  </a:txBody>
                  <a:tcPr/>
                </a:tc>
                <a:tc>
                  <a:txBody>
                    <a:bodyPr/>
                    <a:lstStyle/>
                    <a:p>
                      <a:pPr algn="ctr"/>
                      <a:r>
                        <a:rPr lang="en-US" sz="1200" dirty="0" smtClean="0"/>
                        <a:t>0.1317</a:t>
                      </a:r>
                      <a:endParaRPr lang="en-US" sz="1200" dirty="0"/>
                    </a:p>
                  </a:txBody>
                  <a:tcPr/>
                </a:tc>
                <a:tc>
                  <a:txBody>
                    <a:bodyPr/>
                    <a:lstStyle/>
                    <a:p>
                      <a:pPr algn="ctr"/>
                      <a:r>
                        <a:rPr lang="en-US" sz="1200" dirty="0" smtClean="0"/>
                        <a:t>459.6</a:t>
                      </a:r>
                      <a:endParaRPr lang="en-US" sz="1200" dirty="0"/>
                    </a:p>
                  </a:txBody>
                  <a:tcPr/>
                </a:tc>
              </a:tr>
            </a:tbl>
          </a:graphicData>
        </a:graphic>
      </p:graphicFrame>
    </p:spTree>
    <p:extLst>
      <p:ext uri="{BB962C8B-B14F-4D97-AF65-F5344CB8AC3E}">
        <p14:creationId xmlns:p14="http://schemas.microsoft.com/office/powerpoint/2010/main" val="2367020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Options for Collecting Transmission Outage Statistics</a:t>
            </a:r>
            <a:endParaRPr lang="en-US" b="1" dirty="0">
              <a:solidFill>
                <a:schemeClr val="tx1"/>
              </a:solidFill>
            </a:endParaRPr>
          </a:p>
        </p:txBody>
      </p:sp>
      <p:sp>
        <p:nvSpPr>
          <p:cNvPr id="3" name="Content Placeholder 2"/>
          <p:cNvSpPr>
            <a:spLocks noGrp="1"/>
          </p:cNvSpPr>
          <p:nvPr>
            <p:ph idx="1"/>
          </p:nvPr>
        </p:nvSpPr>
        <p:spPr>
          <a:xfrm>
            <a:off x="266700" y="1219200"/>
            <a:ext cx="8686800" cy="5029200"/>
          </a:xfrm>
        </p:spPr>
        <p:txBody>
          <a:bodyPr/>
          <a:lstStyle/>
          <a:p>
            <a:r>
              <a:rPr lang="en-US" sz="2400" b="1" dirty="0" smtClean="0">
                <a:solidFill>
                  <a:schemeClr val="accent3">
                    <a:lumMod val="75000"/>
                  </a:schemeClr>
                </a:solidFill>
              </a:rPr>
              <a:t>Option 4</a:t>
            </a:r>
            <a:r>
              <a:rPr lang="en-US" sz="2400" dirty="0" smtClean="0"/>
              <a:t>: Outage Data from TRE</a:t>
            </a:r>
          </a:p>
          <a:p>
            <a:pPr lvl="1"/>
            <a:endParaRPr lang="en-US" sz="2000" dirty="0" smtClean="0"/>
          </a:p>
          <a:p>
            <a:pPr lvl="1"/>
            <a:r>
              <a:rPr lang="en-US" sz="2000" dirty="0" smtClean="0"/>
              <a:t>ERCOT plans to contact TRE for possibility of obtaining the NERC data associated with ERCOT in an aggregated </a:t>
            </a:r>
            <a:r>
              <a:rPr lang="en-US" sz="2000" dirty="0"/>
              <a:t>level </a:t>
            </a:r>
            <a:r>
              <a:rPr lang="en-US" sz="2000" dirty="0" smtClean="0"/>
              <a:t>because ERCOT </a:t>
            </a:r>
            <a:r>
              <a:rPr lang="en-US" sz="2000" dirty="0"/>
              <a:t>is not allowed to access the detail of NERC data submitted by TOs and GOs. </a:t>
            </a:r>
            <a:endParaRPr lang="en-US" sz="2000" dirty="0" smtClean="0"/>
          </a:p>
          <a:p>
            <a:pPr lvl="1"/>
            <a:endParaRPr lang="en-US" sz="2000" dirty="0" smtClean="0"/>
          </a:p>
          <a:p>
            <a:pPr lvl="1"/>
            <a:r>
              <a:rPr lang="en-US" sz="2000" dirty="0" smtClean="0"/>
              <a:t>If Option 4 is feasible, it will address the issue (region-specific data) with Option 1.</a:t>
            </a:r>
          </a:p>
          <a:p>
            <a:pPr lvl="1"/>
            <a:endParaRPr lang="en-US" sz="2000" dirty="0" smtClean="0"/>
          </a:p>
          <a:p>
            <a:pPr lvl="1"/>
            <a:r>
              <a:rPr lang="en-US" sz="2000" dirty="0" smtClean="0"/>
              <a:t>Data may not be available </a:t>
            </a:r>
            <a:r>
              <a:rPr lang="en-US" sz="2000" dirty="0"/>
              <a:t>for the voltage class less than 200 </a:t>
            </a:r>
            <a:r>
              <a:rPr lang="en-US" sz="2000" dirty="0" smtClean="0"/>
              <a:t>kV.</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1475021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Summary</a:t>
            </a:r>
            <a:endParaRPr lang="en-US" b="1"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44664232"/>
              </p:ext>
            </p:extLst>
          </p:nvPr>
        </p:nvGraphicFramePr>
        <p:xfrm>
          <a:off x="609602" y="1219200"/>
          <a:ext cx="7924800" cy="4648201"/>
        </p:xfrm>
        <a:graphic>
          <a:graphicData uri="http://schemas.openxmlformats.org/drawingml/2006/table">
            <a:tbl>
              <a:tblPr firstRow="1" firstCol="1" bandRow="1">
                <a:tableStyleId>{5C22544A-7EE6-4342-B048-85BDC9FD1C3A}</a:tableStyleId>
              </a:tblPr>
              <a:tblGrid>
                <a:gridCol w="2912812"/>
                <a:gridCol w="1252997"/>
                <a:gridCol w="1252997"/>
                <a:gridCol w="1252997"/>
                <a:gridCol w="1252997"/>
              </a:tblGrid>
              <a:tr h="1406272">
                <a:tc>
                  <a:txBody>
                    <a:bodyPr/>
                    <a:lstStyle/>
                    <a:p>
                      <a:pPr marL="0" marR="0" algn="just">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Option 1: Nation-Wide Generic Data</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Option 2: Outage Data in ERCOT’s Outage Scheduler</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Option 3: Outage Data from TSPs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Option 4: Outage Data from TRE</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r>
              <a:tr h="562509">
                <a:tc>
                  <a:txBody>
                    <a:bodyPr/>
                    <a:lstStyle/>
                    <a:p>
                      <a:pPr marL="0" marR="0" algn="ctr">
                        <a:lnSpc>
                          <a:spcPct val="107000"/>
                        </a:lnSpc>
                        <a:spcBef>
                          <a:spcPts val="0"/>
                        </a:spcBef>
                        <a:spcAft>
                          <a:spcPts val="0"/>
                        </a:spcAft>
                      </a:pPr>
                      <a:r>
                        <a:rPr lang="en-US" sz="1100" dirty="0" smtClean="0">
                          <a:effectLst/>
                        </a:rPr>
                        <a:t>ERCOT Region-specific </a:t>
                      </a:r>
                      <a:r>
                        <a:rPr lang="en-US" sz="1100" dirty="0">
                          <a:effectLst/>
                        </a:rPr>
                        <a:t>data (e.g. by weather zone)?</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No</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Yes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Yes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Maybe</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r>
              <a:tr h="674074">
                <a:tc>
                  <a:txBody>
                    <a:bodyPr/>
                    <a:lstStyle/>
                    <a:p>
                      <a:pPr marL="0" marR="0" algn="ctr">
                        <a:lnSpc>
                          <a:spcPct val="107000"/>
                        </a:lnSpc>
                        <a:spcBef>
                          <a:spcPts val="0"/>
                        </a:spcBef>
                        <a:spcAft>
                          <a:spcPts val="0"/>
                        </a:spcAft>
                      </a:pPr>
                      <a:r>
                        <a:rPr lang="en-US" sz="1100">
                          <a:effectLst/>
                        </a:rPr>
                        <a:t>100 kV and above?</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Yes </a:t>
                      </a:r>
                    </a:p>
                    <a:p>
                      <a:pPr marL="0" marR="0" algn="ctr">
                        <a:lnSpc>
                          <a:spcPct val="107000"/>
                        </a:lnSpc>
                        <a:spcBef>
                          <a:spcPts val="0"/>
                        </a:spcBef>
                        <a:spcAft>
                          <a:spcPts val="0"/>
                        </a:spcAft>
                      </a:pPr>
                      <a:r>
                        <a:rPr lang="en-US" sz="1100">
                          <a:effectLst/>
                        </a:rPr>
                        <a:t>(since 2015)</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Yes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Yes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Yes</a:t>
                      </a:r>
                    </a:p>
                    <a:p>
                      <a:pPr marL="0" marR="0" algn="ctr">
                        <a:lnSpc>
                          <a:spcPct val="107000"/>
                        </a:lnSpc>
                        <a:spcBef>
                          <a:spcPts val="0"/>
                        </a:spcBef>
                        <a:spcAft>
                          <a:spcPts val="0"/>
                        </a:spcAft>
                      </a:pPr>
                      <a:r>
                        <a:rPr lang="en-US" sz="1100">
                          <a:effectLst/>
                        </a:rPr>
                        <a:t>(since 2015)</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r>
              <a:tr h="665636">
                <a:tc>
                  <a:txBody>
                    <a:bodyPr/>
                    <a:lstStyle/>
                    <a:p>
                      <a:pPr marL="0" marR="0" algn="ctr">
                        <a:lnSpc>
                          <a:spcPct val="107000"/>
                        </a:lnSpc>
                        <a:spcBef>
                          <a:spcPts val="0"/>
                        </a:spcBef>
                        <a:spcAft>
                          <a:spcPts val="0"/>
                        </a:spcAft>
                      </a:pPr>
                      <a:r>
                        <a:rPr lang="en-US" sz="1100">
                          <a:effectLst/>
                        </a:rPr>
                        <a:t>Possible NPRR revision?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No</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Yes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Maybe</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No</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r>
              <a:tr h="665636">
                <a:tc>
                  <a:txBody>
                    <a:bodyPr/>
                    <a:lstStyle/>
                    <a:p>
                      <a:pPr marL="0" marR="0" algn="ctr">
                        <a:lnSpc>
                          <a:spcPct val="107000"/>
                        </a:lnSpc>
                        <a:spcBef>
                          <a:spcPts val="0"/>
                        </a:spcBef>
                        <a:spcAft>
                          <a:spcPts val="0"/>
                        </a:spcAft>
                      </a:pPr>
                      <a:r>
                        <a:rPr lang="en-US" sz="1100">
                          <a:effectLst/>
                        </a:rPr>
                        <a:t>Need for converting Node-breaker to Bus-branch model?</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No</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Yes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No</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No</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r>
              <a:tr h="674074">
                <a:tc>
                  <a:txBody>
                    <a:bodyPr/>
                    <a:lstStyle/>
                    <a:p>
                      <a:pPr marL="0" marR="0" algn="ctr">
                        <a:lnSpc>
                          <a:spcPct val="107000"/>
                        </a:lnSpc>
                        <a:spcBef>
                          <a:spcPts val="0"/>
                        </a:spcBef>
                        <a:spcAft>
                          <a:spcPts val="0"/>
                        </a:spcAft>
                      </a:pPr>
                      <a:r>
                        <a:rPr lang="en-US" sz="1100">
                          <a:effectLst/>
                        </a:rPr>
                        <a:t>Any details regarding fault type of TPL-001-4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No</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Maybe</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Maybe</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No</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287782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Next Steps</a:t>
            </a:r>
            <a:endParaRPr lang="en-US" b="1" dirty="0">
              <a:solidFill>
                <a:schemeClr val="tx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8</a:t>
            </a:fld>
            <a:endParaRPr lang="en-US" dirty="0"/>
          </a:p>
        </p:txBody>
      </p:sp>
      <p:sp>
        <p:nvSpPr>
          <p:cNvPr id="5" name="Content Placeholder 2"/>
          <p:cNvSpPr>
            <a:spLocks noGrp="1"/>
          </p:cNvSpPr>
          <p:nvPr>
            <p:ph idx="1"/>
          </p:nvPr>
        </p:nvSpPr>
        <p:spPr>
          <a:xfrm>
            <a:off x="266700" y="1219200"/>
            <a:ext cx="8686800" cy="5029200"/>
          </a:xfrm>
        </p:spPr>
        <p:txBody>
          <a:bodyPr/>
          <a:lstStyle/>
          <a:p>
            <a:endParaRPr lang="en-US" sz="2400" dirty="0" smtClean="0"/>
          </a:p>
          <a:p>
            <a:r>
              <a:rPr lang="en-US" sz="2400" dirty="0" smtClean="0"/>
              <a:t>Stakeholder’s to review the options</a:t>
            </a:r>
          </a:p>
          <a:p>
            <a:endParaRPr lang="en-US" sz="2400" dirty="0" smtClean="0"/>
          </a:p>
          <a:p>
            <a:r>
              <a:rPr lang="en-US" sz="2400" dirty="0" smtClean="0"/>
              <a:t>Send your feedback to </a:t>
            </a:r>
            <a:r>
              <a:rPr lang="en-US" sz="2400" dirty="0" smtClean="0">
                <a:hlinkClick r:id="rId3"/>
              </a:rPr>
              <a:t>sunwook.kang@ercot.com</a:t>
            </a:r>
          </a:p>
          <a:p>
            <a:endParaRPr lang="en-US" sz="2400" dirty="0"/>
          </a:p>
          <a:p>
            <a:r>
              <a:rPr lang="en-US" sz="2400" dirty="0" smtClean="0"/>
              <a:t>ERCOT will review your feedback for implementation of the option(s).</a:t>
            </a:r>
          </a:p>
          <a:p>
            <a:endParaRPr lang="en-US" sz="2400" dirty="0" smtClean="0"/>
          </a:p>
        </p:txBody>
      </p:sp>
    </p:spTree>
    <p:extLst>
      <p:ext uri="{BB962C8B-B14F-4D97-AF65-F5344CB8AC3E}">
        <p14:creationId xmlns:p14="http://schemas.microsoft.com/office/powerpoint/2010/main" val="3941509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schemas.microsoft.com/office/2006/documentManagement/types"/>
    <ds:schemaRef ds:uri="http://schemas.openxmlformats.org/package/2006/metadata/core-properties"/>
    <ds:schemaRef ds:uri="http://purl.org/dc/terms/"/>
    <ds:schemaRef ds:uri="http://purl.org/dc/elements/1.1/"/>
    <ds:schemaRef ds:uri="c34af464-7aa1-4edd-9be4-83dffc1cb926"/>
    <ds:schemaRef ds:uri="http://schemas.microsoft.com/office/2006/metadata/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12184</TotalTime>
  <Words>610</Words>
  <Application>Microsoft Office PowerPoint</Application>
  <PresentationFormat>On-screen Show (4:3)</PresentationFormat>
  <Paragraphs>124</Paragraphs>
  <Slides>8</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Malgun Gothic</vt:lpstr>
      <vt:lpstr>Arial</vt:lpstr>
      <vt:lpstr>Calibri</vt:lpstr>
      <vt:lpstr>Times New Roman</vt:lpstr>
      <vt:lpstr>1_Custom Design</vt:lpstr>
      <vt:lpstr>Office Theme</vt:lpstr>
      <vt:lpstr>Custom Design</vt:lpstr>
      <vt:lpstr>PowerPoint Presentation</vt:lpstr>
      <vt:lpstr>Introduction</vt:lpstr>
      <vt:lpstr>Options for Collecting Transmission Outage Statistics</vt:lpstr>
      <vt:lpstr>Options for Collecting Transmission Outage Statistics</vt:lpstr>
      <vt:lpstr>Options for Collecting Transmission Outage Statistics</vt:lpstr>
      <vt:lpstr>Options for Collecting Transmission Outage Statistics</vt:lpstr>
      <vt:lpstr>Summary</vt:lpstr>
      <vt:lpstr>Next Steps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Kang, Sun Wook</cp:lastModifiedBy>
  <cp:revision>268</cp:revision>
  <cp:lastPrinted>2016-11-07T15:35:17Z</cp:lastPrinted>
  <dcterms:created xsi:type="dcterms:W3CDTF">2016-01-21T15:20:31Z</dcterms:created>
  <dcterms:modified xsi:type="dcterms:W3CDTF">2017-05-09T15:25:19Z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