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93" r:id="rId3"/>
    <p:sldId id="287" r:id="rId4"/>
    <p:sldId id="288" r:id="rId5"/>
    <p:sldId id="289" r:id="rId6"/>
    <p:sldId id="290" r:id="rId7"/>
    <p:sldId id="291" r:id="rId8"/>
    <p:sldId id="292" r:id="rId9"/>
    <p:sldId id="268" r:id="rId10"/>
    <p:sldId id="272" r:id="rId11"/>
    <p:sldId id="274" r:id="rId12"/>
    <p:sldId id="275" r:id="rId13"/>
    <p:sldId id="276" r:id="rId14"/>
    <p:sldId id="273" r:id="rId15"/>
    <p:sldId id="257" r:id="rId16"/>
    <p:sldId id="270" r:id="rId17"/>
    <p:sldId id="277" r:id="rId18"/>
    <p:sldId id="278" r:id="rId19"/>
    <p:sldId id="279" r:id="rId20"/>
    <p:sldId id="280" r:id="rId21"/>
    <p:sldId id="285" r:id="rId22"/>
    <p:sldId id="284" r:id="rId23"/>
    <p:sldId id="295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7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butler\Desktop\ESREDP\Equation%20examp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ESR-GR</a:t>
            </a:r>
            <a:r>
              <a:rPr lang="en-US" baseline="0" dirty="0" smtClean="0"/>
              <a:t> 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ESR-GR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EX2'!$B$44:$L$44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11.5</c:v>
                </c:pt>
                <c:pt idx="4">
                  <c:v>12</c:v>
                </c:pt>
                <c:pt idx="5">
                  <c:v>12.5</c:v>
                </c:pt>
                <c:pt idx="6">
                  <c:v>12</c:v>
                </c:pt>
                <c:pt idx="7">
                  <c:v>11.5</c:v>
                </c:pt>
                <c:pt idx="8">
                  <c:v>10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9536"/>
        <c:axId val="176308952"/>
      </c:scatterChart>
      <c:valAx>
        <c:axId val="17631953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08952"/>
        <c:crosses val="autoZero"/>
        <c:crossBetween val="midCat"/>
      </c:valAx>
      <c:valAx>
        <c:axId val="17630895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95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</a:t>
            </a:r>
            <a:r>
              <a:rPr lang="en-US" baseline="0" dirty="0"/>
              <a:t> 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GEN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EX3'!$B$60:$L$60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GR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EX3'!$B$43:$L$43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947240"/>
        <c:axId val="504943320"/>
      </c:scatterChart>
      <c:valAx>
        <c:axId val="50494724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3320"/>
        <c:crosses val="autoZero"/>
        <c:crossBetween val="midCat"/>
      </c:valAx>
      <c:valAx>
        <c:axId val="50494332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7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CLR 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CLR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EX3'!$B$61:$L$61</c:f>
              <c:numCache>
                <c:formatCode>0.0</c:formatCode>
                <c:ptCount val="11"/>
                <c:pt idx="0">
                  <c:v>25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15</c:v>
                </c:pt>
                <c:pt idx="10">
                  <c:v>25</c:v>
                </c:pt>
              </c:numCache>
            </c:numRef>
          </c:yVal>
          <c:smooth val="0"/>
        </c:ser>
        <c:ser>
          <c:idx val="1"/>
          <c:order val="1"/>
          <c:tx>
            <c:v>CLR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EX3'!$B$49:$L$49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946064"/>
        <c:axId val="504943712"/>
      </c:scatterChart>
      <c:valAx>
        <c:axId val="50494606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3712"/>
        <c:crosses val="autoZero"/>
        <c:crossBetween val="midCat"/>
      </c:valAx>
      <c:valAx>
        <c:axId val="5049437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6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ESR 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25</c:v>
                </c:pt>
                <c:pt idx="8">
                  <c:v>25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940184"/>
        <c:axId val="504941752"/>
      </c:scatterChart>
      <c:valAx>
        <c:axId val="50494018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1752"/>
        <c:crosses val="autoZero"/>
        <c:crossBetween val="midCat"/>
      </c:valAx>
      <c:valAx>
        <c:axId val="50494175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0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ESR-CLR 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ESR-CLR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EX2'!$B$50:$L$50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11.5</c:v>
                </c:pt>
                <c:pt idx="4">
                  <c:v>12</c:v>
                </c:pt>
                <c:pt idx="5">
                  <c:v>12.5</c:v>
                </c:pt>
                <c:pt idx="6">
                  <c:v>12</c:v>
                </c:pt>
                <c:pt idx="7">
                  <c:v>11.5</c:v>
                </c:pt>
                <c:pt idx="8">
                  <c:v>10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8360"/>
        <c:axId val="176310912"/>
      </c:scatterChart>
      <c:valAx>
        <c:axId val="17631836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0912"/>
        <c:crosses val="autoZero"/>
        <c:crossBetween val="midCat"/>
      </c:valAx>
      <c:valAx>
        <c:axId val="1763109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8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ESR </a:t>
            </a:r>
            <a:r>
              <a:rPr lang="en-US" baseline="0" dirty="0" smtClean="0"/>
              <a:t>REG </a:t>
            </a:r>
            <a:r>
              <a:rPr lang="en-US" baseline="0" dirty="0"/>
              <a:t>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8752"/>
        <c:axId val="176316008"/>
      </c:scatterChart>
      <c:valAx>
        <c:axId val="17631875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6008"/>
        <c:crosses val="autoZero"/>
        <c:crossBetween val="midCat"/>
      </c:valAx>
      <c:valAx>
        <c:axId val="17631600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8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ESR-CLR </a:t>
            </a:r>
            <a:r>
              <a:rPr lang="en-US" baseline="0" dirty="0"/>
              <a:t>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ESR-CLR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EX2'!$B$61:$L$61</c:f>
              <c:numCache>
                <c:formatCode>0.0</c:formatCode>
                <c:ptCount val="11"/>
                <c:pt idx="0">
                  <c:v>25</c:v>
                </c:pt>
                <c:pt idx="1">
                  <c:v>15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15</c:v>
                </c:pt>
                <c:pt idx="10">
                  <c:v>25</c:v>
                </c:pt>
              </c:numCache>
            </c:numRef>
          </c:yVal>
          <c:smooth val="0"/>
        </c:ser>
        <c:ser>
          <c:idx val="1"/>
          <c:order val="1"/>
          <c:tx>
            <c:v>ESR-CLR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EX2'!$B$49:$L$49</c:f>
              <c:numCache>
                <c:formatCode>General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7968"/>
        <c:axId val="176316792"/>
      </c:scatterChart>
      <c:valAx>
        <c:axId val="176317968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6792"/>
        <c:crosses val="autoZero"/>
        <c:crossBetween val="midCat"/>
      </c:valAx>
      <c:valAx>
        <c:axId val="1763167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79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ESR-GR</a:t>
            </a:r>
            <a:r>
              <a:rPr lang="en-US" baseline="0" dirty="0" smtClean="0"/>
              <a:t> </a:t>
            </a:r>
            <a:r>
              <a:rPr lang="en-US" baseline="0" dirty="0"/>
              <a:t>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ESR-GR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EX2'!$B$60:$L$60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ESR-GR BP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EX2'!$B$43:$L$43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2480"/>
        <c:axId val="176307776"/>
      </c:scatterChart>
      <c:valAx>
        <c:axId val="17631248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07776"/>
        <c:crosses val="autoZero"/>
        <c:crossBetween val="midCat"/>
      </c:valAx>
      <c:valAx>
        <c:axId val="17630777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ESR RESPONSE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RESPONSE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EX2'!$B$37:$L$37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EX2'!$B$38:$L$38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4048"/>
        <c:axId val="176317576"/>
      </c:scatterChart>
      <c:valAx>
        <c:axId val="176314048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7576"/>
        <c:crosses val="autoZero"/>
        <c:crossBetween val="midCat"/>
      </c:valAx>
      <c:valAx>
        <c:axId val="17631757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4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</a:t>
            </a:r>
            <a:r>
              <a:rPr lang="en-US" baseline="0" dirty="0"/>
              <a:t> REG 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GEN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EX3'!$B$44:$L$44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12.5</c:v>
                </c:pt>
                <c:pt idx="3">
                  <c:v>12.5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12.5</c:v>
                </c:pt>
                <c:pt idx="8">
                  <c:v>12.5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3264"/>
        <c:axId val="176308560"/>
      </c:scatterChart>
      <c:valAx>
        <c:axId val="17631326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08560"/>
        <c:crosses val="autoZero"/>
        <c:crossBetween val="midCat"/>
      </c:valAx>
      <c:valAx>
        <c:axId val="17630856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3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CLR REG 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CLR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EX3'!$B$50:$L$50</c:f>
              <c:numCache>
                <c:formatCode>0.0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12.5</c:v>
                </c:pt>
                <c:pt idx="3">
                  <c:v>12.5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12.5</c:v>
                </c:pt>
                <c:pt idx="8">
                  <c:v>12.5</c:v>
                </c:pt>
                <c:pt idx="9">
                  <c:v>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316400"/>
        <c:axId val="176317184"/>
      </c:scatterChart>
      <c:valAx>
        <c:axId val="176316400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7184"/>
        <c:crosses val="autoZero"/>
        <c:crossBetween val="midCat"/>
      </c:valAx>
      <c:valAx>
        <c:axId val="17631718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316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ESR REG REQUEST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ESR REG REQUEST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'CHART FOR SLIDES EX3'!$B$37:$L$37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'CHART FOR SLIDES EX3'!$B$38:$L$38</c:f>
              <c:numCache>
                <c:formatCode>0.0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25</c:v>
                </c:pt>
                <c:pt idx="8">
                  <c:v>25</c:v>
                </c:pt>
                <c:pt idx="9">
                  <c:v>10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942144"/>
        <c:axId val="504942536"/>
      </c:scatterChart>
      <c:valAx>
        <c:axId val="50494214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2536"/>
        <c:crosses val="autoZero"/>
        <c:crossBetween val="midCat"/>
      </c:valAx>
      <c:valAx>
        <c:axId val="50494253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MW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421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6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9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5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78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7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baseline="0" dirty="0" smtClean="0">
                <a:solidFill>
                  <a:schemeClr val="tx2"/>
                </a:solidFill>
              </a:rPr>
              <a:t>PUBLIC</a:t>
            </a:r>
            <a:endParaRPr lang="en-US" sz="75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1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20.png"/><Relationship Id="rId7" Type="http://schemas.openxmlformats.org/officeDocument/2006/relationships/image" Target="../media/image2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Base Point Deviation Charges for Energy Storage Resources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Magie</a:t>
            </a:r>
            <a:r>
              <a:rPr lang="en-US" dirty="0" smtClean="0">
                <a:solidFill>
                  <a:schemeClr val="tx2"/>
                </a:solidFill>
              </a:rPr>
              <a:t> Shanks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10/18/2019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890138"/>
            <a:ext cx="8534400" cy="689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1</a:t>
            </a:r>
          </a:p>
          <a:p>
            <a:r>
              <a:rPr lang="en-US" sz="2000" dirty="0" smtClean="0"/>
              <a:t>QSE holds 50 MW Regulation-Up Responsibility (RURS) on ESR</a:t>
            </a:r>
          </a:p>
          <a:p>
            <a:r>
              <a:rPr lang="en-US" sz="2000" dirty="0" smtClean="0"/>
              <a:t>Telemetered RURS as 25 MW on ESR-GR and 25 MW on ESR-CLR</a:t>
            </a:r>
          </a:p>
          <a:p>
            <a:r>
              <a:rPr lang="en-US" sz="2000" dirty="0" smtClean="0"/>
              <a:t>ESR-CLR Base-Point at 25 MW (charging)</a:t>
            </a:r>
          </a:p>
          <a:p>
            <a:r>
              <a:rPr lang="en-US" sz="2000" dirty="0" smtClean="0"/>
              <a:t>ESR-GR at 0 MW</a:t>
            </a:r>
          </a:p>
          <a:p>
            <a:r>
              <a:rPr lang="en-US" sz="2000" dirty="0" smtClean="0"/>
              <a:t>Both Receive simultaneous </a:t>
            </a:r>
            <a:r>
              <a:rPr lang="en-US" sz="2000" dirty="0" smtClean="0"/>
              <a:t>Reg</a:t>
            </a:r>
            <a:r>
              <a:rPr lang="en-US" sz="2000" dirty="0" smtClean="0"/>
              <a:t>-Up Instructions</a:t>
            </a:r>
          </a:p>
          <a:p>
            <a:r>
              <a:rPr lang="en-US" sz="2000" dirty="0" smtClean="0"/>
              <a:t>ESR provides full response by reducing consumption on ESR-CLR</a:t>
            </a:r>
          </a:p>
        </p:txBody>
      </p:sp>
    </p:spTree>
    <p:extLst>
      <p:ext uri="{BB962C8B-B14F-4D97-AF65-F5344CB8AC3E}">
        <p14:creationId xmlns:p14="http://schemas.microsoft.com/office/powerpoint/2010/main" val="263343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80388"/>
              </p:ext>
            </p:extLst>
          </p:nvPr>
        </p:nvGraphicFramePr>
        <p:xfrm>
          <a:off x="380998" y="789882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06939"/>
              </p:ext>
            </p:extLst>
          </p:nvPr>
        </p:nvGraphicFramePr>
        <p:xfrm>
          <a:off x="380998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142521"/>
              </p:ext>
            </p:extLst>
          </p:nvPr>
        </p:nvGraphicFramePr>
        <p:xfrm>
          <a:off x="4952998" y="2189364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5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401193"/>
              </p:ext>
            </p:extLst>
          </p:nvPr>
        </p:nvGraphicFramePr>
        <p:xfrm>
          <a:off x="279610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266909"/>
              </p:ext>
            </p:extLst>
          </p:nvPr>
        </p:nvGraphicFramePr>
        <p:xfrm>
          <a:off x="279610" y="830643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397309"/>
              </p:ext>
            </p:extLst>
          </p:nvPr>
        </p:nvGraphicFramePr>
        <p:xfrm>
          <a:off x="4841536" y="1968191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435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849779"/>
            <a:ext cx="8489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Scoring* performance at the individual Resource level using GREDP/CLREDP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urrent protocol requirement must </a:t>
            </a:r>
            <a:r>
              <a:rPr lang="en-US" dirty="0"/>
              <a:t>have a </a:t>
            </a:r>
            <a:r>
              <a:rPr lang="en-US" dirty="0" smtClean="0"/>
              <a:t>GREDP/CLREDP </a:t>
            </a:r>
            <a:r>
              <a:rPr lang="en-US" dirty="0"/>
              <a:t>less than the greater of </a:t>
            </a:r>
            <a:r>
              <a:rPr lang="en-US" dirty="0" smtClean="0"/>
              <a:t>8% </a:t>
            </a:r>
            <a:r>
              <a:rPr lang="en-US" dirty="0"/>
              <a:t>or </a:t>
            </a:r>
            <a:r>
              <a:rPr lang="en-US" dirty="0" smtClean="0"/>
              <a:t>8 MW </a:t>
            </a:r>
            <a:r>
              <a:rPr lang="en-US" dirty="0" smtClean="0">
                <a:sym typeface="Wingdings" panose="05000000000000000000" pitchFamily="2" charset="2"/>
              </a:rPr>
              <a:t> perfect performance gives score of 0% and 0 MW</a:t>
            </a:r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22731"/>
              </p:ext>
            </p:extLst>
          </p:nvPr>
        </p:nvGraphicFramePr>
        <p:xfrm>
          <a:off x="2964444" y="3357395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895760"/>
              </p:ext>
            </p:extLst>
          </p:nvPr>
        </p:nvGraphicFramePr>
        <p:xfrm>
          <a:off x="2964444" y="5348148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 </a:t>
                      </a:r>
                      <a:r>
                        <a:rPr lang="en-US" baseline="0" dirty="0" smtClean="0"/>
                        <a:t>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48.25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2132" y="2219845"/>
                <a:ext cx="3993918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32" y="2219845"/>
                <a:ext cx="3993918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65848" y="2860640"/>
                <a:ext cx="414825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48" y="2860640"/>
                <a:ext cx="414825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9932" y="4225122"/>
                <a:ext cx="4185424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225122"/>
                <a:ext cx="4185424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9932" y="4885126"/>
                <a:ext cx="44381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885126"/>
                <a:ext cx="4438186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6155284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8118" y="2278808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ATG = Average Telemetered </a:t>
            </a:r>
            <a:r>
              <a:rPr lang="en-US" sz="1200" dirty="0" smtClean="0"/>
              <a:t>Generation</a:t>
            </a:r>
          </a:p>
          <a:p>
            <a:r>
              <a:rPr lang="en-US" sz="1200" dirty="0"/>
              <a:t>ARI 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28118" y="4282770"/>
            <a:ext cx="4335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ATPC </a:t>
            </a:r>
            <a:r>
              <a:rPr lang="en-US" sz="1200" dirty="0"/>
              <a:t>= Average Telemetered </a:t>
            </a:r>
            <a:r>
              <a:rPr lang="en-US" sz="1200" dirty="0" smtClean="0"/>
              <a:t>Power Consumption</a:t>
            </a:r>
          </a:p>
          <a:p>
            <a:r>
              <a:rPr lang="en-US" sz="1200" dirty="0"/>
              <a:t>ARI = Average Regulation </a:t>
            </a:r>
            <a:r>
              <a:rPr lang="en-US" sz="1200" dirty="0" smtClean="0"/>
              <a:t>Instruction</a:t>
            </a:r>
          </a:p>
          <a:p>
            <a:r>
              <a:rPr lang="en-US" sz="1200" dirty="0"/>
              <a:t>AEPFR = Average Estimated Primary Frequency </a:t>
            </a:r>
            <a:r>
              <a:rPr lang="en-US" sz="1200" dirty="0" smtClean="0"/>
              <a:t>Response</a:t>
            </a:r>
          </a:p>
          <a:p>
            <a:r>
              <a:rPr lang="en-US" sz="1200" dirty="0"/>
              <a:t>ABP = Average Base Point 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657505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2276" y="1909012"/>
                <a:ext cx="8641266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4891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rgbClr val="F48914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6" y="1909012"/>
                <a:ext cx="8641266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850" y="3849202"/>
                <a:ext cx="8742405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i="0" smtClean="0"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600" i="0"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6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600" b="0" i="0" smtClean="0">
                                      <a:solidFill>
                                        <a:srgbClr val="F48914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0" y="3849202"/>
                <a:ext cx="8742405" cy="645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GREDP/CLREDP vs ESREDP (%)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275" y="1909012"/>
                <a:ext cx="8513880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5" y="1909012"/>
                <a:ext cx="8513880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267415" y="2549912"/>
            <a:ext cx="2282283" cy="6173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549698" y="2485388"/>
            <a:ext cx="2364060" cy="681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49698" y="3167295"/>
            <a:ext cx="0" cy="579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scoring formulas to create an ESR net performance score</a:t>
            </a:r>
          </a:p>
        </p:txBody>
      </p:sp>
    </p:spTree>
    <p:extLst>
      <p:ext uri="{BB962C8B-B14F-4D97-AF65-F5344CB8AC3E}">
        <p14:creationId xmlns:p14="http://schemas.microsoft.com/office/powerpoint/2010/main" val="988466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850" y="3849202"/>
                <a:ext cx="874240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48914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rgbClr val="F48914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/>
                  <a:t>)</a:t>
                </a:r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0" y="3849202"/>
                <a:ext cx="8742405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GREDP/CLREDP vs </a:t>
            </a:r>
            <a:r>
              <a:rPr lang="en-US" dirty="0"/>
              <a:t>ESREDP </a:t>
            </a:r>
            <a:r>
              <a:rPr lang="en-US" dirty="0" smtClean="0"/>
              <a:t>(MW)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72275" y="1909012"/>
                <a:ext cx="851388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5" y="1909012"/>
                <a:ext cx="8513880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2276" y="1909012"/>
                <a:ext cx="864126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48914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F4891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rgbClr val="F48914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76" y="1909012"/>
                <a:ext cx="8641266" cy="307777"/>
              </a:xfrm>
              <a:prstGeom prst="rect">
                <a:avLst/>
              </a:prstGeom>
              <a:blipFill rotWithShape="0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2267415" y="2549912"/>
            <a:ext cx="2282283" cy="6173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549698" y="2485388"/>
            <a:ext cx="2364060" cy="6819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49698" y="3167295"/>
            <a:ext cx="0" cy="579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0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Scoring* performance using ESREDP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7884"/>
              </p:ext>
            </p:extLst>
          </p:nvPr>
        </p:nvGraphicFramePr>
        <p:xfrm>
          <a:off x="3085171" y="4593193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933" y="1917184"/>
                <a:ext cx="5763248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3" y="1917184"/>
                <a:ext cx="5763248" cy="507318"/>
              </a:xfrm>
              <a:prstGeom prst="rect">
                <a:avLst/>
              </a:prstGeom>
              <a:blipFill rotWithShape="0">
                <a:blip r:embed="rId2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9932" y="3538846"/>
                <a:ext cx="79915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538846"/>
                <a:ext cx="7991556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89932" y="2488091"/>
                <a:ext cx="4449336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0−0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−(8.727+0)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8.136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−(25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8.136)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2488091"/>
                <a:ext cx="4449336" cy="507318"/>
              </a:xfrm>
              <a:prstGeom prst="rect">
                <a:avLst/>
              </a:prstGeom>
              <a:blipFill rotWithShape="0">
                <a:blip r:embed="rId4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610100" y="2471672"/>
                <a:ext cx="2340827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−8.73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−8.73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2471672"/>
                <a:ext cx="2340827" cy="5073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38692" y="2586831"/>
                <a:ext cx="208156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692" y="2586831"/>
                <a:ext cx="2081561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9932" y="3883274"/>
                <a:ext cx="5060443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0−0−8.136−0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25−8.136−0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−8.727)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883274"/>
                <a:ext cx="5060443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61329" y="3883273"/>
                <a:ext cx="265312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(8.13−8.13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329" y="3883273"/>
                <a:ext cx="2653127" cy="276999"/>
              </a:xfrm>
              <a:prstGeom prst="rect">
                <a:avLst/>
              </a:prstGeom>
              <a:blipFill rotWithShape="0">
                <a:blip r:embed="rId8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579219" y="3883273"/>
                <a:ext cx="199606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219" y="3883273"/>
                <a:ext cx="1996068" cy="2769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35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1000" y="1890138"/>
            <a:ext cx="8534400" cy="689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sz="2000" dirty="0"/>
              <a:t>QSE holds 50 MW Regulation-Up Responsibility (RURS) on ESR</a:t>
            </a:r>
          </a:p>
          <a:p>
            <a:r>
              <a:rPr lang="en-US" sz="2000" dirty="0"/>
              <a:t>Telemetered RURS as 25 MW on ESR-GR and 25 MW on ESR-CLR</a:t>
            </a:r>
          </a:p>
          <a:p>
            <a:r>
              <a:rPr lang="en-US" sz="2000" dirty="0"/>
              <a:t>ESR-CLR </a:t>
            </a:r>
            <a:r>
              <a:rPr lang="en-US" sz="2000" dirty="0" smtClean="0"/>
              <a:t>Base-Point at </a:t>
            </a:r>
            <a:r>
              <a:rPr lang="en-US" sz="2000" dirty="0"/>
              <a:t>25 MW </a:t>
            </a:r>
            <a:r>
              <a:rPr lang="en-US" sz="2000" dirty="0" smtClean="0"/>
              <a:t>(charging)</a:t>
            </a:r>
            <a:endParaRPr lang="en-US" sz="2000" dirty="0"/>
          </a:p>
          <a:p>
            <a:r>
              <a:rPr lang="en-US" sz="2000" dirty="0"/>
              <a:t>ESR-GR at 0 MW</a:t>
            </a:r>
          </a:p>
          <a:p>
            <a:r>
              <a:rPr lang="en-US" sz="2000" dirty="0"/>
              <a:t>Both Receive simultaneous </a:t>
            </a:r>
            <a:r>
              <a:rPr lang="en-US" sz="2000" dirty="0"/>
              <a:t>Reg</a:t>
            </a:r>
            <a:r>
              <a:rPr lang="en-US" sz="2000" dirty="0"/>
              <a:t>-Up </a:t>
            </a:r>
            <a:r>
              <a:rPr lang="en-US" sz="2000" dirty="0" smtClean="0"/>
              <a:t>Instructions</a:t>
            </a:r>
          </a:p>
          <a:p>
            <a:r>
              <a:rPr lang="en-US" sz="2000" dirty="0"/>
              <a:t>ESR provides full response </a:t>
            </a:r>
            <a:r>
              <a:rPr lang="en-US" sz="2000" dirty="0" smtClean="0"/>
              <a:t>with a combination of reducing </a:t>
            </a:r>
            <a:r>
              <a:rPr lang="en-US" sz="2000" dirty="0"/>
              <a:t>consumption on </a:t>
            </a:r>
            <a:r>
              <a:rPr lang="en-US" sz="2000" dirty="0" smtClean="0"/>
              <a:t>ESR-CLR and injecting with ESR-GR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51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097742"/>
              </p:ext>
            </p:extLst>
          </p:nvPr>
        </p:nvGraphicFramePr>
        <p:xfrm>
          <a:off x="381000" y="7341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04091"/>
              </p:ext>
            </p:extLst>
          </p:nvPr>
        </p:nvGraphicFramePr>
        <p:xfrm>
          <a:off x="381000" y="3435387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202925"/>
              </p:ext>
            </p:extLst>
          </p:nvPr>
        </p:nvGraphicFramePr>
        <p:xfrm>
          <a:off x="4740146" y="1990492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5052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37210" y="3015253"/>
            <a:ext cx="672890" cy="46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37210" y="3642486"/>
            <a:ext cx="672890" cy="55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4168646" y="3450329"/>
            <a:ext cx="210018" cy="219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09899"/>
              </p:ext>
            </p:extLst>
          </p:nvPr>
        </p:nvGraphicFramePr>
        <p:xfrm>
          <a:off x="381000" y="830643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89504"/>
              </p:ext>
            </p:extLst>
          </p:nvPr>
        </p:nvGraphicFramePr>
        <p:xfrm>
          <a:off x="381000" y="3477325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40903"/>
              </p:ext>
            </p:extLst>
          </p:nvPr>
        </p:nvGraphicFramePr>
        <p:xfrm>
          <a:off x="4740146" y="2188306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6186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NPRR963 i</a:t>
            </a:r>
            <a:r>
              <a:rPr lang="en-US" sz="1800" dirty="0" smtClean="0"/>
              <a:t>ntroduces: </a:t>
            </a:r>
          </a:p>
          <a:p>
            <a:pPr lvl="1"/>
            <a:r>
              <a:rPr lang="en-US" sz="1600" dirty="0" smtClean="0"/>
              <a:t>The aggregation of the Generation Resource and the Controllable Load Resource for an energy storage resource into a group, Generation and Controllable Load Resource (GCLR) Group. </a:t>
            </a:r>
          </a:p>
          <a:p>
            <a:pPr lvl="1"/>
            <a:r>
              <a:rPr lang="en-US" sz="1600" dirty="0" smtClean="0"/>
              <a:t>Proposes a new methodology for calculating Energy Storage Resource Energy Deployment Performance (</a:t>
            </a:r>
            <a:r>
              <a:rPr lang="en-US" sz="1600" dirty="0"/>
              <a:t>ESREDP) metric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dirty="0" smtClean="0"/>
              <a:t>Proposes a new methodology for calculating Base Point Deviation for the GCLR Group. </a:t>
            </a:r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3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849779"/>
            <a:ext cx="8489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Scoring* performance at the individual Resource level using GREDP/CLREDP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urrent protocol requirement must </a:t>
            </a:r>
            <a:r>
              <a:rPr lang="en-US" dirty="0"/>
              <a:t>have a </a:t>
            </a:r>
            <a:r>
              <a:rPr lang="en-US" dirty="0" smtClean="0"/>
              <a:t>GREDP/CLREDP </a:t>
            </a:r>
            <a:r>
              <a:rPr lang="en-US" dirty="0"/>
              <a:t>less than the greater of </a:t>
            </a:r>
            <a:r>
              <a:rPr lang="en-US" dirty="0" smtClean="0"/>
              <a:t>8% </a:t>
            </a:r>
            <a:r>
              <a:rPr lang="en-US" dirty="0"/>
              <a:t>or </a:t>
            </a:r>
            <a:r>
              <a:rPr lang="en-US" dirty="0" smtClean="0"/>
              <a:t>8 MW </a:t>
            </a:r>
            <a:r>
              <a:rPr lang="en-US" dirty="0" smtClean="0">
                <a:sym typeface="Wingdings" panose="05000000000000000000" pitchFamily="2" charset="2"/>
              </a:rPr>
              <a:t> perfect performance gives score of 0% and 0 MW</a:t>
            </a:r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58499"/>
              </p:ext>
            </p:extLst>
          </p:nvPr>
        </p:nvGraphicFramePr>
        <p:xfrm>
          <a:off x="2945780" y="2992453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85.71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049069"/>
              </p:ext>
            </p:extLst>
          </p:nvPr>
        </p:nvGraphicFramePr>
        <p:xfrm>
          <a:off x="2945780" y="4883941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CLREDP </a:t>
                      </a:r>
                      <a:r>
                        <a:rPr lang="en-US" baseline="0" dirty="0" smtClean="0"/>
                        <a:t>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52.94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5848" y="2098507"/>
                <a:ext cx="3993918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ATG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48" y="2098507"/>
                <a:ext cx="3993918" cy="5763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10100" y="2232806"/>
                <a:ext cx="414825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ATG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ABP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ARI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AEPFR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2232806"/>
                <a:ext cx="414825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89932" y="4011390"/>
                <a:ext cx="4185424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4011390"/>
                <a:ext cx="4185424" cy="5763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10100" y="4145689"/>
                <a:ext cx="443818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LREDP</m:t>
                      </m:r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MW</m:t>
                          </m:r>
                        </m:e>
                      </m:d>
                      <m: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ATPC</m:t>
                      </m:r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ABP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ARI</m:t>
                          </m:r>
                          <m: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AEPFR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4145689"/>
                <a:ext cx="4438186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453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932" y="1063083"/>
            <a:ext cx="848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Scoring* performance using ESREDP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85171" y="4645042"/>
          <a:ext cx="2899318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659"/>
                <a:gridCol w="1449659"/>
              </a:tblGrid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ESREDP</a:t>
                      </a:r>
                      <a:r>
                        <a:rPr lang="en-US" baseline="0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</a:tr>
              <a:tr h="273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4"/>
          <p:cNvSpPr txBox="1">
            <a:spLocks/>
          </p:cNvSpPr>
          <p:nvPr/>
        </p:nvSpPr>
        <p:spPr>
          <a:xfrm>
            <a:off x="381000" y="57744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*Assuming example is across a 5-min period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932" y="1700556"/>
                <a:ext cx="5763248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ATG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AEPFR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ATPC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AEPFR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ABP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GEN</m:t>
                                      </m:r>
                                      <m: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ARI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ABP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CLR</m:t>
                                  </m:r>
                                  <m: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20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ARI</m:t>
                                  </m:r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1700556"/>
                <a:ext cx="5763248" cy="507318"/>
              </a:xfrm>
              <a:prstGeom prst="rect">
                <a:avLst/>
              </a:prstGeom>
              <a:blipFill rotWithShape="0">
                <a:blip r:embed="rId2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9932" y="2399363"/>
                <a:ext cx="799155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ATG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GEN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ABP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ARI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CLR</m:t>
                        </m:r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AEPFR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ATPC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2399363"/>
                <a:ext cx="7991556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89932" y="3237622"/>
                <a:ext cx="4527395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ESREDP</m:t>
                      </m:r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1.364−0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−(7.273+0)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0+9.545</m:t>
                                      </m:r>
                                    </m:e>
                                  </m:d>
                                  <m:r>
                                    <a:rPr lang="en-US" sz="1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−(25−9.545)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2" y="3237622"/>
                <a:ext cx="4527395" cy="507318"/>
              </a:xfrm>
              <a:prstGeom prst="rect">
                <a:avLst/>
              </a:prstGeom>
              <a:blipFill rotWithShape="0">
                <a:blip r:embed="rId4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34830" y="3239797"/>
                <a:ext cx="2683727" cy="507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ABS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−5.91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−5.91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−1.0</m:t>
                          </m:r>
                        </m:e>
                      </m:d>
                      <m:r>
                        <a:rPr lang="en-US" sz="1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830" y="3239797"/>
                <a:ext cx="2683727" cy="5073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40477" y="3352781"/>
                <a:ext cx="2081561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477" y="3352781"/>
                <a:ext cx="2081561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9931" y="4001086"/>
                <a:ext cx="553843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ESREDP</m:t>
                    </m:r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MW</m:t>
                        </m:r>
                      </m:e>
                    </m:d>
                    <m: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1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ABS</m:t>
                    </m:r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1.364−0−9.545−0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25−9.545−0</m:t>
                        </m:r>
                      </m:e>
                    </m:d>
                    <m:r>
                      <a:rPr lang="en-US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−7.273)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1" y="4001086"/>
                <a:ext cx="5538439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217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78965" y="4003261"/>
                <a:ext cx="199606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965" y="4003261"/>
                <a:ext cx="1996068" cy="2769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128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ESREDP </a:t>
            </a:r>
            <a:r>
              <a:rPr lang="en-US" dirty="0" smtClean="0"/>
              <a:t>vs GREDP/CLREDP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dirty="0" smtClean="0"/>
              <a:t>GREDP and CLREDP: </a:t>
            </a:r>
          </a:p>
          <a:p>
            <a:pPr lvl="1"/>
            <a:r>
              <a:rPr lang="en-US" sz="2000" dirty="0" smtClean="0"/>
              <a:t>Must be less than the greater of </a:t>
            </a:r>
            <a:r>
              <a:rPr lang="en-US" sz="2000" b="1" dirty="0" smtClean="0"/>
              <a:t>X</a:t>
            </a:r>
            <a:r>
              <a:rPr lang="en-US" sz="2000" dirty="0" smtClean="0"/>
              <a:t> % or </a:t>
            </a:r>
            <a:r>
              <a:rPr lang="en-US" sz="2000" b="1" dirty="0"/>
              <a:t>Y</a:t>
            </a:r>
            <a:r>
              <a:rPr lang="en-US" sz="2000" dirty="0"/>
              <a:t> MW </a:t>
            </a:r>
            <a:r>
              <a:rPr lang="en-US" sz="2000" dirty="0" smtClean="0"/>
              <a:t>for 85</a:t>
            </a:r>
            <a:r>
              <a:rPr lang="en-US" sz="2000" dirty="0"/>
              <a:t>% of the five-minute clock intervals in the month during which GREDP/CLREDP is </a:t>
            </a:r>
            <a:r>
              <a:rPr lang="en-US" sz="2000" dirty="0" smtClean="0"/>
              <a:t>calculated</a:t>
            </a:r>
          </a:p>
          <a:p>
            <a:pPr lvl="2"/>
            <a:r>
              <a:rPr lang="en-US" dirty="0" smtClean="0"/>
              <a:t>X and Y are currently set to </a:t>
            </a:r>
            <a:r>
              <a:rPr lang="en-US" u="sng" dirty="0" smtClean="0"/>
              <a:t>8</a:t>
            </a:r>
            <a:r>
              <a:rPr lang="en-US" dirty="0" smtClean="0"/>
              <a:t>% or </a:t>
            </a:r>
            <a:r>
              <a:rPr lang="en-US" u="sng" dirty="0" smtClean="0"/>
              <a:t>8</a:t>
            </a:r>
            <a:r>
              <a:rPr lang="en-US" dirty="0" smtClean="0"/>
              <a:t> MW</a:t>
            </a:r>
          </a:p>
          <a:p>
            <a:pPr marL="342900" lvl="1" indent="0">
              <a:buNone/>
            </a:pPr>
            <a:endParaRPr lang="en-US" sz="2000" dirty="0"/>
          </a:p>
          <a:p>
            <a:r>
              <a:rPr lang="en-US" dirty="0"/>
              <a:t>ESREDP </a:t>
            </a:r>
            <a:r>
              <a:rPr lang="en-US" dirty="0" smtClean="0"/>
              <a:t>criteria uses new variables</a:t>
            </a:r>
            <a:endParaRPr lang="en-US" dirty="0"/>
          </a:p>
          <a:p>
            <a:pPr lvl="1"/>
            <a:r>
              <a:rPr lang="en-US" sz="2000" dirty="0" smtClean="0"/>
              <a:t>Must be less than the greater of </a:t>
            </a:r>
            <a:r>
              <a:rPr lang="en-US" sz="2000" b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/>
              <a:t>% or </a:t>
            </a:r>
            <a:r>
              <a:rPr lang="en-US" sz="2000" b="1" dirty="0" smtClean="0"/>
              <a:t>W</a:t>
            </a:r>
            <a:r>
              <a:rPr lang="en-US" sz="2000" dirty="0"/>
              <a:t> </a:t>
            </a:r>
            <a:r>
              <a:rPr lang="en-US" sz="2000" dirty="0" smtClean="0"/>
              <a:t>MW for </a:t>
            </a:r>
            <a:r>
              <a:rPr lang="en-US" sz="2000" dirty="0"/>
              <a:t>85% of the five-minute clock intervals in the month during which </a:t>
            </a:r>
            <a:r>
              <a:rPr lang="en-US" sz="2000" dirty="0" smtClean="0"/>
              <a:t>ESREDP </a:t>
            </a:r>
            <a:r>
              <a:rPr lang="en-US" sz="2000" dirty="0"/>
              <a:t>is </a:t>
            </a:r>
            <a:r>
              <a:rPr lang="en-US" sz="2000" dirty="0" smtClean="0"/>
              <a:t>calculated</a:t>
            </a:r>
          </a:p>
          <a:p>
            <a:pPr lvl="2"/>
            <a:r>
              <a:rPr lang="en-US" dirty="0" smtClean="0"/>
              <a:t>Proposing to initially set V and W both to </a:t>
            </a:r>
            <a:r>
              <a:rPr lang="en-US" u="sng" dirty="0" smtClean="0"/>
              <a:t>3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07871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8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Point Deviation Settlement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Base Point Deviation Settlement: </a:t>
            </a:r>
          </a:p>
          <a:p>
            <a:pPr lvl="1"/>
            <a:r>
              <a:rPr lang="en-US" sz="1800" dirty="0" smtClean="0"/>
              <a:t>The over/under performance of the energy storage resource is analyzed individually for the Generation Resource and the Controllable Load Resource, not as a group, per NP 6.6.5, Base Point Deviation Charge. 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Proposed Base Point Deviation Settlement w/NPRR963: </a:t>
            </a:r>
          </a:p>
          <a:p>
            <a:pPr lvl="1"/>
            <a:r>
              <a:rPr lang="en-US" sz="1800" dirty="0" smtClean="0"/>
              <a:t>Energy storage resources will be aggregated in a Generation </a:t>
            </a:r>
            <a:r>
              <a:rPr lang="en-US" sz="1800" dirty="0"/>
              <a:t>and Controllable Load Resource (GCLR) </a:t>
            </a:r>
            <a:r>
              <a:rPr lang="en-US" sz="1800" dirty="0" smtClean="0"/>
              <a:t>Group and the over/under </a:t>
            </a:r>
            <a:r>
              <a:rPr lang="en-US" sz="1800" dirty="0"/>
              <a:t>performance </a:t>
            </a:r>
            <a:r>
              <a:rPr lang="en-US" sz="1800" dirty="0" smtClean="0"/>
              <a:t>will be analyzed as </a:t>
            </a:r>
            <a:r>
              <a:rPr lang="en-US" sz="1800" dirty="0"/>
              <a:t>a </a:t>
            </a:r>
            <a:r>
              <a:rPr lang="en-US" sz="1800" dirty="0" smtClean="0"/>
              <a:t>group. </a:t>
            </a:r>
          </a:p>
          <a:p>
            <a:pPr lvl="1"/>
            <a:r>
              <a:rPr lang="en-US" sz="1800" dirty="0" smtClean="0"/>
              <a:t>New deviation tolerances for GCLR Group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3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000" dirty="0" smtClean="0"/>
              <a:t>Controllable Load Resource (CLR) receives a base point at </a:t>
            </a:r>
            <a:r>
              <a:rPr lang="en-US" sz="2000" dirty="0"/>
              <a:t>25 MW </a:t>
            </a:r>
            <a:r>
              <a:rPr lang="en-US" sz="2000" dirty="0" smtClean="0"/>
              <a:t>(charging)</a:t>
            </a:r>
            <a:endParaRPr lang="en-US" sz="2000" dirty="0"/>
          </a:p>
          <a:p>
            <a:r>
              <a:rPr lang="en-US" sz="2000" dirty="0" smtClean="0"/>
              <a:t>Generation Resource (GR) </a:t>
            </a:r>
            <a:r>
              <a:rPr lang="en-US" sz="2000" dirty="0"/>
              <a:t>at 0 MW</a:t>
            </a:r>
          </a:p>
          <a:p>
            <a:r>
              <a:rPr lang="en-US" sz="2000" dirty="0"/>
              <a:t>Both Receive simultaneous </a:t>
            </a:r>
            <a:r>
              <a:rPr lang="en-US" sz="2000" dirty="0"/>
              <a:t>Reg</a:t>
            </a:r>
            <a:r>
              <a:rPr lang="en-US" sz="2000" dirty="0"/>
              <a:t>-Up </a:t>
            </a:r>
            <a:r>
              <a:rPr lang="en-US" sz="2000" dirty="0" smtClean="0"/>
              <a:t>Instructions</a:t>
            </a:r>
          </a:p>
          <a:p>
            <a:pPr lvl="1"/>
            <a:r>
              <a:rPr lang="en-US" sz="1800" dirty="0" smtClean="0"/>
              <a:t>GR receives 10MW instruction </a:t>
            </a:r>
          </a:p>
          <a:p>
            <a:pPr lvl="1"/>
            <a:r>
              <a:rPr lang="en-US" sz="1800" dirty="0" smtClean="0"/>
              <a:t>CLR receives 13MW instruction</a:t>
            </a:r>
            <a:endParaRPr lang="en-US" sz="1800" dirty="0"/>
          </a:p>
          <a:p>
            <a:r>
              <a:rPr lang="en-US" sz="2000" dirty="0"/>
              <a:t>ESR provides full response by reducing consumption on </a:t>
            </a:r>
            <a:r>
              <a:rPr lang="en-US" sz="2000" dirty="0" smtClean="0"/>
              <a:t>CLR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8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62588"/>
              </p:ext>
            </p:extLst>
          </p:nvPr>
        </p:nvGraphicFramePr>
        <p:xfrm>
          <a:off x="381000" y="1524000"/>
          <a:ext cx="2514600" cy="3864610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</a:tblGrid>
              <a:tr h="317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Generation 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(Under Generation)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RegUp) = (0 +10)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TWTG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-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*0.95)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(Tolerance-TWTG)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5MW or 1.25MWh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60158"/>
              </p:ext>
            </p:extLst>
          </p:nvPr>
        </p:nvGraphicFramePr>
        <p:xfrm>
          <a:off x="3429000" y="1524000"/>
          <a:ext cx="2514600" cy="3864610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</a:tblGrid>
              <a:tr h="317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Controllable Load 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(Under Consumption)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– RegUp) = (25-13)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ATPC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-2MW)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*0.90)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(Tolerance-ATPC)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324600" y="1524000"/>
          <a:ext cx="2667000" cy="2567305"/>
        </p:xfrm>
        <a:graphic>
          <a:graphicData uri="http://schemas.openxmlformats.org/drawingml/2006/table">
            <a:tbl>
              <a:tblPr/>
              <a:tblGrid>
                <a:gridCol w="1858818"/>
                <a:gridCol w="808182"/>
              </a:tblGrid>
              <a:tr h="317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GCLR Group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AABP = (10-12)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Performance (TWTG-ATPC)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1143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BPD Settlement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143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Proposed BPD Settlement</a:t>
            </a:r>
            <a:endParaRPr lang="en-US" dirty="0"/>
          </a:p>
        </p:txBody>
      </p:sp>
      <p:sp>
        <p:nvSpPr>
          <p:cNvPr id="11" name="Plus 10"/>
          <p:cNvSpPr/>
          <p:nvPr/>
        </p:nvSpPr>
        <p:spPr>
          <a:xfrm>
            <a:off x="2971800" y="2667000"/>
            <a:ext cx="381000" cy="38100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25839" y="5638800"/>
            <a:ext cx="31181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AABP = Adjusted Aggregated Base Point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ATPC </a:t>
            </a:r>
            <a:r>
              <a:rPr lang="en-US" sz="1000" dirty="0">
                <a:solidFill>
                  <a:schemeClr val="tx2"/>
                </a:solidFill>
              </a:rPr>
              <a:t>= Average Telemetered Power Consumption </a:t>
            </a:r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sz="1000" dirty="0" smtClean="0">
                <a:solidFill>
                  <a:schemeClr val="tx2"/>
                </a:solidFill>
              </a:rPr>
              <a:t>TWTG = Time Weighted Telemetered Generation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RTSPP = Real-Time Settlement Point Price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BPDAMT = Base Point Deviation Amount</a:t>
            </a:r>
            <a:endParaRPr lang="en-US" sz="1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3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 Tolerances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sz="2000" dirty="0" smtClean="0"/>
              <a:t>Generation Resource: </a:t>
            </a:r>
          </a:p>
          <a:p>
            <a:pPr lvl="1"/>
            <a:r>
              <a:rPr lang="en-US" sz="1800" dirty="0" smtClean="0"/>
              <a:t>Over and Under Generation is 5MW or 5% </a:t>
            </a:r>
          </a:p>
          <a:p>
            <a:pPr lvl="1"/>
            <a:endParaRPr lang="en-US" sz="1800" dirty="0"/>
          </a:p>
          <a:p>
            <a:pPr marL="400050"/>
            <a:r>
              <a:rPr lang="en-US" sz="2000" dirty="0" smtClean="0"/>
              <a:t>Controllable Load Resource: </a:t>
            </a:r>
          </a:p>
          <a:p>
            <a:pPr marL="800100" lvl="1"/>
            <a:r>
              <a:rPr lang="en-US" sz="1800" dirty="0" smtClean="0"/>
              <a:t>Over Consumption: </a:t>
            </a:r>
          </a:p>
          <a:p>
            <a:pPr marL="1200150" lvl="2"/>
            <a:r>
              <a:rPr lang="en-US" sz="1400" dirty="0" smtClean="0"/>
              <a:t>Carrying Ancillary Service (AS) is 2MW or 15%</a:t>
            </a:r>
          </a:p>
          <a:p>
            <a:pPr marL="1200150" lvl="2"/>
            <a:r>
              <a:rPr lang="en-US" sz="1400" dirty="0" smtClean="0"/>
              <a:t>Not carrying AS is 2MW or 25%</a:t>
            </a:r>
          </a:p>
          <a:p>
            <a:pPr marL="800100" lvl="1"/>
            <a:r>
              <a:rPr lang="en-US" sz="1600" dirty="0" smtClean="0"/>
              <a:t>Under Consumption: </a:t>
            </a:r>
          </a:p>
          <a:p>
            <a:pPr marL="1200150" lvl="2"/>
            <a:r>
              <a:rPr lang="en-US" sz="1400" dirty="0" smtClean="0"/>
              <a:t>Carrying AS is 2MW or 10% </a:t>
            </a:r>
          </a:p>
          <a:p>
            <a:pPr marL="1200150" lvl="2"/>
            <a:r>
              <a:rPr lang="en-US" sz="1400" dirty="0" smtClean="0"/>
              <a:t>Not carrying AS is 2MW or 15%</a:t>
            </a:r>
          </a:p>
          <a:p>
            <a:pPr marL="1200150" lvl="2"/>
            <a:endParaRPr lang="en-US" sz="1400" dirty="0"/>
          </a:p>
          <a:p>
            <a:pPr marL="400050"/>
            <a:r>
              <a:rPr lang="en-US" sz="1800" dirty="0" smtClean="0"/>
              <a:t>GCLR Group: </a:t>
            </a:r>
          </a:p>
          <a:p>
            <a:pPr marL="800100" lvl="1"/>
            <a:r>
              <a:rPr lang="en-US" sz="1600" dirty="0" smtClean="0"/>
              <a:t>Over and Under Performance is 3MW or 3%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6880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2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2105561"/>
            <a:ext cx="533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Energy Storage Resource Energy Deployment Performance (ESREDP)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Luke Butler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10/18/2019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65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8"/>
          </a:xfrm>
        </p:spPr>
        <p:txBody>
          <a:bodyPr/>
          <a:lstStyle/>
          <a:p>
            <a:r>
              <a:rPr lang="en-US" dirty="0" smtClean="0"/>
              <a:t>Why ESREDP?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04800" y="915188"/>
            <a:ext cx="8534400" cy="689515"/>
          </a:xfrm>
        </p:spPr>
        <p:txBody>
          <a:bodyPr/>
          <a:lstStyle/>
          <a:p>
            <a:r>
              <a:rPr lang="en-US" dirty="0" smtClean="0"/>
              <a:t>Energy storage resources (ESR)* Actual vs Model (cont.)</a:t>
            </a:r>
          </a:p>
          <a:p>
            <a:pPr lvl="1"/>
            <a:r>
              <a:rPr lang="en-US" dirty="0"/>
              <a:t>Our system does not recognize that ESR-GR/CLR are part of the same device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ESR-GR </a:t>
            </a:r>
            <a:r>
              <a:rPr lang="en-US" dirty="0" smtClean="0"/>
              <a:t>currently scored using Generation Resource Energy Deployment Performance (GREDP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ESR-CLR currently scored using Controllable Load Resource Energy Deployment Performance (CLREDP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In reality, </a:t>
            </a:r>
            <a:r>
              <a:rPr lang="en-US" dirty="0" smtClean="0"/>
              <a:t>an ESR is a single device and can only respond </a:t>
            </a:r>
            <a:r>
              <a:rPr lang="en-US" dirty="0"/>
              <a:t>in one direction, i.e., ESRs can only consume or inject power at any given instant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b="1" u="sng" dirty="0" smtClean="0"/>
              <a:t>Goal</a:t>
            </a:r>
            <a:r>
              <a:rPr lang="en-US" dirty="0" smtClean="0"/>
              <a:t>: Create a metric that captures performance of the ESR as a whole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1000" y="6079276"/>
            <a:ext cx="8534400" cy="32896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 smtClean="0"/>
              <a:t>*Energy storage resource (ESR) is not yet a defined ERCOT term.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5492625"/>
      </p:ext>
    </p:extLst>
  </p:cSld>
  <p:clrMapOvr>
    <a:masterClrMapping/>
  </p:clrMapOvr>
</p:sld>
</file>

<file path=ppt/theme/theme1.xml><?xml version="1.0" encoding="utf-8"?>
<a:theme xmlns:a="http://schemas.openxmlformats.org/drawingml/2006/main" name="ERCOT Identity v.2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Identity v.2" id="{FCDE9DDB-E05F-4265-8C4A-C919DCBF2C86}" vid="{AC36A756-BEA7-4EC1-ABC4-C44EBD834808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 Identity Theme</Template>
  <TotalTime>1527</TotalTime>
  <Words>1143</Words>
  <Application>Microsoft Office PowerPoint</Application>
  <PresentationFormat>On-screen Show (4:3)</PresentationFormat>
  <Paragraphs>273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Wingdings</vt:lpstr>
      <vt:lpstr>ERCOT Identity v.2</vt:lpstr>
      <vt:lpstr>Office Theme</vt:lpstr>
      <vt:lpstr>PowerPoint Presentation</vt:lpstr>
      <vt:lpstr>Overview</vt:lpstr>
      <vt:lpstr>Base Point Deviation Settlement </vt:lpstr>
      <vt:lpstr>Example </vt:lpstr>
      <vt:lpstr>Example</vt:lpstr>
      <vt:lpstr>Deviation Tolerances</vt:lpstr>
      <vt:lpstr>Questions?</vt:lpstr>
      <vt:lpstr>PowerPoint Presentation</vt:lpstr>
      <vt:lpstr>Why ESREDP?</vt:lpstr>
      <vt:lpstr>Example</vt:lpstr>
      <vt:lpstr>Example</vt:lpstr>
      <vt:lpstr>Example</vt:lpstr>
      <vt:lpstr>Example</vt:lpstr>
      <vt:lpstr>GREDP/CLREDP vs ESREDP (%)</vt:lpstr>
      <vt:lpstr>GREDP/CLREDP vs ESREDP (MW)</vt:lpstr>
      <vt:lpstr>Example</vt:lpstr>
      <vt:lpstr>Example 2</vt:lpstr>
      <vt:lpstr>Example 2</vt:lpstr>
      <vt:lpstr>Example 2</vt:lpstr>
      <vt:lpstr>Example</vt:lpstr>
      <vt:lpstr>Example 2</vt:lpstr>
      <vt:lpstr>ESREDP vs GREDP/CLREDP Criteria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Luke</dc:creator>
  <cp:lastModifiedBy>Sharma, Sandip</cp:lastModifiedBy>
  <cp:revision>125</cp:revision>
  <dcterms:created xsi:type="dcterms:W3CDTF">2019-09-24T16:56:28Z</dcterms:created>
  <dcterms:modified xsi:type="dcterms:W3CDTF">2019-10-10T22:12:11Z</dcterms:modified>
</cp:coreProperties>
</file>