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4"/>
  </p:notesMasterIdLst>
  <p:handoutMasterIdLst>
    <p:handoutMasterId r:id="rId15"/>
  </p:handoutMasterIdLst>
  <p:sldIdLst>
    <p:sldId id="260" r:id="rId6"/>
    <p:sldId id="279" r:id="rId7"/>
    <p:sldId id="281" r:id="rId8"/>
    <p:sldId id="282" r:id="rId9"/>
    <p:sldId id="283" r:id="rId10"/>
    <p:sldId id="284" r:id="rId11"/>
    <p:sldId id="285" r:id="rId12"/>
    <p:sldId id="276"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4" d="100"/>
          <a:sy n="104" d="100"/>
        </p:scale>
        <p:origin x="20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10/10/2019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10/10/2019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295716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105400" cy="2339102"/>
          </a:xfrm>
          <a:prstGeom prst="rect">
            <a:avLst/>
          </a:prstGeom>
          <a:noFill/>
        </p:spPr>
        <p:txBody>
          <a:bodyPr wrap="square" rtlCol="0">
            <a:spAutoFit/>
          </a:bodyPr>
          <a:lstStyle/>
          <a:p>
            <a:r>
              <a:rPr lang="en-US" sz="2400" b="1" dirty="0" smtClean="0">
                <a:solidFill>
                  <a:schemeClr val="tx2"/>
                </a:solidFill>
              </a:rPr>
              <a:t>ESRs and Updating EOCs Closer to Real-Time</a:t>
            </a:r>
          </a:p>
          <a:p>
            <a:endParaRPr lang="en-US" dirty="0" smtClean="0">
              <a:solidFill>
                <a:schemeClr val="tx2"/>
              </a:solidFill>
            </a:endParaRPr>
          </a:p>
          <a:p>
            <a:endParaRPr lang="en-US" sz="2000" dirty="0" smtClean="0">
              <a:solidFill>
                <a:schemeClr val="tx2"/>
              </a:solidFill>
            </a:endParaRPr>
          </a:p>
          <a:p>
            <a:r>
              <a:rPr lang="en-US" sz="2000" dirty="0" smtClean="0">
                <a:solidFill>
                  <a:schemeClr val="tx2"/>
                </a:solidFill>
              </a:rPr>
              <a:t>David Maggio</a:t>
            </a:r>
          </a:p>
          <a:p>
            <a:endParaRPr lang="en-US" sz="2000" dirty="0">
              <a:solidFill>
                <a:schemeClr val="tx2"/>
              </a:solidFill>
            </a:endParaRPr>
          </a:p>
          <a:p>
            <a:r>
              <a:rPr lang="en-US" sz="2000" dirty="0" smtClean="0">
                <a:solidFill>
                  <a:schemeClr val="tx2"/>
                </a:solidFill>
              </a:rPr>
              <a:t>October 18, 2019</a:t>
            </a:r>
            <a:endParaRPr lang="en-US" sz="2000"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Acronyms</a:t>
            </a:r>
            <a:endParaRPr lang="en-US" b="1" dirty="0">
              <a:solidFill>
                <a:schemeClr val="accent1"/>
              </a:solidFill>
            </a:endParaRPr>
          </a:p>
        </p:txBody>
      </p:sp>
      <p:sp>
        <p:nvSpPr>
          <p:cNvPr id="3" name="Content Placeholder 2"/>
          <p:cNvSpPr>
            <a:spLocks noGrp="1"/>
          </p:cNvSpPr>
          <p:nvPr>
            <p:ph idx="1"/>
          </p:nvPr>
        </p:nvSpPr>
        <p:spPr>
          <a:xfrm>
            <a:off x="304800" y="1447800"/>
            <a:ext cx="8534400" cy="4648200"/>
          </a:xfrm>
        </p:spPr>
        <p:txBody>
          <a:bodyPr/>
          <a:lstStyle/>
          <a:p>
            <a:r>
              <a:rPr lang="en-US" sz="2000" dirty="0" smtClean="0"/>
              <a:t>Average </a:t>
            </a:r>
            <a:r>
              <a:rPr lang="en-US" sz="2000" dirty="0"/>
              <a:t>Incremental Energy Cost (AIEC</a:t>
            </a:r>
            <a:r>
              <a:rPr lang="en-US" sz="2000" dirty="0" smtClean="0"/>
              <a:t>)</a:t>
            </a:r>
          </a:p>
          <a:p>
            <a:r>
              <a:rPr lang="en-US" sz="2000" dirty="0" smtClean="0"/>
              <a:t>Energy Offer Curve (EOC)</a:t>
            </a:r>
          </a:p>
          <a:p>
            <a:r>
              <a:rPr lang="en-US" sz="2000" dirty="0" smtClean="0"/>
              <a:t>Energy Storage Resource (ESR)</a:t>
            </a:r>
          </a:p>
          <a:p>
            <a:r>
              <a:rPr lang="en-US" sz="2000" dirty="0" smtClean="0"/>
              <a:t>Limited Duration Resource (LDR)</a:t>
            </a:r>
          </a:p>
          <a:p>
            <a:r>
              <a:rPr lang="en-US" sz="2000" dirty="0" smtClean="0"/>
              <a:t>Nodal Protocol Revision Request (NPRR)</a:t>
            </a:r>
          </a:p>
          <a:p>
            <a:r>
              <a:rPr lang="en-US" sz="2000" dirty="0" smtClean="0"/>
              <a:t>Real-Time Average Incremental Energy Cost (RTAIEC)</a:t>
            </a:r>
          </a:p>
          <a:p>
            <a:r>
              <a:rPr lang="en-US" sz="2000" dirty="0" smtClean="0"/>
              <a:t>Security-Constrained Economic Dispatch (SCED)</a:t>
            </a:r>
            <a:endParaRPr lang="en-US" sz="2000" dirty="0"/>
          </a:p>
          <a:p>
            <a:endParaRPr lang="en-US" sz="2000" dirty="0" smtClean="0"/>
          </a:p>
          <a:p>
            <a:pPr>
              <a:lnSpc>
                <a:spcPct val="150000"/>
              </a:lnSpc>
            </a:pPr>
            <a:endParaRPr lang="en-US" sz="2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952497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on NPRR967 Discussions</a:t>
            </a:r>
            <a:endParaRPr lang="en-US" dirty="0"/>
          </a:p>
        </p:txBody>
      </p:sp>
      <p:sp>
        <p:nvSpPr>
          <p:cNvPr id="3" name="Content Placeholder 2"/>
          <p:cNvSpPr>
            <a:spLocks noGrp="1"/>
          </p:cNvSpPr>
          <p:nvPr>
            <p:ph idx="1"/>
          </p:nvPr>
        </p:nvSpPr>
        <p:spPr/>
        <p:txBody>
          <a:bodyPr/>
          <a:lstStyle/>
          <a:p>
            <a:r>
              <a:rPr lang="en-US" sz="2000" dirty="0" smtClean="0"/>
              <a:t>The current window for submitting and updating EOCs for use in SCED closes at the end of the Adjustment Period (i.e., one hour prior to the beginning of the Operating Hour).</a:t>
            </a:r>
          </a:p>
          <a:p>
            <a:endParaRPr lang="en-US" sz="2000" dirty="0"/>
          </a:p>
          <a:p>
            <a:r>
              <a:rPr lang="en-US" sz="2000" dirty="0" smtClean="0"/>
              <a:t>NPRR967, </a:t>
            </a:r>
            <a:r>
              <a:rPr lang="en-US" sz="2000" dirty="0"/>
              <a:t>originally </a:t>
            </a:r>
            <a:r>
              <a:rPr lang="en-US" sz="2000" dirty="0" smtClean="0"/>
              <a:t>titled “Allow </a:t>
            </a:r>
            <a:r>
              <a:rPr lang="en-US" sz="2000" dirty="0"/>
              <a:t>Limited Duration Resource Energy Offer Curve Updates Near Real-Time and Remove the 10 MW </a:t>
            </a:r>
            <a:r>
              <a:rPr lang="en-US" sz="2000" dirty="0" smtClean="0"/>
              <a:t>Limit”, was submitted on August 27, 2019 and proposed to broaden this window for LDRs.</a:t>
            </a:r>
          </a:p>
          <a:p>
            <a:pPr lvl="1"/>
            <a:r>
              <a:rPr lang="en-US" sz="1800" dirty="0" smtClean="0"/>
              <a:t>EOC updates allowed within the Operating Hour for LDRs.	</a:t>
            </a:r>
          </a:p>
          <a:p>
            <a:pPr lvl="1"/>
            <a:r>
              <a:rPr lang="en-US" sz="1800" dirty="0" smtClean="0"/>
              <a:t>Requires that a valid EOC be in place in advance (submitted within the current window).</a:t>
            </a:r>
          </a:p>
          <a:p>
            <a:pPr lvl="1"/>
            <a:endParaRPr lang="en-US" sz="1800" dirty="0"/>
          </a:p>
          <a:p>
            <a:r>
              <a:rPr lang="en-US" sz="2000" dirty="0" smtClean="0"/>
              <a:t>Comments have since been submitted by the sponsor striking this language, however this presentation follows from discussion on the NPRR.</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165802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Lower Cost Solution</a:t>
            </a:r>
            <a:endParaRPr lang="en-US" dirty="0"/>
          </a:p>
        </p:txBody>
      </p:sp>
      <p:sp>
        <p:nvSpPr>
          <p:cNvPr id="3" name="Content Placeholder 2"/>
          <p:cNvSpPr>
            <a:spLocks noGrp="1"/>
          </p:cNvSpPr>
          <p:nvPr>
            <p:ph idx="1"/>
          </p:nvPr>
        </p:nvSpPr>
        <p:spPr>
          <a:xfrm>
            <a:off x="304800" y="1143000"/>
            <a:ext cx="8534400" cy="4899821"/>
          </a:xfrm>
        </p:spPr>
        <p:txBody>
          <a:bodyPr/>
          <a:lstStyle/>
          <a:p>
            <a:r>
              <a:rPr lang="en-US" sz="2000" dirty="0"/>
              <a:t>An Impact Analysis has not been completed for the intra-hour approach proposed in the </a:t>
            </a:r>
            <a:r>
              <a:rPr lang="en-US" sz="2000" dirty="0" smtClean="0"/>
              <a:t>NPRR967, </a:t>
            </a:r>
            <a:r>
              <a:rPr lang="en-US" sz="2000" dirty="0"/>
              <a:t>but </a:t>
            </a:r>
            <a:r>
              <a:rPr lang="en-US" sz="2000" dirty="0" smtClean="0"/>
              <a:t>there is some expectation of significant </a:t>
            </a:r>
            <a:r>
              <a:rPr lang="en-US" sz="2000" dirty="0"/>
              <a:t>cost.</a:t>
            </a:r>
          </a:p>
          <a:p>
            <a:pPr lvl="1"/>
            <a:endParaRPr lang="en-US" sz="1000" dirty="0"/>
          </a:p>
          <a:p>
            <a:r>
              <a:rPr lang="en-US" sz="2000" dirty="0" smtClean="0"/>
              <a:t>An </a:t>
            </a:r>
            <a:r>
              <a:rPr lang="en-US" sz="2000" dirty="0" smtClean="0"/>
              <a:t>alternative</a:t>
            </a:r>
            <a:r>
              <a:rPr lang="en-US" sz="2000" dirty="0" smtClean="0"/>
              <a:t> </a:t>
            </a:r>
            <a:r>
              <a:rPr lang="en-US" sz="2000" dirty="0" smtClean="0"/>
              <a:t>that would limit complexity and implementation timeline would be to change the window to end just prior to the beginning of the Operating Hour, adding an extra hour for updates</a:t>
            </a:r>
            <a:r>
              <a:rPr lang="en-US" sz="2000" dirty="0" smtClean="0"/>
              <a:t>.</a:t>
            </a:r>
          </a:p>
          <a:p>
            <a:pPr lvl="1"/>
            <a:r>
              <a:rPr lang="en-US" sz="1800" dirty="0" smtClean="0"/>
              <a:t>Allowing EOCs to be submitted one hour closer to Real-Time than today.</a:t>
            </a:r>
            <a:endParaRPr lang="en-US" sz="1800" dirty="0" smtClean="0"/>
          </a:p>
          <a:p>
            <a:endParaRPr lang="en-US" sz="1000" dirty="0"/>
          </a:p>
          <a:p>
            <a:r>
              <a:rPr lang="en-US" sz="2000" dirty="0" smtClean="0"/>
              <a:t>This proposal does not provide the same level of flexibility </a:t>
            </a:r>
            <a:r>
              <a:rPr lang="en-US" sz="2000" dirty="0" smtClean="0"/>
              <a:t>intended by NPRR967, but </a:t>
            </a:r>
            <a:r>
              <a:rPr lang="en-US" sz="2000" dirty="0"/>
              <a:t>c</a:t>
            </a:r>
            <a:r>
              <a:rPr lang="en-US" sz="2000" dirty="0" smtClean="0"/>
              <a:t>ombined </a:t>
            </a:r>
            <a:r>
              <a:rPr lang="en-US" sz="2000" dirty="0" smtClean="0"/>
              <a:t>with the ability of LDRs to telemeter a status of “OFF” may provide the flexibility that LDRs are seeking</a:t>
            </a:r>
            <a:r>
              <a:rPr lang="en-US" sz="2000" dirty="0" smtClean="0"/>
              <a:t>.</a:t>
            </a:r>
          </a:p>
          <a:p>
            <a:endParaRPr lang="en-US" sz="1000" dirty="0" smtClean="0"/>
          </a:p>
          <a:p>
            <a:r>
              <a:rPr lang="en-US" sz="2000" dirty="0" smtClean="0"/>
              <a:t>This proposal does avoid some of the concerns raised regarding the effect of intra-hour EOC updates on indicative pricing.</a:t>
            </a:r>
          </a:p>
          <a:p>
            <a:endParaRPr lang="en-US" sz="12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591203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if Intra-hour EOC Submittals are Necessary</a:t>
            </a:r>
            <a:endParaRPr lang="en-US" dirty="0"/>
          </a:p>
        </p:txBody>
      </p:sp>
      <p:sp>
        <p:nvSpPr>
          <p:cNvPr id="3" name="Content Placeholder 2"/>
          <p:cNvSpPr>
            <a:spLocks noGrp="1"/>
          </p:cNvSpPr>
          <p:nvPr>
            <p:ph idx="1"/>
          </p:nvPr>
        </p:nvSpPr>
        <p:spPr>
          <a:xfrm>
            <a:off x="304800" y="1447800"/>
            <a:ext cx="8534400" cy="4595021"/>
          </a:xfrm>
        </p:spPr>
        <p:txBody>
          <a:bodyPr/>
          <a:lstStyle/>
          <a:p>
            <a:r>
              <a:rPr lang="en-US" sz="2000" dirty="0" smtClean="0"/>
              <a:t>If the flexibility provided by the previous proposal is insufficient, ERCOT would like to raise the following ideas for discussion.</a:t>
            </a:r>
          </a:p>
          <a:p>
            <a:pPr lvl="1"/>
            <a:r>
              <a:rPr lang="en-US" sz="1800" dirty="0" smtClean="0"/>
              <a:t>Have the language around the </a:t>
            </a:r>
            <a:r>
              <a:rPr lang="en-US" sz="1800" dirty="0"/>
              <a:t>timing </a:t>
            </a:r>
            <a:r>
              <a:rPr lang="en-US" sz="1800" dirty="0" smtClean="0"/>
              <a:t>of submittals be less specific (relative to NPRR967).  More specific language may lead to complications for implementation.</a:t>
            </a:r>
          </a:p>
          <a:p>
            <a:pPr lvl="1"/>
            <a:endParaRPr lang="en-US" sz="1800" dirty="0" smtClean="0"/>
          </a:p>
          <a:p>
            <a:pPr lvl="1"/>
            <a:r>
              <a:rPr lang="en-US" sz="1800" dirty="0" smtClean="0"/>
              <a:t>Allow for intra-hour submittals to be a separate submittal type.  ERCOT believes this may help mitigate potential impacts to system performance.</a:t>
            </a:r>
            <a:endParaRPr lang="en-US" sz="1800" dirty="0"/>
          </a:p>
          <a:p>
            <a:pPr lvl="1"/>
            <a:endParaRPr lang="en-US" sz="1800" dirty="0"/>
          </a:p>
          <a:p>
            <a:pPr lvl="1"/>
            <a:r>
              <a:rPr lang="en-US" sz="1800" dirty="0" smtClean="0"/>
              <a:t>Fuel percentages are part of the existing EOC submittals.  Allowing fuel percentages to be updated intra-hour has potential downstream </a:t>
            </a:r>
            <a:r>
              <a:rPr lang="en-US" sz="1800" dirty="0" smtClean="0"/>
              <a:t>impacts.</a:t>
            </a:r>
            <a:endParaRPr lang="en-US" sz="1800" dirty="0" smtClean="0"/>
          </a:p>
          <a:p>
            <a:endParaRPr lang="en-US" sz="2800" dirty="0"/>
          </a:p>
          <a:p>
            <a:endParaRPr lang="en-US" sz="2800" dirty="0"/>
          </a:p>
          <a:p>
            <a:endParaRPr lang="en-US"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47721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Restricting to LDRs</a:t>
            </a:r>
            <a:endParaRPr lang="en-US" dirty="0"/>
          </a:p>
        </p:txBody>
      </p:sp>
      <p:sp>
        <p:nvSpPr>
          <p:cNvPr id="3" name="Content Placeholder 2"/>
          <p:cNvSpPr>
            <a:spLocks noGrp="1"/>
          </p:cNvSpPr>
          <p:nvPr>
            <p:ph idx="1"/>
          </p:nvPr>
        </p:nvSpPr>
        <p:spPr>
          <a:xfrm>
            <a:off x="304800" y="1447800"/>
            <a:ext cx="8534400" cy="4595021"/>
          </a:xfrm>
        </p:spPr>
        <p:txBody>
          <a:bodyPr/>
          <a:lstStyle/>
          <a:p>
            <a:r>
              <a:rPr lang="en-US" sz="2000" dirty="0"/>
              <a:t>LDR </a:t>
            </a:r>
            <a:r>
              <a:rPr lang="en-US" sz="2000" dirty="0" smtClean="0"/>
              <a:t>is not currently </a:t>
            </a:r>
            <a:r>
              <a:rPr lang="en-US" sz="2000" dirty="0"/>
              <a:t>an attribute in </a:t>
            </a:r>
            <a:r>
              <a:rPr lang="en-US" sz="2000" dirty="0" smtClean="0"/>
              <a:t>the ERCOT systems.</a:t>
            </a:r>
          </a:p>
          <a:p>
            <a:endParaRPr lang="en-US" sz="2000" dirty="0"/>
          </a:p>
          <a:p>
            <a:r>
              <a:rPr lang="en-US" sz="2000" dirty="0" smtClean="0"/>
              <a:t>This leaves two options for implementation, should the restriction to LDRs remain in place.</a:t>
            </a:r>
            <a:endParaRPr lang="en-US" sz="2000" dirty="0"/>
          </a:p>
          <a:p>
            <a:pPr marL="914400" lvl="1" indent="-457200">
              <a:buFont typeface="+mj-lt"/>
              <a:buAutoNum type="arabicPeriod"/>
            </a:pPr>
            <a:r>
              <a:rPr lang="en-US" sz="1800" dirty="0" smtClean="0"/>
              <a:t>Behavioral - No validation checks for the attribute within ERCOT systems.</a:t>
            </a:r>
          </a:p>
          <a:p>
            <a:pPr marL="914400" lvl="1" indent="-457200">
              <a:buFont typeface="+mj-lt"/>
              <a:buAutoNum type="arabicPeriod"/>
            </a:pPr>
            <a:endParaRPr lang="en-US" sz="1800" dirty="0" smtClean="0"/>
          </a:p>
          <a:p>
            <a:pPr marL="914400" lvl="1" indent="-457200">
              <a:buFont typeface="+mj-lt"/>
              <a:buAutoNum type="arabicPeriod"/>
            </a:pPr>
            <a:r>
              <a:rPr lang="en-US" sz="1800" dirty="0" smtClean="0"/>
              <a:t>Systematic – Change systems and process to capture this attribute as part of Resource registration.  Pass the LDR designation to downstream systems for performing validation.</a:t>
            </a:r>
            <a:endParaRPr lang="en-US" sz="18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4011893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on NPRR971</a:t>
            </a:r>
            <a:endParaRPr lang="en-US" dirty="0"/>
          </a:p>
        </p:txBody>
      </p:sp>
      <p:sp>
        <p:nvSpPr>
          <p:cNvPr id="3" name="Content Placeholder 2"/>
          <p:cNvSpPr>
            <a:spLocks noGrp="1"/>
          </p:cNvSpPr>
          <p:nvPr>
            <p:ph idx="1"/>
          </p:nvPr>
        </p:nvSpPr>
        <p:spPr/>
        <p:txBody>
          <a:bodyPr/>
          <a:lstStyle/>
          <a:p>
            <a:r>
              <a:rPr lang="en-US" sz="2000" dirty="0" smtClean="0"/>
              <a:t>ERCOT staff </a:t>
            </a:r>
            <a:r>
              <a:rPr lang="en-US" sz="2000" dirty="0"/>
              <a:t>submitted NPRR971, Changing Energy Offer Curve Caps for Make-Whole Calculation Purposes and Replacing the Real-Time Average Incremental Energy </a:t>
            </a:r>
            <a:r>
              <a:rPr lang="en-US" sz="2000" dirty="0" smtClean="0"/>
              <a:t>Cost, </a:t>
            </a:r>
            <a:r>
              <a:rPr lang="en-US" sz="2000" dirty="0"/>
              <a:t>on September 24, </a:t>
            </a:r>
            <a:r>
              <a:rPr lang="en-US" sz="2000" dirty="0" smtClean="0"/>
              <a:t>2019.</a:t>
            </a:r>
          </a:p>
          <a:p>
            <a:endParaRPr lang="en-US" sz="2000" dirty="0"/>
          </a:p>
          <a:p>
            <a:r>
              <a:rPr lang="en-US" sz="2000" dirty="0" smtClean="0"/>
              <a:t>Because </a:t>
            </a:r>
            <a:r>
              <a:rPr lang="en-US" sz="2000" dirty="0"/>
              <a:t>the Settlement system uses </a:t>
            </a:r>
            <a:r>
              <a:rPr lang="en-US" sz="2000" dirty="0" smtClean="0"/>
              <a:t>EOCs to </a:t>
            </a:r>
            <a:r>
              <a:rPr lang="en-US" sz="2000" dirty="0"/>
              <a:t>calculate RTAIEC, NPRRs that modify the timing of submission for </a:t>
            </a:r>
            <a:r>
              <a:rPr lang="en-US" sz="2000" dirty="0" smtClean="0"/>
              <a:t>EOCs or that </a:t>
            </a:r>
            <a:r>
              <a:rPr lang="en-US" sz="2000" dirty="0"/>
              <a:t>modify the ERCOT creation or modification of submitted </a:t>
            </a:r>
            <a:r>
              <a:rPr lang="en-US" sz="2000" dirty="0" smtClean="0"/>
              <a:t>EOCs result </a:t>
            </a:r>
            <a:r>
              <a:rPr lang="en-US" sz="2000" dirty="0"/>
              <a:t>in unintended Settlement system impacts. </a:t>
            </a:r>
            <a:endParaRPr lang="en-US" sz="2000" dirty="0" smtClean="0"/>
          </a:p>
          <a:p>
            <a:pPr lvl="1"/>
            <a:r>
              <a:rPr lang="en-US" sz="1800" dirty="0"/>
              <a:t>Section 6.5.7.3, Security Constrained Economic Dispatch</a:t>
            </a:r>
            <a:endParaRPr lang="en-US" sz="1800" dirty="0" smtClean="0"/>
          </a:p>
          <a:p>
            <a:endParaRPr lang="en-US" sz="2000" dirty="0"/>
          </a:p>
          <a:p>
            <a:r>
              <a:rPr lang="en-US" sz="2000" dirty="0" smtClean="0"/>
              <a:t>While NPRR971 </a:t>
            </a:r>
            <a:r>
              <a:rPr lang="en-US" sz="2000" dirty="0"/>
              <a:t>does have a $60k </a:t>
            </a:r>
            <a:r>
              <a:rPr lang="en-US" sz="2000" dirty="0" smtClean="0"/>
              <a:t>to </a:t>
            </a:r>
            <a:r>
              <a:rPr lang="en-US" sz="2000" dirty="0"/>
              <a:t>$</a:t>
            </a:r>
            <a:r>
              <a:rPr lang="en-US" sz="2000" dirty="0" smtClean="0"/>
              <a:t>90k Impact Analysis, replacing the RTAIEC should reduce the impact of future system changes for NPRRs like NPRR967.</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106801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781050"/>
          </a:xfrm>
        </p:spPr>
        <p:txBody>
          <a:bodyPr/>
          <a:lstStyle/>
          <a:p>
            <a:r>
              <a:rPr lang="en-US" sz="3600" dirty="0" smtClean="0"/>
              <a:t>Questions</a:t>
            </a:r>
            <a:endParaRPr lang="en-US" sz="3600" dirty="0"/>
          </a:p>
        </p:txBody>
      </p:sp>
    </p:spTree>
    <p:extLst>
      <p:ext uri="{BB962C8B-B14F-4D97-AF65-F5344CB8AC3E}">
        <p14:creationId xmlns:p14="http://schemas.microsoft.com/office/powerpoint/2010/main" val="4227132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8B5E9260-F6CD-4DEF-B0FE-7B1B3177E7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962</TotalTime>
  <Words>562</Words>
  <Application>Microsoft Office PowerPoint</Application>
  <PresentationFormat>On-screen Show (4:3)</PresentationFormat>
  <Paragraphs>62</Paragraphs>
  <Slides>8</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Calibri</vt:lpstr>
      <vt:lpstr>1_Custom Design</vt:lpstr>
      <vt:lpstr>Office Theme</vt:lpstr>
      <vt:lpstr>PowerPoint Presentation</vt:lpstr>
      <vt:lpstr>Acronyms</vt:lpstr>
      <vt:lpstr>Recap on NPRR967 Discussions</vt:lpstr>
      <vt:lpstr>Potential Lower Cost Solution</vt:lpstr>
      <vt:lpstr>Considerations if Intra-hour EOC Submittals are Necessary</vt:lpstr>
      <vt:lpstr>Restricting to LDRs</vt:lpstr>
      <vt:lpstr>Note on NPRR971</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Maggio, Dave</cp:lastModifiedBy>
  <cp:revision>94</cp:revision>
  <cp:lastPrinted>2016-01-21T20:53:15Z</cp:lastPrinted>
  <dcterms:created xsi:type="dcterms:W3CDTF">2016-01-21T15:20:31Z</dcterms:created>
  <dcterms:modified xsi:type="dcterms:W3CDTF">2019-10-10T12:38:31Z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