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8" r:id="rId7"/>
    <p:sldId id="278" r:id="rId8"/>
    <p:sldId id="281" r:id="rId9"/>
    <p:sldId id="279" r:id="rId10"/>
    <p:sldId id="280" r:id="rId11"/>
    <p:sldId id="282" r:id="rId12"/>
    <p:sldId id="27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35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4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KP6 - Changes to Market Facing Reports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Aaron Townsend</a:t>
            </a: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r>
              <a:rPr lang="en-US" dirty="0">
                <a:solidFill>
                  <a:schemeClr val="tx2"/>
                </a:solidFill>
              </a:rPr>
              <a:t>RTCTF</a:t>
            </a:r>
          </a:p>
          <a:p>
            <a:r>
              <a:rPr lang="en-US" dirty="0">
                <a:solidFill>
                  <a:schemeClr val="tx2"/>
                </a:solidFill>
              </a:rPr>
              <a:t>November 19, 2019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Market Facing Reports and Interfaces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Several of the existing market facing reports will be changing with the implementation of NPRR863 (i.e., conversion to new AS Types)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For RTC related changes, we have focused on the report list existing on MIS under the “Reports and Extracts Index” tab as well as the UI on ercot.com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We have attached a list of reports and have indicated whether we think an existing </a:t>
            </a:r>
            <a:r>
              <a:rPr lang="en-US" sz="2000" dirty="0" smtClean="0"/>
              <a:t>report </a:t>
            </a:r>
            <a:r>
              <a:rPr lang="en-US" sz="2000" dirty="0" smtClean="0">
                <a:solidFill>
                  <a:schemeClr val="tx2"/>
                </a:solidFill>
              </a:rPr>
              <a:t>will need to be adjusted or removed, and have </a:t>
            </a:r>
            <a:r>
              <a:rPr lang="en-US" sz="2000" dirty="0" smtClean="0"/>
              <a:t>created line items for new reports that we believe will need to be added.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We have found that 261 existing reports are structurally ready for RTC and will not need a change.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Change – 45 Reports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157" y="914400"/>
            <a:ext cx="8382001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2-Day Real Time Gen and Load Data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48-Hour Highest Price AS Offer Selected (DAM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Current Operating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SCED Disclosure Reports - Gen Resource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SCED Disclosure Reports - Load Resource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SCED Disclosure Reports - QSE Self-Arranged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7-Day Event Trigger Posting - AS MCPC Greater than 50xFIP (DAM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AS Obligation and Responsibility (DAM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CLREDP Acceptable Performance Criteria and PRC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Complete Current Operating Plan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Controllable Load Resource Base Point Deviation Charge for Over-Consumption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Controllable Load Resource Base Point Deviation Charge for Under-Consumption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ERCOT Fundamentals Training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ERCOT Market Information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ERCOT Summary Dispute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Historical Real-Time ORDC and Reliability Deployment Price Adders and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Reserves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Historical Real-Time ORDC and Reliability Deployment Prices for 15-minute Settlement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Market Submission Validation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Monthly Generation Resource Energy Deployment Performance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Monthly Non-Spin CLR Performance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Monthly Non-Spin Generation Performance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QSE Ancillary Services Capacity Monitor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Change </a:t>
            </a:r>
            <a:r>
              <a:rPr lang="en-US" b="1" dirty="0" smtClean="0">
                <a:solidFill>
                  <a:schemeClr val="accent1"/>
                </a:solidFill>
              </a:rPr>
              <a:t>– 45 Reports,  continued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157" y="914400"/>
            <a:ext cx="8382001" cy="50475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Real-Time ORDC and Reliability Deployment Price Adders and Reserves by SCED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Real-Time ORDC and Reliability Deployment Prices for 15-minute Settlement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Responsive Reserve Performance QSE Summary Report for Non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CLRs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Responsive Reserve Performance Report for Generators and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CLRs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RTD Indicative ORDC and Reliability Deployment Price Adders and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Reserves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RTM Price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Short-Term System Adequacy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System-Wide Offer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Ancillary Service Obligations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Notification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Ancillary Service Offer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Ancillary Service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Ancillary Service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Awarded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Confirmed and Unconfirmed Ancillary Service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Confirmed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Current Operating Plan (COP)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Submissions/Retrievals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Market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MCPCs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Real-Time LMPs for Latest SCED Run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RTD Indicative LMPs by Load Zones or Hubs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Unconfirmed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UI- Unconfirmed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Ancillary Service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Website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System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Ancillary Service Capacity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Monitor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Website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Capacity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Available to SCED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Remove – 15 Reports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157" y="914400"/>
            <a:ext cx="8382001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SASM Disclosure Reports - Gen AS Offer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SASM Disclosure Reports - Gen AS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SASM Disclosure Reports - Load AS Offer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60-Day SASM Disclosure Reports - Load AS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Hourly RUC Ancillary Service Demand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IMM Software Real-Time Co-Optimization Input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LOLP Distribution by Season and TOD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Monthly Summary of Ancillary Service Supply Responsibility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Monthly Summary of Resource AS Supply Insufficiency at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1430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AS Supply Insufficiency at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1430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SASM Aggregated Ancillary Service Offer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SASM MCPC by Ancillary Service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Total Ancillary Service Procured in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UI- Get SASM ID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Weekly RUC Ancillary Service Demand Curves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New – 16 Reports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157" y="914400"/>
            <a:ext cx="8382001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2-Day Ancillary Services Reports (RTM)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48-Hour Highest Price AS Offer Selected (RTM)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60-Day DAM Disclosure Reports – AS Offers (not associated with a Resource)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7-Day Event Trigger Posting – AS MCPC Greater than 50xFIP (RTM)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Aggregated Ancillary Service Offer Curve (RTM)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AS Obligation and Responsibility (RTM)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Daily RUC Hourly AS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DAM Ancillary Service Demand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Historical RTM Clearing Prices for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Hourly RUC Hourly AS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RTD Indicative RTC MCPC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RTM Ancillary Service Demand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RUC Ancillary Service Demand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SCED Clearing Prices for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Weekly RUC Hourly AS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Website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RTM MCPCs display</a:t>
            </a:r>
          </a:p>
        </p:txBody>
      </p:sp>
    </p:spTree>
    <p:extLst>
      <p:ext uri="{BB962C8B-B14F-4D97-AF65-F5344CB8AC3E}">
        <p14:creationId xmlns:p14="http://schemas.microsoft.com/office/powerpoint/2010/main" val="34654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Principle Concept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/>
              <a:t>Principle concept</a:t>
            </a:r>
          </a:p>
          <a:p>
            <a:pPr lvl="1"/>
            <a:r>
              <a:rPr lang="en-US" sz="2000" dirty="0" smtClean="0"/>
              <a:t>Existing market-facing </a:t>
            </a:r>
            <a:r>
              <a:rPr lang="en-US" sz="2000" dirty="0" smtClean="0"/>
              <a:t>reports and user interfaces will be </a:t>
            </a:r>
            <a:r>
              <a:rPr lang="en-US" sz="2000" dirty="0" smtClean="0"/>
              <a:t>removed or modified and new market-facing </a:t>
            </a:r>
            <a:r>
              <a:rPr lang="en-US" sz="2000" dirty="0" smtClean="0"/>
              <a:t>reports and user interfaces </a:t>
            </a:r>
            <a:r>
              <a:rPr lang="en-US" sz="2000" dirty="0" smtClean="0"/>
              <a:t>will </a:t>
            </a:r>
            <a:r>
              <a:rPr lang="en-US" sz="2000" dirty="0" smtClean="0"/>
              <a:t>be created </a:t>
            </a:r>
            <a:r>
              <a:rPr lang="en-US" sz="2000" dirty="0" smtClean="0"/>
              <a:t>as necessary to implement RTC and achieve the key principles developed by the RTCTF.  The list of </a:t>
            </a:r>
            <a:r>
              <a:rPr lang="en-US" sz="2000" dirty="0" smtClean="0"/>
              <a:t>reports and user interfaces </a:t>
            </a:r>
            <a:r>
              <a:rPr lang="en-US" sz="2000" dirty="0" smtClean="0"/>
              <a:t>above will be used to guide the development of Protocol language for RTC.</a:t>
            </a:r>
          </a:p>
          <a:p>
            <a:pPr lvl="1"/>
            <a:endParaRPr lang="en-US" dirty="0"/>
          </a:p>
          <a:p>
            <a:r>
              <a:rPr lang="en-US" sz="2400" dirty="0" smtClean="0"/>
              <a:t>Next step will be for the group to review the ERCOT list</a:t>
            </a:r>
          </a:p>
          <a:p>
            <a:pPr lvl="1"/>
            <a:r>
              <a:rPr lang="en-US" sz="2000" dirty="0" smtClean="0"/>
              <a:t>Additional reports that can go away?</a:t>
            </a:r>
          </a:p>
          <a:p>
            <a:pPr lvl="1"/>
            <a:r>
              <a:rPr lang="en-US" sz="2000" dirty="0" smtClean="0"/>
              <a:t>Additional reports that need to be modified?</a:t>
            </a:r>
          </a:p>
          <a:p>
            <a:pPr lvl="1"/>
            <a:r>
              <a:rPr lang="en-US" sz="2000" dirty="0" smtClean="0"/>
              <a:t>Additional new reports needed?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5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71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762</Words>
  <Application>Microsoft Office PowerPoint</Application>
  <PresentationFormat>On-screen Show (4:3)</PresentationFormat>
  <Paragraphs>112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Market Facing Reports and Interfaces </vt:lpstr>
      <vt:lpstr>Change – 45 Reports </vt:lpstr>
      <vt:lpstr>Change – 45 Reports,  continued </vt:lpstr>
      <vt:lpstr>Remove – 15 Reports </vt:lpstr>
      <vt:lpstr>New – 16 Reports </vt:lpstr>
      <vt:lpstr>Proposed Principle Concept and Next Steps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108</cp:revision>
  <cp:lastPrinted>2016-01-21T20:53:15Z</cp:lastPrinted>
  <dcterms:created xsi:type="dcterms:W3CDTF">2016-01-21T15:20:31Z</dcterms:created>
  <dcterms:modified xsi:type="dcterms:W3CDTF">2019-11-12T21:58:59Z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