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53" r:id="rId4"/>
    <p:sldMasterId id="2147483648" r:id="rId5"/>
  </p:sldMasterIdLst>
  <p:notesMasterIdLst>
    <p:notesMasterId r:id="rId25"/>
  </p:notesMasterIdLst>
  <p:handoutMasterIdLst>
    <p:handoutMasterId r:id="rId26"/>
  </p:handoutMasterIdLst>
  <p:sldIdLst>
    <p:sldId id="260" r:id="rId6"/>
    <p:sldId id="338" r:id="rId7"/>
    <p:sldId id="335" r:id="rId8"/>
    <p:sldId id="329" r:id="rId9"/>
    <p:sldId id="333" r:id="rId10"/>
    <p:sldId id="334" r:id="rId11"/>
    <p:sldId id="261" r:id="rId12"/>
    <p:sldId id="278" r:id="rId13"/>
    <p:sldId id="273" r:id="rId14"/>
    <p:sldId id="339" r:id="rId15"/>
    <p:sldId id="340" r:id="rId16"/>
    <p:sldId id="272" r:id="rId17"/>
    <p:sldId id="321" r:id="rId18"/>
    <p:sldId id="322" r:id="rId19"/>
    <p:sldId id="328" r:id="rId20"/>
    <p:sldId id="341" r:id="rId21"/>
    <p:sldId id="336" r:id="rId22"/>
    <p:sldId id="337" r:id="rId23"/>
    <p:sldId id="32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D07C"/>
    <a:srgbClr val="890C58"/>
    <a:srgbClr val="E8CEDD"/>
    <a:srgbClr val="A43B77"/>
    <a:srgbClr val="33BED2"/>
    <a:srgbClr val="003865"/>
    <a:srgbClr val="CCEFF4"/>
    <a:srgbClr val="99DFE9"/>
    <a:srgbClr val="00AEC7"/>
    <a:srgbClr val="FFE1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977" autoAdjust="0"/>
  </p:normalViewPr>
  <p:slideViewPr>
    <p:cSldViewPr showGuides="1">
      <p:cViewPr varScale="1">
        <p:scale>
          <a:sx n="118" d="100"/>
          <a:sy n="118" d="100"/>
        </p:scale>
        <p:origin x="132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'Charts for Presentation_3'!$BB$4:$BB$5</c:f>
              <c:strCache>
                <c:ptCount val="2"/>
                <c:pt idx="0">
                  <c:v>Dispatch</c:v>
                </c:pt>
                <c:pt idx="1">
                  <c:v>Lambda</c:v>
                </c:pt>
              </c:strCache>
            </c:strRef>
          </c:tx>
          <c:spPr>
            <a:ln w="34925" cap="rnd">
              <a:solidFill>
                <a:srgbClr val="33BED2"/>
              </a:solidFill>
              <a:prstDash val="solid"/>
              <a:round/>
            </a:ln>
            <a:effectLst/>
          </c:spPr>
          <c:marker>
            <c:symbol val="none"/>
          </c:marker>
          <c:cat>
            <c:numRef>
              <c:f>'Charts for Presentation_3'!$AY$6:$AY$32</c:f>
              <c:numCache>
                <c:formatCode>General</c:formatCode>
                <c:ptCount val="27"/>
                <c:pt idx="0">
                  <c:v>56050</c:v>
                </c:pt>
                <c:pt idx="1">
                  <c:v>56250</c:v>
                </c:pt>
                <c:pt idx="2">
                  <c:v>56450</c:v>
                </c:pt>
                <c:pt idx="3">
                  <c:v>56650</c:v>
                </c:pt>
                <c:pt idx="4">
                  <c:v>56850</c:v>
                </c:pt>
                <c:pt idx="5">
                  <c:v>57050</c:v>
                </c:pt>
                <c:pt idx="6">
                  <c:v>57250</c:v>
                </c:pt>
                <c:pt idx="7">
                  <c:v>57450</c:v>
                </c:pt>
                <c:pt idx="8">
                  <c:v>57650</c:v>
                </c:pt>
                <c:pt idx="9">
                  <c:v>57850</c:v>
                </c:pt>
                <c:pt idx="10">
                  <c:v>58050</c:v>
                </c:pt>
                <c:pt idx="11">
                  <c:v>58250</c:v>
                </c:pt>
                <c:pt idx="12">
                  <c:v>58450</c:v>
                </c:pt>
                <c:pt idx="13">
                  <c:v>58650</c:v>
                </c:pt>
                <c:pt idx="14">
                  <c:v>58850</c:v>
                </c:pt>
                <c:pt idx="15">
                  <c:v>59050</c:v>
                </c:pt>
                <c:pt idx="16">
                  <c:v>59250</c:v>
                </c:pt>
                <c:pt idx="17">
                  <c:v>59450</c:v>
                </c:pt>
                <c:pt idx="18">
                  <c:v>59650</c:v>
                </c:pt>
                <c:pt idx="19">
                  <c:v>59850</c:v>
                </c:pt>
                <c:pt idx="20">
                  <c:v>60050</c:v>
                </c:pt>
                <c:pt idx="21">
                  <c:v>60250</c:v>
                </c:pt>
                <c:pt idx="22">
                  <c:v>60450</c:v>
                </c:pt>
                <c:pt idx="23">
                  <c:v>60650</c:v>
                </c:pt>
                <c:pt idx="24">
                  <c:v>60850</c:v>
                </c:pt>
                <c:pt idx="25">
                  <c:v>61050</c:v>
                </c:pt>
                <c:pt idx="26">
                  <c:v>61250</c:v>
                </c:pt>
              </c:numCache>
            </c:numRef>
          </c:cat>
          <c:val>
            <c:numRef>
              <c:f>'Charts for Presentation_3'!$BB$6:$BB$32</c:f>
              <c:numCache>
                <c:formatCode>General</c:formatCode>
                <c:ptCount val="27"/>
                <c:pt idx="0">
                  <c:v>115</c:v>
                </c:pt>
                <c:pt idx="1">
                  <c:v>115</c:v>
                </c:pt>
                <c:pt idx="2">
                  <c:v>170</c:v>
                </c:pt>
                <c:pt idx="3">
                  <c:v>170</c:v>
                </c:pt>
                <c:pt idx="4">
                  <c:v>220</c:v>
                </c:pt>
                <c:pt idx="5">
                  <c:v>320</c:v>
                </c:pt>
                <c:pt idx="6">
                  <c:v>475</c:v>
                </c:pt>
                <c:pt idx="7">
                  <c:v>575</c:v>
                </c:pt>
                <c:pt idx="8">
                  <c:v>575</c:v>
                </c:pt>
                <c:pt idx="9">
                  <c:v>830</c:v>
                </c:pt>
                <c:pt idx="10">
                  <c:v>1330</c:v>
                </c:pt>
                <c:pt idx="11">
                  <c:v>1500</c:v>
                </c:pt>
                <c:pt idx="12">
                  <c:v>1500</c:v>
                </c:pt>
                <c:pt idx="13">
                  <c:v>1599.99</c:v>
                </c:pt>
                <c:pt idx="14">
                  <c:v>2350</c:v>
                </c:pt>
                <c:pt idx="15">
                  <c:v>2900</c:v>
                </c:pt>
                <c:pt idx="16">
                  <c:v>3400</c:v>
                </c:pt>
                <c:pt idx="17">
                  <c:v>4000</c:v>
                </c:pt>
                <c:pt idx="18">
                  <c:v>4499.99</c:v>
                </c:pt>
                <c:pt idx="19">
                  <c:v>4780</c:v>
                </c:pt>
                <c:pt idx="20">
                  <c:v>5285</c:v>
                </c:pt>
                <c:pt idx="21">
                  <c:v>6040</c:v>
                </c:pt>
                <c:pt idx="22">
                  <c:v>6545</c:v>
                </c:pt>
                <c:pt idx="23">
                  <c:v>9000</c:v>
                </c:pt>
                <c:pt idx="24">
                  <c:v>9000</c:v>
                </c:pt>
                <c:pt idx="25">
                  <c:v>9000</c:v>
                </c:pt>
                <c:pt idx="26">
                  <c:v>9000</c:v>
                </c:pt>
              </c:numCache>
            </c:numRef>
          </c:val>
          <c:smooth val="0"/>
        </c:ser>
        <c:ser>
          <c:idx val="6"/>
          <c:order val="1"/>
          <c:tx>
            <c:strRef>
              <c:f>'Charts for Presentation_3'!$BF$4:$BF$5</c:f>
              <c:strCache>
                <c:ptCount val="2"/>
                <c:pt idx="0">
                  <c:v>Pricing</c:v>
                </c:pt>
                <c:pt idx="1">
                  <c:v>Lambda</c:v>
                </c:pt>
              </c:strCache>
            </c:strRef>
          </c:tx>
          <c:spPr>
            <a:ln w="34925" cap="rnd">
              <a:solidFill>
                <a:srgbClr val="890C58">
                  <a:alpha val="75000"/>
                </a:srgbClr>
              </a:solidFill>
              <a:prstDash val="sysDash"/>
              <a:round/>
            </a:ln>
            <a:effectLst/>
          </c:spPr>
          <c:marker>
            <c:symbol val="none"/>
          </c:marker>
          <c:cat>
            <c:numRef>
              <c:f>'Charts for Presentation_3'!$AY$6:$AY$32</c:f>
              <c:numCache>
                <c:formatCode>General</c:formatCode>
                <c:ptCount val="27"/>
                <c:pt idx="0">
                  <c:v>56050</c:v>
                </c:pt>
                <c:pt idx="1">
                  <c:v>56250</c:v>
                </c:pt>
                <c:pt idx="2">
                  <c:v>56450</c:v>
                </c:pt>
                <c:pt idx="3">
                  <c:v>56650</c:v>
                </c:pt>
                <c:pt idx="4">
                  <c:v>56850</c:v>
                </c:pt>
                <c:pt idx="5">
                  <c:v>57050</c:v>
                </c:pt>
                <c:pt idx="6">
                  <c:v>57250</c:v>
                </c:pt>
                <c:pt idx="7">
                  <c:v>57450</c:v>
                </c:pt>
                <c:pt idx="8">
                  <c:v>57650</c:v>
                </c:pt>
                <c:pt idx="9">
                  <c:v>57850</c:v>
                </c:pt>
                <c:pt idx="10">
                  <c:v>58050</c:v>
                </c:pt>
                <c:pt idx="11">
                  <c:v>58250</c:v>
                </c:pt>
                <c:pt idx="12">
                  <c:v>58450</c:v>
                </c:pt>
                <c:pt idx="13">
                  <c:v>58650</c:v>
                </c:pt>
                <c:pt idx="14">
                  <c:v>58850</c:v>
                </c:pt>
                <c:pt idx="15">
                  <c:v>59050</c:v>
                </c:pt>
                <c:pt idx="16">
                  <c:v>59250</c:v>
                </c:pt>
                <c:pt idx="17">
                  <c:v>59450</c:v>
                </c:pt>
                <c:pt idx="18">
                  <c:v>59650</c:v>
                </c:pt>
                <c:pt idx="19">
                  <c:v>59850</c:v>
                </c:pt>
                <c:pt idx="20">
                  <c:v>60050</c:v>
                </c:pt>
                <c:pt idx="21">
                  <c:v>60250</c:v>
                </c:pt>
                <c:pt idx="22">
                  <c:v>60450</c:v>
                </c:pt>
                <c:pt idx="23">
                  <c:v>60650</c:v>
                </c:pt>
                <c:pt idx="24">
                  <c:v>60850</c:v>
                </c:pt>
                <c:pt idx="25">
                  <c:v>61050</c:v>
                </c:pt>
                <c:pt idx="26">
                  <c:v>61250</c:v>
                </c:pt>
              </c:numCache>
            </c:numRef>
          </c:cat>
          <c:val>
            <c:numRef>
              <c:f>'Charts for Presentation_3'!$BF$6:$BF$32</c:f>
              <c:numCache>
                <c:formatCode>General</c:formatCode>
                <c:ptCount val="27"/>
                <c:pt idx="0">
                  <c:v>115</c:v>
                </c:pt>
                <c:pt idx="1">
                  <c:v>120</c:v>
                </c:pt>
                <c:pt idx="2">
                  <c:v>170</c:v>
                </c:pt>
                <c:pt idx="3">
                  <c:v>220</c:v>
                </c:pt>
                <c:pt idx="4">
                  <c:v>220</c:v>
                </c:pt>
                <c:pt idx="5">
                  <c:v>325</c:v>
                </c:pt>
                <c:pt idx="6">
                  <c:v>475</c:v>
                </c:pt>
                <c:pt idx="7">
                  <c:v>575</c:v>
                </c:pt>
                <c:pt idx="8">
                  <c:v>825</c:v>
                </c:pt>
                <c:pt idx="9">
                  <c:v>1080</c:v>
                </c:pt>
                <c:pt idx="10">
                  <c:v>1330</c:v>
                </c:pt>
                <c:pt idx="11">
                  <c:v>1500</c:v>
                </c:pt>
                <c:pt idx="12">
                  <c:v>1500</c:v>
                </c:pt>
                <c:pt idx="13">
                  <c:v>1599.99</c:v>
                </c:pt>
                <c:pt idx="14">
                  <c:v>2350</c:v>
                </c:pt>
                <c:pt idx="15">
                  <c:v>2900</c:v>
                </c:pt>
                <c:pt idx="16">
                  <c:v>3400</c:v>
                </c:pt>
                <c:pt idx="17">
                  <c:v>4000</c:v>
                </c:pt>
                <c:pt idx="18">
                  <c:v>4499.99</c:v>
                </c:pt>
                <c:pt idx="19">
                  <c:v>4780</c:v>
                </c:pt>
                <c:pt idx="20">
                  <c:v>5285</c:v>
                </c:pt>
                <c:pt idx="21">
                  <c:v>6040</c:v>
                </c:pt>
                <c:pt idx="22">
                  <c:v>6545</c:v>
                </c:pt>
                <c:pt idx="23">
                  <c:v>9000</c:v>
                </c:pt>
                <c:pt idx="24">
                  <c:v>9000</c:v>
                </c:pt>
                <c:pt idx="25">
                  <c:v>9000</c:v>
                </c:pt>
                <c:pt idx="26">
                  <c:v>9000</c:v>
                </c:pt>
              </c:numCache>
            </c:numRef>
          </c:val>
          <c:smooth val="0"/>
        </c:ser>
        <c:ser>
          <c:idx val="12"/>
          <c:order val="2"/>
          <c:tx>
            <c:v>RDPA</c:v>
          </c:tx>
          <c:spPr>
            <a:ln w="34925" cap="rnd">
              <a:solidFill>
                <a:srgbClr val="5B6770"/>
              </a:solidFill>
              <a:prstDash val="solid"/>
              <a:round/>
            </a:ln>
            <a:effectLst/>
          </c:spPr>
          <c:marker>
            <c:symbol val="none"/>
          </c:marker>
          <c:val>
            <c:numRef>
              <c:f>'Charts for Presentation_3'!$BK$6:$BK$32</c:f>
              <c:numCache>
                <c:formatCode>General</c:formatCode>
                <c:ptCount val="27"/>
                <c:pt idx="0">
                  <c:v>0</c:v>
                </c:pt>
                <c:pt idx="1">
                  <c:v>5</c:v>
                </c:pt>
                <c:pt idx="2">
                  <c:v>0</c:v>
                </c:pt>
                <c:pt idx="3">
                  <c:v>50</c:v>
                </c:pt>
                <c:pt idx="4">
                  <c:v>0</c:v>
                </c:pt>
                <c:pt idx="5">
                  <c:v>5</c:v>
                </c:pt>
                <c:pt idx="6">
                  <c:v>0</c:v>
                </c:pt>
                <c:pt idx="7">
                  <c:v>0</c:v>
                </c:pt>
                <c:pt idx="8">
                  <c:v>250</c:v>
                </c:pt>
                <c:pt idx="9">
                  <c:v>250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numCache>
            </c:numRef>
          </c:val>
          <c:smooth val="0"/>
        </c:ser>
        <c:dLbls>
          <c:showLegendKey val="0"/>
          <c:showVal val="0"/>
          <c:showCatName val="0"/>
          <c:showSerName val="0"/>
          <c:showPercent val="0"/>
          <c:showBubbleSize val="0"/>
        </c:dLbls>
        <c:smooth val="0"/>
        <c:axId val="104143856"/>
        <c:axId val="104148560"/>
        <c:extLst/>
      </c:lineChart>
      <c:catAx>
        <c:axId val="10414385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Demand Level</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148560"/>
        <c:crosses val="autoZero"/>
        <c:auto val="1"/>
        <c:lblAlgn val="ctr"/>
        <c:lblOffset val="100"/>
        <c:noMultiLvlLbl val="0"/>
      </c:catAx>
      <c:valAx>
        <c:axId val="104148560"/>
        <c:scaling>
          <c:orientation val="minMax"/>
          <c:max val="1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Energy Price ($/MWh)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04143856"/>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3"/>
          <c:order val="0"/>
          <c:tx>
            <c:strRef>
              <c:f>'Charts for Presentation_3'!$BB$4:$BB$5</c:f>
              <c:strCache>
                <c:ptCount val="2"/>
                <c:pt idx="0">
                  <c:v>Dispatch</c:v>
                </c:pt>
                <c:pt idx="1">
                  <c:v>Lambda</c:v>
                </c:pt>
              </c:strCache>
            </c:strRef>
          </c:tx>
          <c:spPr>
            <a:ln w="34925" cap="rnd">
              <a:solidFill>
                <a:srgbClr val="66CEDD"/>
              </a:solidFill>
              <a:prstDash val="solid"/>
              <a:round/>
            </a:ln>
            <a:effectLst/>
          </c:spPr>
          <c:marker>
            <c:symbol val="none"/>
          </c:marker>
          <c:cat>
            <c:numRef>
              <c:f>'Charts for Presentation_3'!$AY$6:$AY$32</c:f>
              <c:numCache>
                <c:formatCode>General</c:formatCode>
                <c:ptCount val="27"/>
                <c:pt idx="0">
                  <c:v>56050</c:v>
                </c:pt>
                <c:pt idx="1">
                  <c:v>56250</c:v>
                </c:pt>
                <c:pt idx="2">
                  <c:v>56450</c:v>
                </c:pt>
                <c:pt idx="3">
                  <c:v>56650</c:v>
                </c:pt>
                <c:pt idx="4">
                  <c:v>56850</c:v>
                </c:pt>
                <c:pt idx="5">
                  <c:v>57050</c:v>
                </c:pt>
                <c:pt idx="6">
                  <c:v>57250</c:v>
                </c:pt>
                <c:pt idx="7">
                  <c:v>57450</c:v>
                </c:pt>
                <c:pt idx="8">
                  <c:v>57650</c:v>
                </c:pt>
                <c:pt idx="9">
                  <c:v>57850</c:v>
                </c:pt>
                <c:pt idx="10">
                  <c:v>58050</c:v>
                </c:pt>
                <c:pt idx="11">
                  <c:v>58250</c:v>
                </c:pt>
                <c:pt idx="12">
                  <c:v>58450</c:v>
                </c:pt>
                <c:pt idx="13">
                  <c:v>58650</c:v>
                </c:pt>
                <c:pt idx="14">
                  <c:v>58850</c:v>
                </c:pt>
                <c:pt idx="15">
                  <c:v>59050</c:v>
                </c:pt>
                <c:pt idx="16">
                  <c:v>59250</c:v>
                </c:pt>
                <c:pt idx="17">
                  <c:v>59450</c:v>
                </c:pt>
                <c:pt idx="18">
                  <c:v>59650</c:v>
                </c:pt>
                <c:pt idx="19">
                  <c:v>59850</c:v>
                </c:pt>
                <c:pt idx="20">
                  <c:v>60050</c:v>
                </c:pt>
                <c:pt idx="21">
                  <c:v>60250</c:v>
                </c:pt>
                <c:pt idx="22">
                  <c:v>60450</c:v>
                </c:pt>
                <c:pt idx="23">
                  <c:v>60650</c:v>
                </c:pt>
                <c:pt idx="24">
                  <c:v>60850</c:v>
                </c:pt>
                <c:pt idx="25">
                  <c:v>61050</c:v>
                </c:pt>
                <c:pt idx="26">
                  <c:v>61250</c:v>
                </c:pt>
              </c:numCache>
            </c:numRef>
          </c:cat>
          <c:val>
            <c:numRef>
              <c:f>'Charts for Presentation_3'!$BB$6:$BB$32</c:f>
              <c:numCache>
                <c:formatCode>General</c:formatCode>
                <c:ptCount val="27"/>
                <c:pt idx="0">
                  <c:v>115</c:v>
                </c:pt>
                <c:pt idx="1">
                  <c:v>115</c:v>
                </c:pt>
                <c:pt idx="2">
                  <c:v>170</c:v>
                </c:pt>
                <c:pt idx="3">
                  <c:v>170</c:v>
                </c:pt>
                <c:pt idx="4">
                  <c:v>220</c:v>
                </c:pt>
                <c:pt idx="5">
                  <c:v>320</c:v>
                </c:pt>
                <c:pt idx="6">
                  <c:v>475</c:v>
                </c:pt>
                <c:pt idx="7">
                  <c:v>575</c:v>
                </c:pt>
                <c:pt idx="8">
                  <c:v>575</c:v>
                </c:pt>
                <c:pt idx="9">
                  <c:v>830</c:v>
                </c:pt>
                <c:pt idx="10">
                  <c:v>1330</c:v>
                </c:pt>
                <c:pt idx="11">
                  <c:v>1500</c:v>
                </c:pt>
                <c:pt idx="12">
                  <c:v>1500</c:v>
                </c:pt>
                <c:pt idx="13">
                  <c:v>1599.99</c:v>
                </c:pt>
                <c:pt idx="14">
                  <c:v>2350</c:v>
                </c:pt>
                <c:pt idx="15">
                  <c:v>2900</c:v>
                </c:pt>
                <c:pt idx="16">
                  <c:v>3400</c:v>
                </c:pt>
                <c:pt idx="17">
                  <c:v>4000</c:v>
                </c:pt>
                <c:pt idx="18">
                  <c:v>4499.99</c:v>
                </c:pt>
                <c:pt idx="19">
                  <c:v>4780</c:v>
                </c:pt>
                <c:pt idx="20">
                  <c:v>5285</c:v>
                </c:pt>
                <c:pt idx="21">
                  <c:v>6040</c:v>
                </c:pt>
                <c:pt idx="22">
                  <c:v>6545</c:v>
                </c:pt>
                <c:pt idx="23">
                  <c:v>9000</c:v>
                </c:pt>
                <c:pt idx="24">
                  <c:v>9000</c:v>
                </c:pt>
                <c:pt idx="25">
                  <c:v>9000</c:v>
                </c:pt>
                <c:pt idx="26">
                  <c:v>9000</c:v>
                </c:pt>
              </c:numCache>
            </c:numRef>
          </c:val>
          <c:smooth val="0"/>
        </c:ser>
        <c:ser>
          <c:idx val="6"/>
          <c:order val="1"/>
          <c:tx>
            <c:strRef>
              <c:f>'Charts for Presentation_3'!$BF$4:$BF$5</c:f>
              <c:strCache>
                <c:ptCount val="2"/>
                <c:pt idx="0">
                  <c:v>Pricing</c:v>
                </c:pt>
                <c:pt idx="1">
                  <c:v>Lambda</c:v>
                </c:pt>
              </c:strCache>
            </c:strRef>
          </c:tx>
          <c:spPr>
            <a:ln w="34925" cap="rnd">
              <a:solidFill>
                <a:srgbClr val="890C58">
                  <a:alpha val="75000"/>
                </a:srgbClr>
              </a:solidFill>
              <a:prstDash val="sysDash"/>
              <a:round/>
            </a:ln>
            <a:effectLst/>
          </c:spPr>
          <c:marker>
            <c:symbol val="none"/>
          </c:marker>
          <c:cat>
            <c:numRef>
              <c:f>'Charts for Presentation_3'!$AY$6:$AY$32</c:f>
              <c:numCache>
                <c:formatCode>General</c:formatCode>
                <c:ptCount val="27"/>
                <c:pt idx="0">
                  <c:v>56050</c:v>
                </c:pt>
                <c:pt idx="1">
                  <c:v>56250</c:v>
                </c:pt>
                <c:pt idx="2">
                  <c:v>56450</c:v>
                </c:pt>
                <c:pt idx="3">
                  <c:v>56650</c:v>
                </c:pt>
                <c:pt idx="4">
                  <c:v>56850</c:v>
                </c:pt>
                <c:pt idx="5">
                  <c:v>57050</c:v>
                </c:pt>
                <c:pt idx="6">
                  <c:v>57250</c:v>
                </c:pt>
                <c:pt idx="7">
                  <c:v>57450</c:v>
                </c:pt>
                <c:pt idx="8">
                  <c:v>57650</c:v>
                </c:pt>
                <c:pt idx="9">
                  <c:v>57850</c:v>
                </c:pt>
                <c:pt idx="10">
                  <c:v>58050</c:v>
                </c:pt>
                <c:pt idx="11">
                  <c:v>58250</c:v>
                </c:pt>
                <c:pt idx="12">
                  <c:v>58450</c:v>
                </c:pt>
                <c:pt idx="13">
                  <c:v>58650</c:v>
                </c:pt>
                <c:pt idx="14">
                  <c:v>58850</c:v>
                </c:pt>
                <c:pt idx="15">
                  <c:v>59050</c:v>
                </c:pt>
                <c:pt idx="16">
                  <c:v>59250</c:v>
                </c:pt>
                <c:pt idx="17">
                  <c:v>59450</c:v>
                </c:pt>
                <c:pt idx="18">
                  <c:v>59650</c:v>
                </c:pt>
                <c:pt idx="19">
                  <c:v>59850</c:v>
                </c:pt>
                <c:pt idx="20">
                  <c:v>60050</c:v>
                </c:pt>
                <c:pt idx="21">
                  <c:v>60250</c:v>
                </c:pt>
                <c:pt idx="22">
                  <c:v>60450</c:v>
                </c:pt>
                <c:pt idx="23">
                  <c:v>60650</c:v>
                </c:pt>
                <c:pt idx="24">
                  <c:v>60850</c:v>
                </c:pt>
                <c:pt idx="25">
                  <c:v>61050</c:v>
                </c:pt>
                <c:pt idx="26">
                  <c:v>61250</c:v>
                </c:pt>
              </c:numCache>
            </c:numRef>
          </c:cat>
          <c:val>
            <c:numRef>
              <c:f>'Charts for Presentation_3'!$BF$6:$BF$32</c:f>
              <c:numCache>
                <c:formatCode>General</c:formatCode>
                <c:ptCount val="27"/>
                <c:pt idx="0">
                  <c:v>115</c:v>
                </c:pt>
                <c:pt idx="1">
                  <c:v>120</c:v>
                </c:pt>
                <c:pt idx="2">
                  <c:v>170</c:v>
                </c:pt>
                <c:pt idx="3">
                  <c:v>220</c:v>
                </c:pt>
                <c:pt idx="4">
                  <c:v>220</c:v>
                </c:pt>
                <c:pt idx="5">
                  <c:v>325</c:v>
                </c:pt>
                <c:pt idx="6">
                  <c:v>475</c:v>
                </c:pt>
                <c:pt idx="7">
                  <c:v>575</c:v>
                </c:pt>
                <c:pt idx="8">
                  <c:v>825</c:v>
                </c:pt>
                <c:pt idx="9">
                  <c:v>1080</c:v>
                </c:pt>
                <c:pt idx="10">
                  <c:v>1330</c:v>
                </c:pt>
                <c:pt idx="11">
                  <c:v>1850</c:v>
                </c:pt>
                <c:pt idx="12">
                  <c:v>2650</c:v>
                </c:pt>
                <c:pt idx="13">
                  <c:v>3150</c:v>
                </c:pt>
                <c:pt idx="14">
                  <c:v>3750</c:v>
                </c:pt>
                <c:pt idx="15">
                  <c:v>4250</c:v>
                </c:pt>
                <c:pt idx="16">
                  <c:v>4525</c:v>
                </c:pt>
                <c:pt idx="17">
                  <c:v>5030</c:v>
                </c:pt>
                <c:pt idx="18">
                  <c:v>5785</c:v>
                </c:pt>
                <c:pt idx="19">
                  <c:v>6290</c:v>
                </c:pt>
                <c:pt idx="20">
                  <c:v>9000</c:v>
                </c:pt>
                <c:pt idx="21">
                  <c:v>9000</c:v>
                </c:pt>
                <c:pt idx="22">
                  <c:v>9000</c:v>
                </c:pt>
                <c:pt idx="23">
                  <c:v>9000</c:v>
                </c:pt>
                <c:pt idx="24">
                  <c:v>9000</c:v>
                </c:pt>
                <c:pt idx="25">
                  <c:v>9000</c:v>
                </c:pt>
                <c:pt idx="26">
                  <c:v>9000</c:v>
                </c:pt>
              </c:numCache>
            </c:numRef>
          </c:val>
          <c:smooth val="0"/>
        </c:ser>
        <c:ser>
          <c:idx val="12"/>
          <c:order val="2"/>
          <c:tx>
            <c:v>RDPA</c:v>
          </c:tx>
          <c:spPr>
            <a:ln w="34925" cap="rnd">
              <a:solidFill>
                <a:srgbClr val="5B6770"/>
              </a:solidFill>
              <a:prstDash val="solid"/>
              <a:round/>
            </a:ln>
            <a:effectLst/>
          </c:spPr>
          <c:marker>
            <c:symbol val="none"/>
          </c:marker>
          <c:val>
            <c:numRef>
              <c:f>'Charts for Presentation_3'!$BK$6:$BK$32</c:f>
              <c:numCache>
                <c:formatCode>General</c:formatCode>
                <c:ptCount val="27"/>
                <c:pt idx="0">
                  <c:v>0</c:v>
                </c:pt>
                <c:pt idx="1">
                  <c:v>5</c:v>
                </c:pt>
                <c:pt idx="2">
                  <c:v>0</c:v>
                </c:pt>
                <c:pt idx="3">
                  <c:v>50</c:v>
                </c:pt>
                <c:pt idx="4">
                  <c:v>0</c:v>
                </c:pt>
                <c:pt idx="5">
                  <c:v>5</c:v>
                </c:pt>
                <c:pt idx="6">
                  <c:v>0</c:v>
                </c:pt>
                <c:pt idx="7">
                  <c:v>0</c:v>
                </c:pt>
                <c:pt idx="8">
                  <c:v>250</c:v>
                </c:pt>
                <c:pt idx="9">
                  <c:v>250</c:v>
                </c:pt>
                <c:pt idx="10">
                  <c:v>0</c:v>
                </c:pt>
                <c:pt idx="11">
                  <c:v>350</c:v>
                </c:pt>
                <c:pt idx="12">
                  <c:v>1150</c:v>
                </c:pt>
                <c:pt idx="13">
                  <c:v>1550.01</c:v>
                </c:pt>
                <c:pt idx="14">
                  <c:v>1400</c:v>
                </c:pt>
                <c:pt idx="15">
                  <c:v>1350</c:v>
                </c:pt>
                <c:pt idx="16">
                  <c:v>1125</c:v>
                </c:pt>
                <c:pt idx="17">
                  <c:v>1030</c:v>
                </c:pt>
                <c:pt idx="18">
                  <c:v>1285.0100000000002</c:v>
                </c:pt>
                <c:pt idx="19">
                  <c:v>1510</c:v>
                </c:pt>
                <c:pt idx="20">
                  <c:v>3715</c:v>
                </c:pt>
                <c:pt idx="21">
                  <c:v>2960</c:v>
                </c:pt>
                <c:pt idx="22">
                  <c:v>2455</c:v>
                </c:pt>
                <c:pt idx="23">
                  <c:v>0</c:v>
                </c:pt>
                <c:pt idx="24">
                  <c:v>0</c:v>
                </c:pt>
                <c:pt idx="25">
                  <c:v>0</c:v>
                </c:pt>
                <c:pt idx="26">
                  <c:v>0</c:v>
                </c:pt>
              </c:numCache>
            </c:numRef>
          </c:val>
          <c:smooth val="0"/>
        </c:ser>
        <c:dLbls>
          <c:showLegendKey val="0"/>
          <c:showVal val="0"/>
          <c:showCatName val="0"/>
          <c:showSerName val="0"/>
          <c:showPercent val="0"/>
          <c:showBubbleSize val="0"/>
        </c:dLbls>
        <c:smooth val="0"/>
        <c:axId val="175872720"/>
        <c:axId val="175871544"/>
        <c:extLst/>
      </c:lineChart>
      <c:catAx>
        <c:axId val="1758727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Demand Level</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871544"/>
        <c:crosses val="autoZero"/>
        <c:auto val="1"/>
        <c:lblAlgn val="ctr"/>
        <c:lblOffset val="100"/>
        <c:noMultiLvlLbl val="0"/>
      </c:catAx>
      <c:valAx>
        <c:axId val="175871544"/>
        <c:scaling>
          <c:orientation val="minMax"/>
          <c:max val="100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a:t>Energy Price ($/MWh)</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75872720"/>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12/2/2019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7</a:t>
            </a:fld>
            <a:endParaRPr lang="en-US"/>
          </a:p>
        </p:txBody>
      </p:sp>
    </p:spTree>
    <p:extLst>
      <p:ext uri="{BB962C8B-B14F-4D97-AF65-F5344CB8AC3E}">
        <p14:creationId xmlns:p14="http://schemas.microsoft.com/office/powerpoint/2010/main" val="32206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a:p>
        </p:txBody>
      </p:sp>
    </p:spTree>
    <p:extLst>
      <p:ext uri="{BB962C8B-B14F-4D97-AF65-F5344CB8AC3E}">
        <p14:creationId xmlns:p14="http://schemas.microsoft.com/office/powerpoint/2010/main" val="636757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9</a:t>
            </a:fld>
            <a:endParaRPr lang="en-US"/>
          </a:p>
        </p:txBody>
      </p:sp>
    </p:spTree>
    <p:extLst>
      <p:ext uri="{BB962C8B-B14F-4D97-AF65-F5344CB8AC3E}">
        <p14:creationId xmlns:p14="http://schemas.microsoft.com/office/powerpoint/2010/main" val="344410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t>12</a:t>
            </a:fld>
            <a:endParaRPr lang="en-US"/>
          </a:p>
        </p:txBody>
      </p:sp>
    </p:spTree>
    <p:extLst>
      <p:ext uri="{BB962C8B-B14F-4D97-AF65-F5344CB8AC3E}">
        <p14:creationId xmlns:p14="http://schemas.microsoft.com/office/powerpoint/2010/main" val="3366661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914400"/>
            <a:ext cx="8458200" cy="52578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76200" y="838200"/>
            <a:ext cx="8991600" cy="54102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7604254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381000" y="838200"/>
            <a:ext cx="4133850" cy="5334001"/>
          </a:xfrm>
          <a:prstGeom prst="rect">
            <a:avLst/>
          </a:prstGeom>
        </p:spPr>
        <p:txBody>
          <a:bodyPr/>
          <a:lstStyle/>
          <a:p>
            <a:endParaRPr lang="en-US" dirty="0"/>
          </a:p>
        </p:txBody>
      </p:sp>
      <p:sp>
        <p:nvSpPr>
          <p:cNvPr id="6" name="Content Placeholder 5"/>
          <p:cNvSpPr>
            <a:spLocks noGrp="1"/>
          </p:cNvSpPr>
          <p:nvPr>
            <p:ph sz="half" idx="2"/>
          </p:nvPr>
        </p:nvSpPr>
        <p:spPr>
          <a:xfrm>
            <a:off x="4629150" y="838200"/>
            <a:ext cx="4210050" cy="5334001"/>
          </a:xfrm>
          <a:prstGeom prst="rect">
            <a:avLst/>
          </a:prstGeom>
        </p:spPr>
        <p:txBody>
          <a:bodyPr/>
          <a:lstStyle/>
          <a:p>
            <a:endParaRPr lang="en-US" dirty="0"/>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w Descriptio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76200" y="838200"/>
            <a:ext cx="8991600" cy="3962400"/>
          </a:xfrm>
          <a:prstGeom prst="rect">
            <a:avLst/>
          </a:prstGeom>
        </p:spPr>
        <p:txBody>
          <a:bodyPr/>
          <a:lstStyle/>
          <a:p>
            <a:endParaRPr lang="en-US" dirty="0"/>
          </a:p>
        </p:txBody>
      </p:sp>
      <p:sp>
        <p:nvSpPr>
          <p:cNvPr id="6" name="Content Placeholder 5"/>
          <p:cNvSpPr>
            <a:spLocks noGrp="1"/>
          </p:cNvSpPr>
          <p:nvPr>
            <p:ph sz="half" idx="2" hasCustomPrompt="1"/>
          </p:nvPr>
        </p:nvSpPr>
        <p:spPr>
          <a:xfrm>
            <a:off x="381000" y="4860324"/>
            <a:ext cx="8458200" cy="1388076"/>
          </a:xfrm>
          <a:prstGeom prst="rect">
            <a:avLst/>
          </a:prstGeom>
        </p:spPr>
        <p:txBody>
          <a:bodyPr/>
          <a:lstStyle>
            <a:lvl1pPr marL="285750" indent="-285750">
              <a:buFont typeface="Arial" panose="020B0604020202020204" pitchFamily="34" charset="0"/>
              <a:buChar char="•"/>
              <a:defRPr sz="1500"/>
            </a:lvl1pPr>
          </a:lstStyle>
          <a:p>
            <a:r>
              <a:rPr lang="en-US" dirty="0" smtClean="0"/>
              <a:t>Object</a:t>
            </a:r>
            <a:endParaRPr lang="en-US" dirty="0"/>
          </a:p>
        </p:txBody>
      </p:sp>
      <p:sp>
        <p:nvSpPr>
          <p:cNvPr id="7" name="Title 1"/>
          <p:cNvSpPr>
            <a:spLocks noGrp="1"/>
          </p:cNvSpPr>
          <p:nvPr>
            <p:ph type="title"/>
          </p:nvPr>
        </p:nvSpPr>
        <p:spPr>
          <a:xfrm>
            <a:off x="381000" y="243681"/>
            <a:ext cx="8458200" cy="518319"/>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6931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1" r:id="rId4"/>
    <p:sldLayoutId id="2147483662"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ercot.com/content/wcm/key_documents_lists/179213/RTC_Automated_Scenario_Analysis_072219.xls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105561"/>
            <a:ext cx="5334000" cy="3631763"/>
          </a:xfrm>
          <a:prstGeom prst="rect">
            <a:avLst/>
          </a:prstGeom>
          <a:noFill/>
        </p:spPr>
        <p:txBody>
          <a:bodyPr wrap="square" rtlCol="0">
            <a:spAutoFit/>
          </a:bodyPr>
          <a:lstStyle/>
          <a:p>
            <a:r>
              <a:rPr lang="en-US" sz="2000" b="1" dirty="0"/>
              <a:t>KP1.1(2),(6),(7) and KP3(13)-(18): RUC Items and the Reliability Deployment Pricing Run </a:t>
            </a:r>
            <a:endParaRPr lang="en-US" sz="2000" b="1" dirty="0" smtClean="0"/>
          </a:p>
          <a:p>
            <a:endParaRPr lang="en-US" sz="2000" b="1" dirty="0"/>
          </a:p>
          <a:p>
            <a:r>
              <a:rPr lang="en-US" sz="2000" b="1" i="1" dirty="0" smtClean="0"/>
              <a:t>Analysis of Pricing Outcomes Under Scarcity with RUC-committed Resources in Real-Time Co-Optimization</a:t>
            </a:r>
            <a:endParaRPr lang="en-US" sz="2000" b="1" i="1" dirty="0"/>
          </a:p>
          <a:p>
            <a:endParaRPr lang="en-US" dirty="0" smtClean="0"/>
          </a:p>
          <a:p>
            <a:r>
              <a:rPr lang="en-US" dirty="0" smtClean="0"/>
              <a:t>ERCOT Staff</a:t>
            </a:r>
          </a:p>
          <a:p>
            <a:endParaRPr lang="en-US" dirty="0" smtClean="0"/>
          </a:p>
          <a:p>
            <a:r>
              <a:rPr lang="en-US" dirty="0" smtClean="0"/>
              <a:t>RTCTF</a:t>
            </a:r>
            <a:endParaRPr lang="en-US" dirty="0"/>
          </a:p>
          <a:p>
            <a:r>
              <a:rPr lang="en-US" dirty="0" smtClean="0"/>
              <a:t>December 3</a:t>
            </a:r>
            <a:r>
              <a:rPr lang="en-US" baseline="30000" dirty="0" smtClean="0"/>
              <a:t>rd</a:t>
            </a:r>
            <a:r>
              <a:rPr lang="en-US" dirty="0" smtClean="0"/>
              <a:t>, 2019</a:t>
            </a:r>
            <a:endParaRPr lang="en-US" dirty="0"/>
          </a:p>
        </p:txBody>
      </p:sp>
    </p:spTree>
    <p:extLst>
      <p:ext uri="{BB962C8B-B14F-4D97-AF65-F5344CB8AC3E}">
        <p14:creationId xmlns:p14="http://schemas.microsoft.com/office/powerpoint/2010/main" val="730603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for runs with Pricing Run EOC = </a:t>
            </a:r>
            <a:r>
              <a:rPr lang="en-US" dirty="0" smtClean="0"/>
              <a:t>$1,500</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10</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66334476"/>
              </p:ext>
            </p:extLst>
          </p:nvPr>
        </p:nvGraphicFramePr>
        <p:xfrm>
          <a:off x="76200" y="838200"/>
          <a:ext cx="89916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3962400" y="2878547"/>
            <a:ext cx="2011680" cy="261610"/>
          </a:xfrm>
          <a:prstGeom prst="rect">
            <a:avLst/>
          </a:prstGeom>
          <a:solidFill>
            <a:srgbClr val="E8CEDD"/>
          </a:solidFill>
          <a:ln>
            <a:solidFill>
              <a:srgbClr val="890C58"/>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Pricing Run System Lambda</a:t>
            </a:r>
            <a:endParaRPr lang="en-US" sz="1100" dirty="0"/>
          </a:p>
        </p:txBody>
      </p:sp>
      <p:cxnSp>
        <p:nvCxnSpPr>
          <p:cNvPr id="10" name="Straight Arrow Connector 9"/>
          <p:cNvCxnSpPr>
            <a:stCxn id="9" idx="3"/>
          </p:cNvCxnSpPr>
          <p:nvPr/>
        </p:nvCxnSpPr>
        <p:spPr>
          <a:xfrm>
            <a:off x="5974080" y="3009352"/>
            <a:ext cx="270202" cy="300082"/>
          </a:xfrm>
          <a:prstGeom prst="straightConnector1">
            <a:avLst/>
          </a:prstGeom>
          <a:ln w="19050">
            <a:solidFill>
              <a:srgbClr val="890C58"/>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48734" y="4572369"/>
            <a:ext cx="2438400" cy="261610"/>
          </a:xfrm>
          <a:prstGeom prst="rect">
            <a:avLst/>
          </a:prstGeom>
          <a:solidFill>
            <a:schemeClr val="tx2">
              <a:lumMod val="20000"/>
              <a:lumOff val="80000"/>
            </a:schemeClr>
          </a:solidFill>
          <a:ln>
            <a:solidFill>
              <a:schemeClr val="tx2"/>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Reliability Deployment Price Adder</a:t>
            </a:r>
            <a:endParaRPr lang="en-US" sz="1100" b="1" dirty="0"/>
          </a:p>
        </p:txBody>
      </p:sp>
      <p:cxnSp>
        <p:nvCxnSpPr>
          <p:cNvPr id="14" name="Straight Arrow Connector 13"/>
          <p:cNvCxnSpPr>
            <a:stCxn id="13" idx="1"/>
          </p:cNvCxnSpPr>
          <p:nvPr/>
        </p:nvCxnSpPr>
        <p:spPr>
          <a:xfrm flipH="1">
            <a:off x="3962400" y="4703174"/>
            <a:ext cx="1086334" cy="286844"/>
          </a:xfrm>
          <a:prstGeom prst="straightConnector1">
            <a:avLst/>
          </a:prstGeom>
          <a:ln w="19050">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836170" y="3200400"/>
            <a:ext cx="2103120" cy="261610"/>
          </a:xfrm>
          <a:prstGeom prst="rect">
            <a:avLst/>
          </a:prstGeom>
          <a:solidFill>
            <a:srgbClr val="CCEFF4"/>
          </a:solidFill>
          <a:ln>
            <a:solidFill>
              <a:srgbClr val="00AEC7"/>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100">
                <a:solidFill>
                  <a:schemeClr val="tx1"/>
                </a:solidFill>
              </a:defRPr>
            </a:lvl1pPr>
          </a:lstStyle>
          <a:p>
            <a:pPr algn="l"/>
            <a:r>
              <a:rPr lang="en-US" dirty="0"/>
              <a:t>Dispatch </a:t>
            </a:r>
            <a:r>
              <a:rPr lang="en-US" dirty="0" smtClean="0"/>
              <a:t>Run </a:t>
            </a:r>
            <a:r>
              <a:rPr lang="en-US" dirty="0"/>
              <a:t>System Lambda</a:t>
            </a:r>
          </a:p>
        </p:txBody>
      </p:sp>
      <p:cxnSp>
        <p:nvCxnSpPr>
          <p:cNvPr id="12" name="Straight Arrow Connector 11"/>
          <p:cNvCxnSpPr>
            <a:stCxn id="11" idx="1"/>
          </p:cNvCxnSpPr>
          <p:nvPr/>
        </p:nvCxnSpPr>
        <p:spPr>
          <a:xfrm flipH="1" flipV="1">
            <a:off x="6477000" y="3276600"/>
            <a:ext cx="359170" cy="54605"/>
          </a:xfrm>
          <a:prstGeom prst="straightConnector1">
            <a:avLst/>
          </a:prstGeom>
          <a:ln w="19050">
            <a:solidFill>
              <a:srgbClr val="00AEC7"/>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82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7" dur="500"/>
                                        <p:tgtEl>
                                          <p:spTgt spid="5">
                                            <p:graphicEl>
                                              <a:chart seriesIdx="1"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18" dur="500"/>
                                        <p:tgtEl>
                                          <p:spTgt spid="5">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P spid="9" grpId="0" uiExpand="1"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for runs with Pricing Run EOC </a:t>
            </a:r>
            <a:r>
              <a:rPr lang="en-US" dirty="0" smtClean="0"/>
              <a:t>= </a:t>
            </a:r>
            <a:r>
              <a:rPr lang="en-US" dirty="0"/>
              <a:t>$11,000</a:t>
            </a:r>
          </a:p>
        </p:txBody>
      </p:sp>
      <p:sp>
        <p:nvSpPr>
          <p:cNvPr id="4" name="Slide Number Placeholder 3"/>
          <p:cNvSpPr>
            <a:spLocks noGrp="1"/>
          </p:cNvSpPr>
          <p:nvPr>
            <p:ph type="sldNum" sz="quarter" idx="4"/>
          </p:nvPr>
        </p:nvSpPr>
        <p:spPr/>
        <p:txBody>
          <a:bodyPr/>
          <a:lstStyle/>
          <a:p>
            <a:fld id="{1D93BD3E-1E9A-4970-A6F7-E7AC52762E0C}" type="slidenum">
              <a:rPr lang="en-US" smtClean="0"/>
              <a:pPr/>
              <a:t>11</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39248217"/>
              </p:ext>
            </p:extLst>
          </p:nvPr>
        </p:nvGraphicFramePr>
        <p:xfrm>
          <a:off x="76200" y="838200"/>
          <a:ext cx="8991600"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a:off x="6836170" y="3200400"/>
            <a:ext cx="2103120" cy="261610"/>
          </a:xfrm>
          <a:prstGeom prst="rect">
            <a:avLst/>
          </a:prstGeom>
          <a:solidFill>
            <a:srgbClr val="CCEFF4"/>
          </a:solidFill>
          <a:ln>
            <a:solidFill>
              <a:srgbClr val="00AEC7"/>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100">
                <a:solidFill>
                  <a:schemeClr val="tx1"/>
                </a:solidFill>
              </a:defRPr>
            </a:lvl1pPr>
          </a:lstStyle>
          <a:p>
            <a:pPr algn="l"/>
            <a:r>
              <a:rPr lang="en-US" dirty="0"/>
              <a:t>Dispatch </a:t>
            </a:r>
            <a:r>
              <a:rPr lang="en-US" dirty="0" smtClean="0"/>
              <a:t>Run </a:t>
            </a:r>
            <a:r>
              <a:rPr lang="en-US" dirty="0"/>
              <a:t>System Lambda</a:t>
            </a:r>
          </a:p>
        </p:txBody>
      </p:sp>
      <p:cxnSp>
        <p:nvCxnSpPr>
          <p:cNvPr id="12" name="Straight Arrow Connector 11"/>
          <p:cNvCxnSpPr>
            <a:stCxn id="11" idx="1"/>
          </p:cNvCxnSpPr>
          <p:nvPr/>
        </p:nvCxnSpPr>
        <p:spPr>
          <a:xfrm flipH="1" flipV="1">
            <a:off x="6477000" y="3276600"/>
            <a:ext cx="359170" cy="54605"/>
          </a:xfrm>
          <a:prstGeom prst="straightConnector1">
            <a:avLst/>
          </a:prstGeom>
          <a:ln w="19050">
            <a:solidFill>
              <a:srgbClr val="00AEC7"/>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447800" y="4098869"/>
            <a:ext cx="2438400" cy="261610"/>
          </a:xfrm>
          <a:prstGeom prst="rect">
            <a:avLst/>
          </a:prstGeom>
          <a:solidFill>
            <a:schemeClr val="tx2">
              <a:lumMod val="20000"/>
              <a:lumOff val="80000"/>
            </a:schemeClr>
          </a:solidFill>
          <a:ln>
            <a:solidFill>
              <a:schemeClr val="tx2"/>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Reliability Deployment Price Adder</a:t>
            </a:r>
            <a:endParaRPr lang="en-US" sz="1100" b="1" dirty="0"/>
          </a:p>
        </p:txBody>
      </p:sp>
      <p:cxnSp>
        <p:nvCxnSpPr>
          <p:cNvPr id="16" name="Straight Arrow Connector 15"/>
          <p:cNvCxnSpPr>
            <a:stCxn id="15" idx="3"/>
          </p:cNvCxnSpPr>
          <p:nvPr/>
        </p:nvCxnSpPr>
        <p:spPr>
          <a:xfrm>
            <a:off x="3886200" y="4229674"/>
            <a:ext cx="533400" cy="611726"/>
          </a:xfrm>
          <a:prstGeom prst="straightConnector1">
            <a:avLst/>
          </a:prstGeom>
          <a:ln w="19050">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104411" y="3583341"/>
            <a:ext cx="2011680" cy="261610"/>
          </a:xfrm>
          <a:prstGeom prst="rect">
            <a:avLst/>
          </a:prstGeom>
          <a:solidFill>
            <a:srgbClr val="E8CEDD"/>
          </a:solidFill>
          <a:ln>
            <a:solidFill>
              <a:srgbClr val="890C58"/>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100"/>
            </a:lvl1pPr>
          </a:lstStyle>
          <a:p>
            <a:r>
              <a:rPr lang="en-US" dirty="0"/>
              <a:t>Pricing </a:t>
            </a:r>
            <a:r>
              <a:rPr lang="en-US" dirty="0" smtClean="0"/>
              <a:t>Run System </a:t>
            </a:r>
            <a:r>
              <a:rPr lang="en-US" dirty="0"/>
              <a:t>Lambda</a:t>
            </a:r>
          </a:p>
        </p:txBody>
      </p:sp>
      <p:cxnSp>
        <p:nvCxnSpPr>
          <p:cNvPr id="18" name="Straight Arrow Connector 17"/>
          <p:cNvCxnSpPr>
            <a:stCxn id="17" idx="3"/>
          </p:cNvCxnSpPr>
          <p:nvPr/>
        </p:nvCxnSpPr>
        <p:spPr>
          <a:xfrm>
            <a:off x="4116091" y="3714146"/>
            <a:ext cx="450406" cy="300082"/>
          </a:xfrm>
          <a:prstGeom prst="straightConnector1">
            <a:avLst/>
          </a:prstGeom>
          <a:ln w="19050">
            <a:solidFill>
              <a:srgbClr val="890C58"/>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3200400" y="1381133"/>
            <a:ext cx="4687330" cy="3459892"/>
          </a:xfrm>
          <a:custGeom>
            <a:avLst/>
            <a:gdLst>
              <a:gd name="connsiteX0" fmla="*/ 0 w 4687330"/>
              <a:gd name="connsiteY0" fmla="*/ 3459892 h 3459892"/>
              <a:gd name="connsiteX1" fmla="*/ 848497 w 4687330"/>
              <a:gd name="connsiteY1" fmla="*/ 3163329 h 3459892"/>
              <a:gd name="connsiteX2" fmla="*/ 1178011 w 4687330"/>
              <a:gd name="connsiteY2" fmla="*/ 2924432 h 3459892"/>
              <a:gd name="connsiteX3" fmla="*/ 1441622 w 4687330"/>
              <a:gd name="connsiteY3" fmla="*/ 2619632 h 3459892"/>
              <a:gd name="connsiteX4" fmla="*/ 1746422 w 4687330"/>
              <a:gd name="connsiteY4" fmla="*/ 2405448 h 3459892"/>
              <a:gd name="connsiteX5" fmla="*/ 2042984 w 4687330"/>
              <a:gd name="connsiteY5" fmla="*/ 2174789 h 3459892"/>
              <a:gd name="connsiteX6" fmla="*/ 2331308 w 4687330"/>
              <a:gd name="connsiteY6" fmla="*/ 1960605 h 3459892"/>
              <a:gd name="connsiteX7" fmla="*/ 2627870 w 4687330"/>
              <a:gd name="connsiteY7" fmla="*/ 1845275 h 3459892"/>
              <a:gd name="connsiteX8" fmla="*/ 2932670 w 4687330"/>
              <a:gd name="connsiteY8" fmla="*/ 1639329 h 3459892"/>
              <a:gd name="connsiteX9" fmla="*/ 3229232 w 4687330"/>
              <a:gd name="connsiteY9" fmla="*/ 1309816 h 3459892"/>
              <a:gd name="connsiteX10" fmla="*/ 3509319 w 4687330"/>
              <a:gd name="connsiteY10" fmla="*/ 1120346 h 3459892"/>
              <a:gd name="connsiteX11" fmla="*/ 3814119 w 4687330"/>
              <a:gd name="connsiteY11" fmla="*/ 8238 h 3459892"/>
              <a:gd name="connsiteX12" fmla="*/ 4687330 w 4687330"/>
              <a:gd name="connsiteY12" fmla="*/ 0 h 3459892"/>
              <a:gd name="connsiteX13" fmla="*/ 4382530 w 4687330"/>
              <a:gd name="connsiteY13" fmla="*/ 1013254 h 3459892"/>
              <a:gd name="connsiteX14" fmla="*/ 4102443 w 4687330"/>
              <a:gd name="connsiteY14" fmla="*/ 1202724 h 3459892"/>
              <a:gd name="connsiteX15" fmla="*/ 3814119 w 4687330"/>
              <a:gd name="connsiteY15" fmla="*/ 1524000 h 3459892"/>
              <a:gd name="connsiteX16" fmla="*/ 3517557 w 4687330"/>
              <a:gd name="connsiteY16" fmla="*/ 1729946 h 3459892"/>
              <a:gd name="connsiteX17" fmla="*/ 3220995 w 4687330"/>
              <a:gd name="connsiteY17" fmla="*/ 1837038 h 3459892"/>
              <a:gd name="connsiteX18" fmla="*/ 2924432 w 4687330"/>
              <a:gd name="connsiteY18" fmla="*/ 2051221 h 3459892"/>
              <a:gd name="connsiteX19" fmla="*/ 2627870 w 4687330"/>
              <a:gd name="connsiteY19" fmla="*/ 2306594 h 3459892"/>
              <a:gd name="connsiteX20" fmla="*/ 2331308 w 4687330"/>
              <a:gd name="connsiteY20" fmla="*/ 2512540 h 3459892"/>
              <a:gd name="connsiteX21" fmla="*/ 2034746 w 4687330"/>
              <a:gd name="connsiteY21" fmla="*/ 2726724 h 3459892"/>
              <a:gd name="connsiteX22" fmla="*/ 1738184 w 4687330"/>
              <a:gd name="connsiteY22" fmla="*/ 3039762 h 3459892"/>
              <a:gd name="connsiteX23" fmla="*/ 1449859 w 4687330"/>
              <a:gd name="connsiteY23" fmla="*/ 3080951 h 3459892"/>
              <a:gd name="connsiteX24" fmla="*/ 1153297 w 4687330"/>
              <a:gd name="connsiteY24" fmla="*/ 3089189 h 3459892"/>
              <a:gd name="connsiteX25" fmla="*/ 848497 w 4687330"/>
              <a:gd name="connsiteY25" fmla="*/ 3171567 h 3459892"/>
              <a:gd name="connsiteX26" fmla="*/ 560173 w 4687330"/>
              <a:gd name="connsiteY26" fmla="*/ 3361038 h 3459892"/>
              <a:gd name="connsiteX27" fmla="*/ 288324 w 4687330"/>
              <a:gd name="connsiteY27" fmla="*/ 3459892 h 3459892"/>
              <a:gd name="connsiteX28" fmla="*/ 0 w 4687330"/>
              <a:gd name="connsiteY28" fmla="*/ 3459892 h 345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687330" h="3459892">
                <a:moveTo>
                  <a:pt x="0" y="3459892"/>
                </a:moveTo>
                <a:lnTo>
                  <a:pt x="848497" y="3163329"/>
                </a:lnTo>
                <a:lnTo>
                  <a:pt x="1178011" y="2924432"/>
                </a:lnTo>
                <a:lnTo>
                  <a:pt x="1441622" y="2619632"/>
                </a:lnTo>
                <a:lnTo>
                  <a:pt x="1746422" y="2405448"/>
                </a:lnTo>
                <a:lnTo>
                  <a:pt x="2042984" y="2174789"/>
                </a:lnTo>
                <a:lnTo>
                  <a:pt x="2331308" y="1960605"/>
                </a:lnTo>
                <a:lnTo>
                  <a:pt x="2627870" y="1845275"/>
                </a:lnTo>
                <a:lnTo>
                  <a:pt x="2932670" y="1639329"/>
                </a:lnTo>
                <a:lnTo>
                  <a:pt x="3229232" y="1309816"/>
                </a:lnTo>
                <a:lnTo>
                  <a:pt x="3509319" y="1120346"/>
                </a:lnTo>
                <a:lnTo>
                  <a:pt x="3814119" y="8238"/>
                </a:lnTo>
                <a:lnTo>
                  <a:pt x="4687330" y="0"/>
                </a:lnTo>
                <a:lnTo>
                  <a:pt x="4382530" y="1013254"/>
                </a:lnTo>
                <a:lnTo>
                  <a:pt x="4102443" y="1202724"/>
                </a:lnTo>
                <a:lnTo>
                  <a:pt x="3814119" y="1524000"/>
                </a:lnTo>
                <a:lnTo>
                  <a:pt x="3517557" y="1729946"/>
                </a:lnTo>
                <a:lnTo>
                  <a:pt x="3220995" y="1837038"/>
                </a:lnTo>
                <a:lnTo>
                  <a:pt x="2924432" y="2051221"/>
                </a:lnTo>
                <a:lnTo>
                  <a:pt x="2627870" y="2306594"/>
                </a:lnTo>
                <a:lnTo>
                  <a:pt x="2331308" y="2512540"/>
                </a:lnTo>
                <a:lnTo>
                  <a:pt x="2034746" y="2726724"/>
                </a:lnTo>
                <a:lnTo>
                  <a:pt x="1738184" y="3039762"/>
                </a:lnTo>
                <a:lnTo>
                  <a:pt x="1449859" y="3080951"/>
                </a:lnTo>
                <a:lnTo>
                  <a:pt x="1153297" y="3089189"/>
                </a:lnTo>
                <a:lnTo>
                  <a:pt x="848497" y="3171567"/>
                </a:lnTo>
                <a:lnTo>
                  <a:pt x="560173" y="3361038"/>
                </a:lnTo>
                <a:lnTo>
                  <a:pt x="288324" y="3459892"/>
                </a:lnTo>
                <a:lnTo>
                  <a:pt x="0" y="3459892"/>
                </a:lnTo>
                <a:close/>
              </a:path>
            </a:pathLst>
          </a:custGeom>
          <a:gradFill flip="none" rotWithShape="1">
            <a:gsLst>
              <a:gs pos="0">
                <a:srgbClr val="CCEFF4">
                  <a:lumMod val="75000"/>
                  <a:lumOff val="25000"/>
                  <a:alpha val="25000"/>
                </a:srgbClr>
              </a:gs>
              <a:gs pos="100000">
                <a:srgbClr val="CCEFF4">
                  <a:lumMod val="75000"/>
                  <a:lumOff val="25000"/>
                  <a:alpha val="5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056436" y="1054097"/>
            <a:ext cx="3820364"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Pricing run system lambda is higher because RUC’d Resource sets higher Reference LMP due to Step 1 EOC of $</a:t>
            </a:r>
            <a:r>
              <a:rPr lang="en-US" sz="1200" dirty="0" smtClean="0"/>
              <a:t>11,000/MWh </a:t>
            </a:r>
            <a:r>
              <a:rPr lang="en-US" sz="1200" dirty="0"/>
              <a:t>instead of $1,500/MWh</a:t>
            </a:r>
          </a:p>
        </p:txBody>
      </p:sp>
      <p:sp>
        <p:nvSpPr>
          <p:cNvPr id="21" name="TextBox 20"/>
          <p:cNvSpPr txBox="1"/>
          <p:nvPr/>
        </p:nvSpPr>
        <p:spPr>
          <a:xfrm>
            <a:off x="1056436" y="1831234"/>
            <a:ext cx="3820364" cy="105611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smtClean="0"/>
              <a:t>In the Pricing </a:t>
            </a:r>
            <a:r>
              <a:rPr lang="en-US" sz="1200" dirty="0"/>
              <a:t>Run </a:t>
            </a:r>
            <a:r>
              <a:rPr lang="en-US" sz="1200" dirty="0" smtClean="0"/>
              <a:t>the </a:t>
            </a:r>
            <a:r>
              <a:rPr lang="en-US" sz="1200" dirty="0" err="1" smtClean="0"/>
              <a:t>RUC’d</a:t>
            </a:r>
            <a:r>
              <a:rPr lang="en-US" sz="1200" dirty="0" smtClean="0"/>
              <a:t> resource’s </a:t>
            </a:r>
            <a:r>
              <a:rPr lang="en-US" sz="1200" dirty="0"/>
              <a:t>EOC </a:t>
            </a:r>
            <a:r>
              <a:rPr lang="en-US" sz="1200" dirty="0" smtClean="0"/>
              <a:t>is </a:t>
            </a:r>
            <a:r>
              <a:rPr lang="en-US" sz="1200" dirty="0"/>
              <a:t>higher than </a:t>
            </a:r>
            <a:r>
              <a:rPr lang="en-US" sz="1200" dirty="0" smtClean="0"/>
              <a:t>AS </a:t>
            </a:r>
            <a:r>
              <a:rPr lang="en-US" sz="1200" dirty="0"/>
              <a:t>shortage prices, so the RUC’d Resource is not awarded energy during scarce conditions and does not create headroom on other Resources to provide room for </a:t>
            </a:r>
            <a:r>
              <a:rPr lang="en-US" sz="1200" dirty="0" smtClean="0"/>
              <a:t>AS </a:t>
            </a:r>
            <a:r>
              <a:rPr lang="en-US" sz="1200" dirty="0"/>
              <a:t>awards</a:t>
            </a:r>
          </a:p>
        </p:txBody>
      </p:sp>
    </p:spTree>
    <p:extLst>
      <p:ext uri="{BB962C8B-B14F-4D97-AF65-F5344CB8AC3E}">
        <p14:creationId xmlns:p14="http://schemas.microsoft.com/office/powerpoint/2010/main" val="412471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7" dur="500"/>
                                        <p:tgtEl>
                                          <p:spTgt spid="5">
                                            <p:graphicEl>
                                              <a:chart seriesIdx="1" categoryIdx="-4" bldStep="series"/>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1" nodeType="clickEffect">
                                  <p:stCondLst>
                                    <p:cond delay="0"/>
                                  </p:stCondLst>
                                  <p:childTnLst>
                                    <p:set>
                                      <p:cBhvr>
                                        <p:cTn id="17"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18" dur="500"/>
                                        <p:tgtEl>
                                          <p:spTgt spid="5">
                                            <p:graphicEl>
                                              <a:chart seriesIdx="2" categoryIdx="-4" bldStep="series"/>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1" uiExpand="1">
        <p:bldSub>
          <a:bldChart bld="series"/>
        </p:bldSub>
      </p:bldGraphic>
      <p:bldP spid="15" grpId="0" animBg="1"/>
      <p:bldP spid="17" grpId="0" animBg="1"/>
      <p:bldP spid="19"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Without RTC Scenario</a:t>
            </a:r>
            <a:endParaRPr lang="en-US" b="1" dirty="0">
              <a:solidFill>
                <a:schemeClr val="accent1"/>
              </a:solidFill>
            </a:endParaRPr>
          </a:p>
        </p:txBody>
      </p:sp>
      <p:sp>
        <p:nvSpPr>
          <p:cNvPr id="3" name="Content Placeholder 2"/>
          <p:cNvSpPr>
            <a:spLocks noGrp="1"/>
          </p:cNvSpPr>
          <p:nvPr>
            <p:ph idx="1"/>
          </p:nvPr>
        </p:nvSpPr>
        <p:spPr>
          <a:xfrm>
            <a:off x="304800" y="1066800"/>
            <a:ext cx="8534400" cy="5029200"/>
          </a:xfrm>
        </p:spPr>
        <p:txBody>
          <a:bodyPr/>
          <a:lstStyle/>
          <a:p>
            <a:r>
              <a:rPr lang="en-US" sz="1600" dirty="0"/>
              <a:t>For comparison to </a:t>
            </a:r>
            <a:r>
              <a:rPr lang="en-US" sz="1600" dirty="0" smtClean="0"/>
              <a:t>what is done today</a:t>
            </a:r>
            <a:r>
              <a:rPr lang="en-US" sz="1600" dirty="0"/>
              <a:t>, a scenario was also made to emulate current implementation with the same set of online generators and demand levels as the RTC scenarios</a:t>
            </a:r>
          </a:p>
          <a:p>
            <a:pPr lvl="1"/>
            <a:r>
              <a:rPr lang="en-US" sz="1400" dirty="0"/>
              <a:t>A case was run without the committed resource (with co-optimization) at the lowest load level to determine the AS Responsibilities of the non-</a:t>
            </a:r>
            <a:r>
              <a:rPr lang="en-US" sz="1400" dirty="0" err="1"/>
              <a:t>RUC’d</a:t>
            </a:r>
            <a:r>
              <a:rPr lang="en-US" sz="1400" dirty="0"/>
              <a:t> Resources</a:t>
            </a:r>
          </a:p>
          <a:p>
            <a:pPr lvl="1"/>
            <a:r>
              <a:rPr lang="en-US" sz="1400" dirty="0"/>
              <a:t>The </a:t>
            </a:r>
            <a:r>
              <a:rPr lang="en-US" sz="1400" dirty="0" smtClean="0"/>
              <a:t>AS </a:t>
            </a:r>
            <a:r>
              <a:rPr lang="en-US" sz="1400" dirty="0"/>
              <a:t>awards were then subtracted from the energy offer quantities of the non-</a:t>
            </a:r>
            <a:r>
              <a:rPr lang="en-US" sz="1400" dirty="0" err="1"/>
              <a:t>RUC’d</a:t>
            </a:r>
            <a:r>
              <a:rPr lang="en-US" sz="1400" dirty="0"/>
              <a:t> online generators to emulate a HASL</a:t>
            </a:r>
          </a:p>
          <a:p>
            <a:pPr lvl="1"/>
            <a:r>
              <a:rPr lang="en-US" sz="1400" dirty="0"/>
              <a:t>All </a:t>
            </a:r>
            <a:r>
              <a:rPr lang="en-US" sz="1400" dirty="0" smtClean="0"/>
              <a:t>AS </a:t>
            </a:r>
            <a:r>
              <a:rPr lang="en-US" sz="1400" dirty="0"/>
              <a:t>Plan requirements were then zeroed out and the spreadsheet tool re-run so that it only optimized energy dispatch and the resulting prices did not include opportunity cost</a:t>
            </a:r>
          </a:p>
          <a:p>
            <a:pPr lvl="1"/>
            <a:r>
              <a:rPr lang="en-US" sz="1400" dirty="0"/>
              <a:t>As conditions became more scarce, portions of HASL were </a:t>
            </a:r>
            <a:r>
              <a:rPr lang="en-US" sz="1400" dirty="0" smtClean="0"/>
              <a:t>released</a:t>
            </a:r>
          </a:p>
          <a:p>
            <a:pPr lvl="1"/>
            <a:endParaRPr lang="en-US" sz="1400" dirty="0"/>
          </a:p>
          <a:p>
            <a:r>
              <a:rPr lang="en-US" sz="1600" dirty="0"/>
              <a:t>Using the resulting RTOLCAP values and next summer’s mu and sigma, a RTORPA was </a:t>
            </a:r>
            <a:r>
              <a:rPr lang="en-US" sz="1600" dirty="0" smtClean="0"/>
              <a:t>calculated</a:t>
            </a:r>
          </a:p>
          <a:p>
            <a:endParaRPr lang="en-US" sz="1600" dirty="0"/>
          </a:p>
          <a:p>
            <a:r>
              <a:rPr lang="en-US" sz="1600" dirty="0"/>
              <a:t>An all-in price was made by summing the dispatch run system lambda, RTORPA, and </a:t>
            </a:r>
            <a:r>
              <a:rPr lang="en-US" sz="1600" dirty="0" smtClean="0"/>
              <a:t>RDPA, </a:t>
            </a:r>
            <a:r>
              <a:rPr lang="en-US" sz="1600" dirty="0"/>
              <a:t>with proper capping for each value as is done </a:t>
            </a:r>
            <a:r>
              <a:rPr lang="en-US" sz="1600" dirty="0" smtClean="0"/>
              <a:t>today</a:t>
            </a:r>
          </a:p>
          <a:p>
            <a:endParaRPr lang="en-US" sz="1600" dirty="0"/>
          </a:p>
          <a:p>
            <a:r>
              <a:rPr lang="en-US" sz="1600" dirty="0"/>
              <a:t>This process emulates today’s pricing outcome</a:t>
            </a:r>
          </a:p>
        </p:txBody>
      </p:sp>
      <p:sp>
        <p:nvSpPr>
          <p:cNvPr id="4" name="Slide Number Placeholder 3"/>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1939972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prstGeom prst="rect">
            <a:avLst/>
          </a:prstGeom>
        </p:spPr>
      </p:pic>
      <p:sp>
        <p:nvSpPr>
          <p:cNvPr id="2" name="Title 1"/>
          <p:cNvSpPr>
            <a:spLocks noGrp="1"/>
          </p:cNvSpPr>
          <p:nvPr>
            <p:ph type="title"/>
          </p:nvPr>
        </p:nvSpPr>
        <p:spPr/>
        <p:txBody>
          <a:bodyPr/>
          <a:lstStyle/>
          <a:p>
            <a:r>
              <a:rPr lang="en-US" dirty="0"/>
              <a:t>Results for runs without RTC</a:t>
            </a:r>
          </a:p>
        </p:txBody>
      </p:sp>
      <p:sp>
        <p:nvSpPr>
          <p:cNvPr id="4" name="Slide Number Placeholder 3"/>
          <p:cNvSpPr>
            <a:spLocks noGrp="1"/>
          </p:cNvSpPr>
          <p:nvPr>
            <p:ph type="sldNum" sz="quarter" idx="4"/>
          </p:nvPr>
        </p:nvSpPr>
        <p:spPr/>
        <p:txBody>
          <a:bodyPr/>
          <a:lstStyle/>
          <a:p>
            <a:fld id="{1D93BD3E-1E9A-4970-A6F7-E7AC52762E0C}" type="slidenum">
              <a:rPr lang="en-US" smtClean="0"/>
              <a:pPr/>
              <a:t>13</a:t>
            </a:fld>
            <a:endParaRPr lang="en-US"/>
          </a:p>
        </p:txBody>
      </p:sp>
      <p:sp>
        <p:nvSpPr>
          <p:cNvPr id="8" name="TextBox 7"/>
          <p:cNvSpPr txBox="1"/>
          <p:nvPr/>
        </p:nvSpPr>
        <p:spPr>
          <a:xfrm>
            <a:off x="6009648" y="3733800"/>
            <a:ext cx="2011680" cy="261610"/>
          </a:xfrm>
          <a:prstGeom prst="rect">
            <a:avLst/>
          </a:prstGeom>
          <a:solidFill>
            <a:srgbClr val="E8CEDD"/>
          </a:solidFill>
          <a:ln>
            <a:solidFill>
              <a:srgbClr val="890C58"/>
            </a:solidFill>
            <a:prstDash val="sysDash"/>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Pricing Run System Lambda</a:t>
            </a:r>
            <a:endParaRPr lang="en-US" sz="1100" dirty="0"/>
          </a:p>
        </p:txBody>
      </p:sp>
      <p:cxnSp>
        <p:nvCxnSpPr>
          <p:cNvPr id="9" name="Straight Arrow Connector 8"/>
          <p:cNvCxnSpPr>
            <a:stCxn id="8" idx="2"/>
          </p:cNvCxnSpPr>
          <p:nvPr/>
        </p:nvCxnSpPr>
        <p:spPr>
          <a:xfrm>
            <a:off x="7015488" y="3995410"/>
            <a:ext cx="147312" cy="431579"/>
          </a:xfrm>
          <a:prstGeom prst="straightConnector1">
            <a:avLst/>
          </a:prstGeom>
          <a:ln w="19050">
            <a:solidFill>
              <a:srgbClr val="890C58"/>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762442" y="3261216"/>
            <a:ext cx="2103120" cy="261610"/>
          </a:xfrm>
          <a:prstGeom prst="rect">
            <a:avLst/>
          </a:prstGeom>
          <a:solidFill>
            <a:srgbClr val="CCEFF4"/>
          </a:solidFill>
          <a:ln>
            <a:solidFill>
              <a:srgbClr val="00AEC7"/>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100">
                <a:solidFill>
                  <a:schemeClr val="tx1"/>
                </a:solidFill>
              </a:defRPr>
            </a:lvl1pPr>
          </a:lstStyle>
          <a:p>
            <a:pPr algn="l"/>
            <a:r>
              <a:rPr lang="en-US" dirty="0"/>
              <a:t>Dispatch </a:t>
            </a:r>
            <a:r>
              <a:rPr lang="en-US" dirty="0" smtClean="0"/>
              <a:t>Run </a:t>
            </a:r>
            <a:r>
              <a:rPr lang="en-US" dirty="0"/>
              <a:t>System Lambda</a:t>
            </a:r>
          </a:p>
        </p:txBody>
      </p:sp>
      <p:cxnSp>
        <p:nvCxnSpPr>
          <p:cNvPr id="11" name="Straight Arrow Connector 10"/>
          <p:cNvCxnSpPr/>
          <p:nvPr/>
        </p:nvCxnSpPr>
        <p:spPr>
          <a:xfrm flipH="1">
            <a:off x="8153400" y="3543300"/>
            <a:ext cx="228600" cy="890231"/>
          </a:xfrm>
          <a:prstGeom prst="straightConnector1">
            <a:avLst/>
          </a:prstGeom>
          <a:ln w="19050">
            <a:solidFill>
              <a:srgbClr val="00AEC7"/>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620000" y="2449027"/>
            <a:ext cx="1041396" cy="430887"/>
          </a:xfrm>
          <a:prstGeom prst="rect">
            <a:avLst/>
          </a:prstGeom>
          <a:solidFill>
            <a:schemeClr val="accent4">
              <a:lumMod val="10000"/>
              <a:lumOff val="90000"/>
            </a:schemeClr>
          </a:solidFill>
          <a:ln>
            <a:solidFill>
              <a:schemeClr val="accent4"/>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100">
                <a:solidFill>
                  <a:schemeClr val="tx1"/>
                </a:solidFill>
              </a:defRPr>
            </a:lvl1pPr>
          </a:lstStyle>
          <a:p>
            <a:pPr algn="l"/>
            <a:r>
              <a:rPr lang="en-US" dirty="0" smtClean="0"/>
              <a:t>ORDC Adder (RTORPA)</a:t>
            </a:r>
            <a:endParaRPr lang="en-US" dirty="0"/>
          </a:p>
        </p:txBody>
      </p:sp>
      <p:cxnSp>
        <p:nvCxnSpPr>
          <p:cNvPr id="18" name="Straight Arrow Connector 17"/>
          <p:cNvCxnSpPr>
            <a:stCxn id="17" idx="1"/>
          </p:cNvCxnSpPr>
          <p:nvPr/>
        </p:nvCxnSpPr>
        <p:spPr>
          <a:xfrm flipH="1" flipV="1">
            <a:off x="6934200" y="2514600"/>
            <a:ext cx="685800" cy="149871"/>
          </a:xfrm>
          <a:prstGeom prst="straightConnector1">
            <a:avLst/>
          </a:prstGeom>
          <a:ln w="19050">
            <a:solidFill>
              <a:schemeClr val="accent4"/>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906736" y="2209800"/>
            <a:ext cx="1041396" cy="261610"/>
          </a:xfrm>
          <a:prstGeom prst="rect">
            <a:avLst/>
          </a:prstGeom>
          <a:solidFill>
            <a:schemeClr val="accent3">
              <a:lumMod val="20000"/>
              <a:lumOff val="80000"/>
            </a:schemeClr>
          </a:solidFill>
          <a:ln>
            <a:solidFill>
              <a:schemeClr val="accent3"/>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algn="ctr">
              <a:defRPr sz="1100">
                <a:solidFill>
                  <a:schemeClr val="tx1"/>
                </a:solidFill>
              </a:defRPr>
            </a:lvl1pPr>
          </a:lstStyle>
          <a:p>
            <a:pPr algn="l"/>
            <a:r>
              <a:rPr lang="en-US" dirty="0" smtClean="0"/>
              <a:t>All-In Price</a:t>
            </a:r>
            <a:endParaRPr lang="en-US" dirty="0"/>
          </a:p>
        </p:txBody>
      </p:sp>
      <p:cxnSp>
        <p:nvCxnSpPr>
          <p:cNvPr id="31" name="Straight Arrow Connector 30"/>
          <p:cNvCxnSpPr>
            <a:stCxn id="30" idx="3"/>
          </p:cNvCxnSpPr>
          <p:nvPr/>
        </p:nvCxnSpPr>
        <p:spPr>
          <a:xfrm>
            <a:off x="5948132" y="2340605"/>
            <a:ext cx="520704" cy="207005"/>
          </a:xfrm>
          <a:prstGeom prst="straightConnector1">
            <a:avLst/>
          </a:prstGeom>
          <a:ln w="19050">
            <a:solidFill>
              <a:schemeClr val="accent3"/>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86400" y="4632816"/>
            <a:ext cx="2438400" cy="261610"/>
          </a:xfrm>
          <a:prstGeom prst="rect">
            <a:avLst/>
          </a:prstGeom>
          <a:solidFill>
            <a:schemeClr val="tx2">
              <a:lumMod val="20000"/>
              <a:lumOff val="80000"/>
            </a:schemeClr>
          </a:solidFill>
          <a:ln>
            <a:solidFill>
              <a:schemeClr val="tx2"/>
            </a:solidFill>
            <a:prstDash val="solid"/>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Reliability Deployment Price Adder</a:t>
            </a:r>
            <a:endParaRPr lang="en-US" sz="1100" b="1" dirty="0"/>
          </a:p>
        </p:txBody>
      </p:sp>
      <p:cxnSp>
        <p:nvCxnSpPr>
          <p:cNvPr id="35" name="Straight Arrow Connector 34"/>
          <p:cNvCxnSpPr>
            <a:stCxn id="34" idx="1"/>
          </p:cNvCxnSpPr>
          <p:nvPr/>
        </p:nvCxnSpPr>
        <p:spPr>
          <a:xfrm flipH="1">
            <a:off x="4876800" y="4763621"/>
            <a:ext cx="609600" cy="113179"/>
          </a:xfrm>
          <a:prstGeom prst="straightConnector1">
            <a:avLst/>
          </a:prstGeom>
          <a:ln w="19050">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25633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stretch>
            <a:fillRect/>
          </a:stretch>
        </p:blipFill>
        <p:spPr>
          <a:prstGeom prst="rect">
            <a:avLst/>
          </a:prstGeom>
        </p:spPr>
      </p:pic>
      <p:sp>
        <p:nvSpPr>
          <p:cNvPr id="2" name="Title 1"/>
          <p:cNvSpPr>
            <a:spLocks noGrp="1"/>
          </p:cNvSpPr>
          <p:nvPr>
            <p:ph type="title"/>
          </p:nvPr>
        </p:nvSpPr>
        <p:spPr/>
        <p:txBody>
          <a:bodyPr/>
          <a:lstStyle/>
          <a:p>
            <a:r>
              <a:rPr lang="en-US" dirty="0"/>
              <a:t>Comparison of Results | All-In Prices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a:p>
        </p:txBody>
      </p:sp>
      <p:sp>
        <p:nvSpPr>
          <p:cNvPr id="16" name="TextBox 15"/>
          <p:cNvSpPr txBox="1"/>
          <p:nvPr/>
        </p:nvSpPr>
        <p:spPr>
          <a:xfrm>
            <a:off x="5638800" y="4267200"/>
            <a:ext cx="3048000" cy="6001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t>Both RTC </a:t>
            </a:r>
            <a:r>
              <a:rPr lang="en-US" sz="1100" dirty="0"/>
              <a:t>scenarios use same Dispatch </a:t>
            </a:r>
            <a:r>
              <a:rPr lang="en-US" sz="1100" dirty="0" smtClean="0"/>
              <a:t>Run:</a:t>
            </a:r>
          </a:p>
          <a:p>
            <a:pPr marL="171450" indent="-171450">
              <a:buFont typeface="Arial" panose="020B0604020202020204" pitchFamily="34" charset="0"/>
              <a:buChar char="•"/>
            </a:pPr>
            <a:r>
              <a:rPr lang="en-US" sz="1100" dirty="0" smtClean="0"/>
              <a:t>Energy offer price: $1,500/MWh</a:t>
            </a:r>
          </a:p>
          <a:p>
            <a:pPr marL="171450" indent="-171450">
              <a:buFont typeface="Arial" panose="020B0604020202020204" pitchFamily="34" charset="0"/>
              <a:buChar char="•"/>
            </a:pPr>
            <a:r>
              <a:rPr lang="en-US" sz="1100" dirty="0" smtClean="0"/>
              <a:t>AS offer price: $1,500/MWh</a:t>
            </a:r>
            <a:endParaRPr lang="en-US" sz="1100" dirty="0"/>
          </a:p>
        </p:txBody>
      </p:sp>
      <p:sp>
        <p:nvSpPr>
          <p:cNvPr id="17" name="TextBox 16"/>
          <p:cNvSpPr txBox="1"/>
          <p:nvPr/>
        </p:nvSpPr>
        <p:spPr>
          <a:xfrm>
            <a:off x="4343400" y="2432464"/>
            <a:ext cx="1591409" cy="430887"/>
          </a:xfrm>
          <a:prstGeom prst="rect">
            <a:avLst/>
          </a:prstGeom>
          <a:pattFill prst="pct20">
            <a:fgClr>
              <a:schemeClr val="accent1">
                <a:lumMod val="20000"/>
                <a:lumOff val="80000"/>
              </a:schemeClr>
            </a:fgClr>
            <a:bgClr>
              <a:schemeClr val="bg1"/>
            </a:bgClr>
          </a:patt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Without RTC (current market outcome)</a:t>
            </a:r>
            <a:endParaRPr lang="en-US" sz="1100" b="1" dirty="0"/>
          </a:p>
        </p:txBody>
      </p:sp>
      <p:cxnSp>
        <p:nvCxnSpPr>
          <p:cNvPr id="18" name="Straight Arrow Connector 17"/>
          <p:cNvCxnSpPr>
            <a:stCxn id="17" idx="3"/>
          </p:cNvCxnSpPr>
          <p:nvPr/>
        </p:nvCxnSpPr>
        <p:spPr>
          <a:xfrm>
            <a:off x="5934809" y="2647908"/>
            <a:ext cx="313592" cy="102825"/>
          </a:xfrm>
          <a:prstGeom prst="straightConnector1">
            <a:avLst/>
          </a:prstGeom>
          <a:ln w="19050">
            <a:solidFill>
              <a:schemeClr val="accent1"/>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934200" y="2818784"/>
            <a:ext cx="1981200" cy="430887"/>
          </a:xfrm>
          <a:prstGeom prst="rect">
            <a:avLst/>
          </a:prstGeom>
          <a:pattFill prst="pct20">
            <a:fgClr>
              <a:schemeClr val="accent4">
                <a:lumMod val="10000"/>
                <a:lumOff val="90000"/>
              </a:schemeClr>
            </a:fgClr>
            <a:bgClr>
              <a:schemeClr val="bg1"/>
            </a:bgClr>
          </a:pattFill>
          <a:ln>
            <a:solidFill>
              <a:srgbClr val="003865"/>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RTC with EOC of $11,000/MWh in Pricing Run</a:t>
            </a:r>
            <a:endParaRPr lang="en-US" sz="1100" b="1" dirty="0"/>
          </a:p>
        </p:txBody>
      </p:sp>
      <p:cxnSp>
        <p:nvCxnSpPr>
          <p:cNvPr id="20" name="Straight Arrow Connector 19"/>
          <p:cNvCxnSpPr/>
          <p:nvPr/>
        </p:nvCxnSpPr>
        <p:spPr>
          <a:xfrm flipH="1" flipV="1">
            <a:off x="6372959" y="2818784"/>
            <a:ext cx="561242" cy="123111"/>
          </a:xfrm>
          <a:prstGeom prst="straightConnector1">
            <a:avLst/>
          </a:prstGeom>
          <a:ln w="19050">
            <a:solidFill>
              <a:srgbClr val="003865"/>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05600" y="3467837"/>
            <a:ext cx="1905000" cy="430887"/>
          </a:xfrm>
          <a:prstGeom prst="rect">
            <a:avLst/>
          </a:prstGeom>
          <a:pattFill prst="pct20">
            <a:fgClr>
              <a:schemeClr val="accent2">
                <a:lumMod val="20000"/>
                <a:lumOff val="80000"/>
              </a:schemeClr>
            </a:fgClr>
            <a:bgClr>
              <a:schemeClr val="bg1"/>
            </a:bgClr>
          </a:pattFill>
          <a:ln>
            <a:solidFill>
              <a:schemeClr val="tx2"/>
            </a:solid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100" dirty="0" smtClean="0"/>
              <a:t>RTC with EOC of $1,500/MWh in Pricing Run</a:t>
            </a:r>
            <a:endParaRPr lang="en-US" sz="1100" b="1" dirty="0"/>
          </a:p>
        </p:txBody>
      </p:sp>
      <p:cxnSp>
        <p:nvCxnSpPr>
          <p:cNvPr id="22" name="Straight Arrow Connector 21"/>
          <p:cNvCxnSpPr>
            <a:stCxn id="21" idx="1"/>
          </p:cNvCxnSpPr>
          <p:nvPr/>
        </p:nvCxnSpPr>
        <p:spPr>
          <a:xfrm flipH="1" flipV="1">
            <a:off x="6172200" y="3467839"/>
            <a:ext cx="533400" cy="215442"/>
          </a:xfrm>
          <a:prstGeom prst="straightConnector1">
            <a:avLst/>
          </a:prstGeom>
          <a:ln w="19050">
            <a:solidFill>
              <a:schemeClr val="tx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9270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Results </a:t>
            </a:r>
            <a:endParaRPr lang="en-US" dirty="0"/>
          </a:p>
        </p:txBody>
      </p:sp>
      <p:sp>
        <p:nvSpPr>
          <p:cNvPr id="3" name="Content Placeholder 2"/>
          <p:cNvSpPr>
            <a:spLocks noGrp="1"/>
          </p:cNvSpPr>
          <p:nvPr>
            <p:ph idx="1"/>
          </p:nvPr>
        </p:nvSpPr>
        <p:spPr>
          <a:xfrm>
            <a:off x="381000" y="990600"/>
            <a:ext cx="8458200" cy="5181600"/>
          </a:xfrm>
        </p:spPr>
        <p:txBody>
          <a:bodyPr/>
          <a:lstStyle/>
          <a:p>
            <a:r>
              <a:rPr lang="en-US" sz="1600" b="1" dirty="0" smtClean="0"/>
              <a:t>In the scenario with the EOC set to $1,500 in both the Dispatch and Pricing run</a:t>
            </a:r>
            <a:r>
              <a:rPr lang="en-US" sz="1600" dirty="0" smtClean="0"/>
              <a:t>, the AS shortage prices are greater than the energy offer of the RUC-committed Resource</a:t>
            </a:r>
          </a:p>
          <a:p>
            <a:endParaRPr lang="en-US" sz="1600" dirty="0" smtClean="0"/>
          </a:p>
          <a:p>
            <a:r>
              <a:rPr lang="en-US" sz="1600" dirty="0" smtClean="0"/>
              <a:t>This allows headroom to be created on other Resources and thus the energy price to be set by a lower point on the ASDC or offer stack</a:t>
            </a:r>
          </a:p>
          <a:p>
            <a:endParaRPr lang="en-US" sz="1600" dirty="0" smtClean="0"/>
          </a:p>
          <a:p>
            <a:r>
              <a:rPr lang="en-US" sz="1600" dirty="0" smtClean="0"/>
              <a:t>Does not emulate current pricing outcomes in scarce conditions</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a:p>
        </p:txBody>
      </p:sp>
    </p:spTree>
    <p:extLst>
      <p:ext uri="{BB962C8B-B14F-4D97-AF65-F5344CB8AC3E}">
        <p14:creationId xmlns:p14="http://schemas.microsoft.com/office/powerpoint/2010/main" val="4710006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of Results</a:t>
            </a:r>
            <a:endParaRPr lang="en-US" dirty="0"/>
          </a:p>
        </p:txBody>
      </p:sp>
      <p:sp>
        <p:nvSpPr>
          <p:cNvPr id="3" name="Content Placeholder 2"/>
          <p:cNvSpPr>
            <a:spLocks noGrp="1"/>
          </p:cNvSpPr>
          <p:nvPr>
            <p:ph idx="1"/>
          </p:nvPr>
        </p:nvSpPr>
        <p:spPr>
          <a:xfrm>
            <a:off x="381000" y="990600"/>
            <a:ext cx="8458200" cy="5181600"/>
          </a:xfrm>
        </p:spPr>
        <p:txBody>
          <a:bodyPr/>
          <a:lstStyle/>
          <a:p>
            <a:r>
              <a:rPr lang="en-US" sz="1600" b="1" dirty="0" smtClean="0"/>
              <a:t>In the scenario where the EOC is administratively set to $11,000/MWh in the Pricing Run</a:t>
            </a:r>
            <a:r>
              <a:rPr lang="en-US" sz="1600" dirty="0" smtClean="0"/>
              <a:t>, </a:t>
            </a:r>
            <a:r>
              <a:rPr lang="en-US" sz="1600" dirty="0"/>
              <a:t>the energy offer is </a:t>
            </a:r>
            <a:r>
              <a:rPr lang="en-US" sz="1600" dirty="0" smtClean="0"/>
              <a:t>higher </a:t>
            </a:r>
            <a:r>
              <a:rPr lang="en-US" sz="1600" dirty="0"/>
              <a:t>than the </a:t>
            </a:r>
            <a:r>
              <a:rPr lang="en-US" sz="1600" dirty="0" smtClean="0"/>
              <a:t>AS </a:t>
            </a:r>
            <a:r>
              <a:rPr lang="en-US" sz="1600" dirty="0"/>
              <a:t>shortage </a:t>
            </a:r>
            <a:r>
              <a:rPr lang="en-US" sz="1600" dirty="0" smtClean="0"/>
              <a:t>prices</a:t>
            </a:r>
            <a:r>
              <a:rPr lang="en-US" sz="1600" dirty="0"/>
              <a:t> </a:t>
            </a:r>
            <a:r>
              <a:rPr lang="en-US" sz="1600" dirty="0" smtClean="0"/>
              <a:t>and thus </a:t>
            </a:r>
            <a:r>
              <a:rPr lang="en-US" sz="1600" dirty="0"/>
              <a:t>the </a:t>
            </a:r>
            <a:r>
              <a:rPr lang="en-US" sz="1600" dirty="0" smtClean="0"/>
              <a:t>RUC-committed </a:t>
            </a:r>
            <a:r>
              <a:rPr lang="en-US" sz="1600" dirty="0"/>
              <a:t>Resource is not awarded energy during scarce </a:t>
            </a:r>
            <a:r>
              <a:rPr lang="en-US" sz="1600" dirty="0" smtClean="0"/>
              <a:t>conditions</a:t>
            </a:r>
          </a:p>
          <a:p>
            <a:endParaRPr lang="en-US" sz="1600" dirty="0" smtClean="0"/>
          </a:p>
          <a:p>
            <a:r>
              <a:rPr lang="en-US" sz="1600" dirty="0" smtClean="0"/>
              <a:t>This allows the energy price in the Pricing Run to be set as if the ONRUC capacity is excluded from the headroom</a:t>
            </a:r>
          </a:p>
          <a:p>
            <a:endParaRPr lang="en-US" sz="1600" dirty="0" smtClean="0"/>
          </a:p>
          <a:p>
            <a:r>
              <a:rPr lang="en-US" sz="1600" dirty="0" smtClean="0"/>
              <a:t>This EOC is still subject to mitigation for non-competitive constraints</a:t>
            </a:r>
          </a:p>
          <a:p>
            <a:endParaRPr lang="en-US" sz="1600" dirty="0" smtClean="0"/>
          </a:p>
          <a:p>
            <a:r>
              <a:rPr lang="en-US" sz="1600" dirty="0" smtClean="0"/>
              <a:t>Most similar to current implementation in both scarce and non-scarce conditions:</a:t>
            </a:r>
          </a:p>
          <a:p>
            <a:endParaRPr lang="en-US" sz="1600" u="sng" dirty="0"/>
          </a:p>
          <a:p>
            <a:endParaRPr lang="en-US" sz="1600" u="sng" dirty="0" smtClean="0"/>
          </a:p>
          <a:p>
            <a:endParaRPr lang="en-US" sz="1600" u="sng" dirty="0"/>
          </a:p>
          <a:p>
            <a:endParaRPr lang="en-US" sz="1600" u="sng" dirty="0" smtClean="0"/>
          </a:p>
          <a:p>
            <a:endParaRPr lang="en-US" sz="1600" u="sng" dirty="0"/>
          </a:p>
          <a:p>
            <a:r>
              <a:rPr lang="en-US" sz="1600" dirty="0" smtClean="0"/>
              <a:t>This approach would need review if the price adder design were to change from a system-wide price adder to locational price adders, as the design and effects of locational price adders are not fully understood at this point.</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3628095"/>
              </p:ext>
            </p:extLst>
          </p:nvPr>
        </p:nvGraphicFramePr>
        <p:xfrm>
          <a:off x="1524000" y="3886200"/>
          <a:ext cx="6096000" cy="1320800"/>
        </p:xfrm>
        <a:graphic>
          <a:graphicData uri="http://schemas.openxmlformats.org/drawingml/2006/table">
            <a:tbl>
              <a:tblPr firstRow="1" bandRow="1">
                <a:tableStyleId>{5C22544A-7EE6-4342-B048-85BDC9FD1C3A}</a:tableStyleId>
              </a:tblPr>
              <a:tblGrid>
                <a:gridCol w="1524000"/>
                <a:gridCol w="2540000"/>
                <a:gridCol w="2032000"/>
              </a:tblGrid>
              <a:tr h="370840">
                <a:tc>
                  <a:txBody>
                    <a:bodyPr/>
                    <a:lstStyle/>
                    <a:p>
                      <a:pPr algn="ctr"/>
                      <a:endParaRPr lang="en-US" sz="16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600" b="1" dirty="0" smtClean="0">
                          <a:solidFill>
                            <a:schemeClr val="bg1"/>
                          </a:solidFill>
                        </a:rPr>
                        <a:t>Dispatch Run</a:t>
                      </a:r>
                      <a:endParaRPr lang="en-US" sz="16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r>
                        <a:rPr lang="en-US" sz="1600" b="1" dirty="0" smtClean="0">
                          <a:solidFill>
                            <a:schemeClr val="bg1"/>
                          </a:solidFill>
                        </a:rPr>
                        <a:t>Pricing Run</a:t>
                      </a:r>
                      <a:endParaRPr lang="en-US" sz="1600" b="1"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r>
              <a:tr h="370840">
                <a:tc>
                  <a:txBody>
                    <a:bodyPr/>
                    <a:lstStyle/>
                    <a:p>
                      <a:pPr algn="l"/>
                      <a:r>
                        <a:rPr lang="en-US" sz="1600" b="1" dirty="0" smtClean="0">
                          <a:solidFill>
                            <a:schemeClr val="tx1"/>
                          </a:solidFill>
                        </a:rPr>
                        <a:t>Energy Offer</a:t>
                      </a:r>
                      <a:endParaRPr lang="en-US" sz="1600" b="1"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i="1" dirty="0" smtClean="0">
                          <a:solidFill>
                            <a:schemeClr val="tx1"/>
                          </a:solidFill>
                        </a:rPr>
                        <a:t>Floor of </a:t>
                      </a:r>
                      <a:r>
                        <a:rPr lang="en-US" sz="1600" b="0" baseline="0" dirty="0" smtClean="0">
                          <a:solidFill>
                            <a:schemeClr val="tx1"/>
                          </a:solidFill>
                        </a:rPr>
                        <a:t>$1,500/MWh</a:t>
                      </a:r>
                      <a:endParaRPr lang="en-US" sz="16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600" i="1" dirty="0" smtClean="0">
                          <a:solidFill>
                            <a:schemeClr val="tx1"/>
                          </a:solidFill>
                        </a:rPr>
                        <a:t>Administratively</a:t>
                      </a:r>
                      <a:r>
                        <a:rPr lang="en-US" sz="1600" i="1" baseline="0" dirty="0" smtClean="0">
                          <a:solidFill>
                            <a:schemeClr val="tx1"/>
                          </a:solidFill>
                        </a:rPr>
                        <a:t> set to </a:t>
                      </a:r>
                      <a:r>
                        <a:rPr lang="en-US" sz="1600" b="0" dirty="0" smtClean="0">
                          <a:solidFill>
                            <a:schemeClr val="tx1"/>
                          </a:solidFill>
                        </a:rPr>
                        <a:t>$11,000/MWh</a:t>
                      </a:r>
                      <a:endParaRPr lang="en-US" sz="1600" b="0" dirty="0">
                        <a:solidFill>
                          <a:schemeClr val="tx1"/>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l"/>
                      <a:r>
                        <a:rPr lang="en-US" sz="1600" b="1" dirty="0" smtClean="0">
                          <a:solidFill>
                            <a:schemeClr val="tx1"/>
                          </a:solidFill>
                        </a:rPr>
                        <a:t>AS</a:t>
                      </a:r>
                      <a:r>
                        <a:rPr lang="en-US" sz="1600" b="1" baseline="0" dirty="0" smtClean="0">
                          <a:solidFill>
                            <a:schemeClr val="tx1"/>
                          </a:solidFill>
                        </a:rPr>
                        <a:t> Offer</a:t>
                      </a:r>
                      <a:endParaRPr lang="en-US" sz="1600"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i="1" dirty="0" smtClean="0">
                          <a:solidFill>
                            <a:schemeClr val="tx1"/>
                          </a:solidFill>
                        </a:rPr>
                        <a:t>Floor of </a:t>
                      </a:r>
                      <a:r>
                        <a:rPr lang="en-US" sz="1600" b="0" baseline="0" dirty="0" smtClean="0">
                          <a:solidFill>
                            <a:schemeClr val="tx1"/>
                          </a:solidFill>
                        </a:rPr>
                        <a:t>$1,500/MWh</a:t>
                      </a:r>
                      <a:endParaRPr lang="en-US" sz="1600" b="0"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600" b="0" i="1" dirty="0" smtClean="0">
                          <a:solidFill>
                            <a:schemeClr val="tx1"/>
                          </a:solidFill>
                        </a:rPr>
                        <a:t>None</a:t>
                      </a:r>
                      <a:endParaRPr lang="en-US" sz="1600" b="0" i="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45083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KP1.1 Ancillary Service Demand Curves and Current Market Price Adders</a:t>
            </a:r>
          </a:p>
        </p:txBody>
      </p:sp>
      <p:sp>
        <p:nvSpPr>
          <p:cNvPr id="3" name="Content Placeholder 2"/>
          <p:cNvSpPr>
            <a:spLocks noGrp="1"/>
          </p:cNvSpPr>
          <p:nvPr>
            <p:ph idx="1"/>
          </p:nvPr>
        </p:nvSpPr>
        <p:spPr>
          <a:xfrm>
            <a:off x="381000" y="1600200"/>
            <a:ext cx="8458200" cy="4572000"/>
          </a:xfrm>
        </p:spPr>
        <p:txBody>
          <a:bodyPr/>
          <a:lstStyle/>
          <a:p>
            <a:r>
              <a:rPr lang="en-US" sz="1800" dirty="0" smtClean="0"/>
              <a:t>ERCOT proposes the following language for KP1.1:</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17</a:t>
            </a:fld>
            <a:endParaRPr lang="en-US"/>
          </a:p>
        </p:txBody>
      </p:sp>
      <p:sp>
        <p:nvSpPr>
          <p:cNvPr id="7" name="Rectangle 6"/>
          <p:cNvSpPr/>
          <p:nvPr/>
        </p:nvSpPr>
        <p:spPr>
          <a:xfrm>
            <a:off x="381000" y="2133600"/>
            <a:ext cx="8458200" cy="39624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marL="801688" lvl="1" indent="-344488" defTabSz="801688">
              <a:buNone/>
            </a:pPr>
            <a:r>
              <a:rPr lang="en-US" sz="1600" dirty="0" smtClean="0">
                <a:solidFill>
                  <a:schemeClr val="tx1"/>
                </a:solidFill>
              </a:rPr>
              <a:t>2)	The existing process of having a pricing run to capture the effects of reliability deployments will continue, as will the existing reliability deployment triggers for executing that process.  However, the pricing run will be modified to also co-optimize energy and AS.  To account for the co-optimization in the pricing run </a:t>
            </a:r>
            <a:r>
              <a:rPr lang="en-US" sz="1600" dirty="0">
                <a:solidFill>
                  <a:srgbClr val="FF0000"/>
                </a:solidFill>
              </a:rPr>
              <a:t>and </a:t>
            </a:r>
            <a:r>
              <a:rPr lang="en-US" sz="1600" dirty="0" smtClean="0">
                <a:solidFill>
                  <a:srgbClr val="FF0000"/>
                </a:solidFill>
              </a:rPr>
              <a:t>to preserve the </a:t>
            </a:r>
            <a:r>
              <a:rPr lang="en-US" sz="1600" dirty="0">
                <a:solidFill>
                  <a:srgbClr val="FF0000"/>
                </a:solidFill>
              </a:rPr>
              <a:t>existing </a:t>
            </a:r>
            <a:r>
              <a:rPr lang="en-US" sz="1600" dirty="0" smtClean="0">
                <a:solidFill>
                  <a:srgbClr val="FF0000"/>
                </a:solidFill>
              </a:rPr>
              <a:t>market design of </a:t>
            </a:r>
            <a:r>
              <a:rPr lang="en-US" sz="1600" dirty="0">
                <a:solidFill>
                  <a:srgbClr val="FF0000"/>
                </a:solidFill>
              </a:rPr>
              <a:t>removing RUC and RMR capacity from the calculation of scarcity prices</a:t>
            </a:r>
            <a:r>
              <a:rPr lang="en-US" sz="1600" dirty="0" smtClean="0">
                <a:solidFill>
                  <a:schemeClr val="tx1"/>
                </a:solidFill>
              </a:rPr>
              <a:t>, the following modifications will be made to the inputs:</a:t>
            </a:r>
          </a:p>
          <a:p>
            <a:pPr marL="1141413" lvl="1" indent="-339725">
              <a:buAutoNum type="alphaLcPeriod"/>
            </a:pPr>
            <a:r>
              <a:rPr lang="en-US" sz="1600" dirty="0" smtClean="0">
                <a:solidFill>
                  <a:schemeClr val="tx1"/>
                </a:solidFill>
              </a:rPr>
              <a:t>AS </a:t>
            </a:r>
            <a:r>
              <a:rPr lang="en-US" sz="1600" dirty="0">
                <a:solidFill>
                  <a:schemeClr val="tx1"/>
                </a:solidFill>
              </a:rPr>
              <a:t>offers from Reliability Unit Commitment (RUC) instructed Resources, including RMR Resources, will be removed for the pricing run </a:t>
            </a:r>
            <a:r>
              <a:rPr lang="en-US" sz="1600" strike="sngStrike" dirty="0">
                <a:solidFill>
                  <a:srgbClr val="FF0000"/>
                </a:solidFill>
              </a:rPr>
              <a:t>or be assigned a pre-defined high AS offer </a:t>
            </a:r>
            <a:r>
              <a:rPr lang="en-US" sz="1600" strike="sngStrike" dirty="0" smtClean="0">
                <a:solidFill>
                  <a:srgbClr val="FF0000"/>
                </a:solidFill>
              </a:rPr>
              <a:t>price</a:t>
            </a:r>
            <a:r>
              <a:rPr lang="en-US" sz="1600" dirty="0" smtClean="0">
                <a:solidFill>
                  <a:schemeClr val="tx1"/>
                </a:solidFill>
              </a:rPr>
              <a:t>.</a:t>
            </a:r>
          </a:p>
          <a:p>
            <a:pPr marL="1141413" lvl="1" indent="-339725">
              <a:buAutoNum type="alphaLcPeriod"/>
            </a:pPr>
            <a:r>
              <a:rPr lang="en-US" sz="1600" u="sng" dirty="0" smtClean="0">
                <a:solidFill>
                  <a:srgbClr val="FF0000"/>
                </a:solidFill>
              </a:rPr>
              <a:t>Energy Offers for RUC-instructed Resources, including RMR Resources, will be administratively set to $11,000/MWh for the pricing run</a:t>
            </a:r>
            <a:r>
              <a:rPr lang="en-US" sz="1600" u="sng" dirty="0">
                <a:solidFill>
                  <a:srgbClr val="FF0000"/>
                </a:solidFill>
              </a:rPr>
              <a:t>. This EOC is </a:t>
            </a:r>
            <a:r>
              <a:rPr lang="en-US" sz="1600" u="sng" dirty="0" smtClean="0">
                <a:solidFill>
                  <a:srgbClr val="FF0000"/>
                </a:solidFill>
              </a:rPr>
              <a:t>still subject </a:t>
            </a:r>
            <a:r>
              <a:rPr lang="en-US" sz="1600" u="sng" dirty="0">
                <a:solidFill>
                  <a:srgbClr val="FF0000"/>
                </a:solidFill>
              </a:rPr>
              <a:t>to mitigation for non-competitive constraints</a:t>
            </a:r>
            <a:r>
              <a:rPr lang="en-US" sz="1600" u="sng" dirty="0" smtClean="0">
                <a:solidFill>
                  <a:srgbClr val="FF0000"/>
                </a:solidFill>
              </a:rPr>
              <a:t>.</a:t>
            </a:r>
          </a:p>
          <a:p>
            <a:pPr marL="1141413" lvl="1" indent="-339725">
              <a:buAutoNum type="alphaLcPeriod"/>
            </a:pPr>
            <a:endParaRPr lang="en-US" sz="1600" u="sng" dirty="0" smtClean="0">
              <a:solidFill>
                <a:srgbClr val="FF0000"/>
              </a:solidFill>
            </a:endParaRPr>
          </a:p>
          <a:p>
            <a:pPr marL="801688" lvl="1" indent="-344488"/>
            <a:r>
              <a:rPr lang="en-US" sz="1600" strike="sngStrike" dirty="0" smtClean="0">
                <a:solidFill>
                  <a:srgbClr val="FF0000"/>
                </a:solidFill>
              </a:rPr>
              <a:t>7</a:t>
            </a:r>
            <a:r>
              <a:rPr lang="en-US" sz="1600" strike="sngStrike" dirty="0">
                <a:solidFill>
                  <a:srgbClr val="FF0000"/>
                </a:solidFill>
              </a:rPr>
              <a:t>)	The existing policy of removing RUC and RMR capacity from the calculation of the ORDC adder will be preserved in effect as faithfully as possible</a:t>
            </a:r>
            <a:r>
              <a:rPr lang="en-US" sz="1600" strike="sngStrike" dirty="0" smtClean="0">
                <a:solidFill>
                  <a:srgbClr val="FF0000"/>
                </a:solidFill>
              </a:rPr>
              <a:t>.</a:t>
            </a:r>
            <a:endParaRPr lang="en-US" sz="1600" strike="sngStrike" dirty="0">
              <a:solidFill>
                <a:srgbClr val="FF0000"/>
              </a:solidFill>
            </a:endParaRPr>
          </a:p>
        </p:txBody>
      </p:sp>
    </p:spTree>
    <p:extLst>
      <p:ext uri="{BB962C8B-B14F-4D97-AF65-F5344CB8AC3E}">
        <p14:creationId xmlns:p14="http://schemas.microsoft.com/office/powerpoint/2010/main" val="3402275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KP3 </a:t>
            </a:r>
            <a:r>
              <a:rPr lang="en-US" dirty="0"/>
              <a:t>Reliability Unit Commitment</a:t>
            </a:r>
          </a:p>
        </p:txBody>
      </p:sp>
      <p:sp>
        <p:nvSpPr>
          <p:cNvPr id="3" name="Content Placeholder 2"/>
          <p:cNvSpPr>
            <a:spLocks noGrp="1"/>
          </p:cNvSpPr>
          <p:nvPr>
            <p:ph idx="1"/>
          </p:nvPr>
        </p:nvSpPr>
        <p:spPr>
          <a:xfrm>
            <a:off x="381000" y="1600200"/>
            <a:ext cx="8458200" cy="4572000"/>
          </a:xfrm>
        </p:spPr>
        <p:txBody>
          <a:bodyPr/>
          <a:lstStyle/>
          <a:p>
            <a:r>
              <a:rPr lang="en-US" sz="1800" dirty="0"/>
              <a:t>ERCOT proposes the following language for </a:t>
            </a:r>
            <a:r>
              <a:rPr lang="en-US" sz="1800" dirty="0" smtClean="0"/>
              <a:t>KP3:</a:t>
            </a: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18</a:t>
            </a:fld>
            <a:endParaRPr lang="en-US"/>
          </a:p>
        </p:txBody>
      </p:sp>
      <p:sp>
        <p:nvSpPr>
          <p:cNvPr id="6" name="Rectangle 5"/>
          <p:cNvSpPr/>
          <p:nvPr/>
        </p:nvSpPr>
        <p:spPr>
          <a:xfrm>
            <a:off x="381000" y="2130552"/>
            <a:ext cx="8458200" cy="35052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marL="804863" lvl="1" indent="-342900">
              <a:buAutoNum type="arabicParenR" startAt="16"/>
            </a:pPr>
            <a:r>
              <a:rPr lang="en-US" sz="1600" dirty="0" smtClean="0">
                <a:solidFill>
                  <a:schemeClr val="tx1"/>
                </a:solidFill>
              </a:rPr>
              <a:t>The </a:t>
            </a:r>
            <a:r>
              <a:rPr lang="en-US" sz="1600" dirty="0">
                <a:solidFill>
                  <a:schemeClr val="tx1"/>
                </a:solidFill>
              </a:rPr>
              <a:t>Energy Offer Floor for RUC-instructed Resources which have not opted out of RUC settlement will be $1,500/MWh for </a:t>
            </a:r>
            <a:r>
              <a:rPr lang="en-US" sz="1600" strike="sngStrike" dirty="0">
                <a:solidFill>
                  <a:srgbClr val="FF0000"/>
                </a:solidFill>
              </a:rPr>
              <a:t>both</a:t>
            </a:r>
            <a:r>
              <a:rPr lang="en-US" sz="1600" dirty="0">
                <a:solidFill>
                  <a:schemeClr val="tx1"/>
                </a:solidFill>
              </a:rPr>
              <a:t> the </a:t>
            </a:r>
            <a:r>
              <a:rPr lang="en-US" sz="1600" dirty="0" smtClean="0">
                <a:solidFill>
                  <a:schemeClr val="tx1"/>
                </a:solidFill>
              </a:rPr>
              <a:t>dispatch </a:t>
            </a:r>
            <a:r>
              <a:rPr lang="en-US" sz="1600" strike="sngStrike" dirty="0">
                <a:solidFill>
                  <a:srgbClr val="FF0000"/>
                </a:solidFill>
              </a:rPr>
              <a:t>and pricing</a:t>
            </a:r>
            <a:r>
              <a:rPr lang="en-US" sz="1600" dirty="0">
                <a:solidFill>
                  <a:srgbClr val="FF0000"/>
                </a:solidFill>
              </a:rPr>
              <a:t> </a:t>
            </a:r>
            <a:r>
              <a:rPr lang="en-US" sz="1600" dirty="0" smtClean="0">
                <a:solidFill>
                  <a:schemeClr val="tx1"/>
                </a:solidFill>
              </a:rPr>
              <a:t>run.</a:t>
            </a:r>
          </a:p>
          <a:p>
            <a:pPr marL="804863" lvl="1" indent="-342900">
              <a:buAutoNum type="arabicParenR" startAt="16"/>
            </a:pPr>
            <a:endParaRPr lang="en-US" sz="1600" dirty="0" smtClean="0">
              <a:solidFill>
                <a:schemeClr val="tx1"/>
              </a:solidFill>
            </a:endParaRPr>
          </a:p>
          <a:p>
            <a:pPr marL="804863" lvl="1" indent="-342900">
              <a:buAutoNum type="arabicParenR" startAt="16"/>
            </a:pPr>
            <a:r>
              <a:rPr lang="en-US" sz="1600" u="sng" dirty="0" smtClean="0">
                <a:solidFill>
                  <a:srgbClr val="FF0000"/>
                </a:solidFill>
              </a:rPr>
              <a:t>All RUC-instructed Resources will have their Energy Offer Curve administratively set to a value just below the Power Balance Penalty Price (i.e., $11,000/MWh) in the pricing run only.  This EOC is still subject to mitigation for non-competitive constraints.</a:t>
            </a:r>
          </a:p>
          <a:p>
            <a:pPr marL="804863" lvl="1" indent="-342900">
              <a:buAutoNum type="arabicParenR" startAt="16"/>
            </a:pPr>
            <a:endParaRPr lang="en-US" sz="1600" u="sng" dirty="0">
              <a:solidFill>
                <a:srgbClr val="FF0000"/>
              </a:solidFill>
            </a:endParaRPr>
          </a:p>
          <a:p>
            <a:pPr marL="801688" lvl="1" indent="-339725"/>
            <a:r>
              <a:rPr lang="en-US" sz="1600" strike="sngStrike" dirty="0" smtClean="0">
                <a:solidFill>
                  <a:srgbClr val="FF0000"/>
                </a:solidFill>
              </a:rPr>
              <a:t>17</a:t>
            </a:r>
            <a:r>
              <a:rPr lang="en-US" sz="1600" u="sng" dirty="0" smtClean="0">
                <a:solidFill>
                  <a:srgbClr val="FF0000"/>
                </a:solidFill>
              </a:rPr>
              <a:t>18</a:t>
            </a:r>
            <a:r>
              <a:rPr lang="en-US" sz="1600" dirty="0" smtClean="0">
                <a:solidFill>
                  <a:schemeClr val="tx1"/>
                </a:solidFill>
              </a:rPr>
              <a:t>) </a:t>
            </a:r>
            <a:r>
              <a:rPr lang="en-US" sz="1600" u="sng" dirty="0" smtClean="0">
                <a:solidFill>
                  <a:srgbClr val="FF0000"/>
                </a:solidFill>
              </a:rPr>
              <a:t>The</a:t>
            </a:r>
            <a:r>
              <a:rPr lang="en-US" sz="1600" dirty="0" smtClean="0">
                <a:solidFill>
                  <a:srgbClr val="FF0000"/>
                </a:solidFill>
              </a:rPr>
              <a:t> </a:t>
            </a:r>
            <a:r>
              <a:rPr lang="en-US" sz="1600" dirty="0" smtClean="0">
                <a:solidFill>
                  <a:schemeClr val="tx1"/>
                </a:solidFill>
              </a:rPr>
              <a:t>AS </a:t>
            </a:r>
            <a:r>
              <a:rPr lang="en-US" sz="1600" dirty="0">
                <a:solidFill>
                  <a:schemeClr val="tx1"/>
                </a:solidFill>
              </a:rPr>
              <a:t>Offer Floors for RUC-instructed Resources which have not opted out of RUC Settlement will be </a:t>
            </a:r>
            <a:r>
              <a:rPr lang="en-US" sz="1600" dirty="0" smtClean="0">
                <a:solidFill>
                  <a:schemeClr val="tx1"/>
                </a:solidFill>
              </a:rPr>
              <a:t>$1,500/MWh </a:t>
            </a:r>
            <a:r>
              <a:rPr lang="en-US" sz="1600" u="sng" dirty="0" smtClean="0">
                <a:solidFill>
                  <a:srgbClr val="FF0000"/>
                </a:solidFill>
              </a:rPr>
              <a:t>for the dispatch run</a:t>
            </a:r>
            <a:r>
              <a:rPr lang="en-US" sz="1600" strike="sngStrike" dirty="0" smtClean="0">
                <a:solidFill>
                  <a:srgbClr val="FF0000"/>
                </a:solidFill>
              </a:rPr>
              <a:t>, or the ASDC value at the AS Plan quantity, whichever is lower, for </a:t>
            </a:r>
            <a:r>
              <a:rPr lang="en-US" sz="1600" strike="sngStrike" dirty="0">
                <a:solidFill>
                  <a:srgbClr val="FF0000"/>
                </a:solidFill>
              </a:rPr>
              <a:t>both the dispatch and pricing </a:t>
            </a:r>
            <a:r>
              <a:rPr lang="en-US" sz="1600" strike="sngStrike" dirty="0" smtClean="0">
                <a:solidFill>
                  <a:srgbClr val="FF0000"/>
                </a:solidFill>
              </a:rPr>
              <a:t>runs</a:t>
            </a:r>
            <a:r>
              <a:rPr lang="en-US" sz="1600" dirty="0" smtClean="0">
                <a:solidFill>
                  <a:schemeClr val="tx1"/>
                </a:solidFill>
              </a:rPr>
              <a:t>.</a:t>
            </a:r>
          </a:p>
          <a:p>
            <a:pPr marL="801688" lvl="1" indent="-339725"/>
            <a:endParaRPr lang="en-US" sz="1600" dirty="0" smtClean="0">
              <a:solidFill>
                <a:schemeClr val="tx1"/>
              </a:solidFill>
            </a:endParaRPr>
          </a:p>
          <a:p>
            <a:pPr marL="801688" lvl="1" indent="-339725"/>
            <a:r>
              <a:rPr lang="en-US" sz="1600" dirty="0" smtClean="0">
                <a:solidFill>
                  <a:srgbClr val="FF0000"/>
                </a:solidFill>
              </a:rPr>
              <a:t>19) </a:t>
            </a:r>
            <a:r>
              <a:rPr lang="en-US" sz="1600" u="sng" dirty="0" smtClean="0">
                <a:solidFill>
                  <a:srgbClr val="FF0000"/>
                </a:solidFill>
              </a:rPr>
              <a:t>AS Offers for </a:t>
            </a:r>
            <a:r>
              <a:rPr lang="en-US" sz="1600" u="sng" dirty="0">
                <a:solidFill>
                  <a:srgbClr val="FF0000"/>
                </a:solidFill>
              </a:rPr>
              <a:t>RUC-instructed Resources which have not opted out of RUC Settlement will </a:t>
            </a:r>
            <a:r>
              <a:rPr lang="en-US" sz="1600" u="sng" dirty="0" smtClean="0">
                <a:solidFill>
                  <a:srgbClr val="FF0000"/>
                </a:solidFill>
              </a:rPr>
              <a:t>be removed for the pricing run.</a:t>
            </a:r>
          </a:p>
        </p:txBody>
      </p:sp>
    </p:spTree>
    <p:extLst>
      <p:ext uri="{BB962C8B-B14F-4D97-AF65-F5344CB8AC3E}">
        <p14:creationId xmlns:p14="http://schemas.microsoft.com/office/powerpoint/2010/main" val="10206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205017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sz="1800" dirty="0" smtClean="0"/>
              <a:t>Under today’s market design there are two different mechanisms for mitigating the pricing impact when ERCOT RUCs a Resource</a:t>
            </a:r>
          </a:p>
          <a:p>
            <a:pPr lvl="1"/>
            <a:r>
              <a:rPr lang="en-US" sz="1400" dirty="0" smtClean="0"/>
              <a:t>The Reliability Deployment Price Adder (RDPA)</a:t>
            </a:r>
          </a:p>
          <a:p>
            <a:pPr lvl="1"/>
            <a:r>
              <a:rPr lang="en-US" sz="1400" dirty="0" smtClean="0"/>
              <a:t>Modifications to the Real-Time On-Line Capacity (RTOLCAP) when calculating the ORDC price adders</a:t>
            </a:r>
          </a:p>
          <a:p>
            <a:r>
              <a:rPr lang="en-US" sz="1800" dirty="0" smtClean="0"/>
              <a:t>The two different mechanisms treat the RUC capacity differently</a:t>
            </a:r>
          </a:p>
          <a:p>
            <a:pPr lvl="1"/>
            <a:r>
              <a:rPr lang="en-US" sz="1400" dirty="0" smtClean="0"/>
              <a:t>In the RDPA, the RUC Resource has a $1,500/MWh offer floor, as if the RUC Resource is online but fairly expensive to dispatch</a:t>
            </a:r>
          </a:p>
          <a:p>
            <a:pPr lvl="1"/>
            <a:r>
              <a:rPr lang="en-US" sz="1400" dirty="0" smtClean="0"/>
              <a:t>In the RTOLCAP, the RUC Resource’s HSL is removed entirely, as if the RUC Resource is not online</a:t>
            </a:r>
          </a:p>
          <a:p>
            <a:r>
              <a:rPr lang="en-US" sz="1800" dirty="0" smtClean="0"/>
              <a:t>The PUC has directed that ERCOT’s market design for RTC preserve, as much as possible, the pricing outcomes during scarcity that currently exist without RTC</a:t>
            </a:r>
          </a:p>
          <a:p>
            <a:r>
              <a:rPr lang="en-US" sz="1800" dirty="0" smtClean="0"/>
              <a:t>Under RTC, the ORDC price adders will be discontinued, so how can the RDPA be modified to achieve both the outcomes listed above?</a:t>
            </a:r>
          </a:p>
          <a:p>
            <a:r>
              <a:rPr lang="en-US" sz="1800" dirty="0" smtClean="0"/>
              <a:t>This presentation describes an analysis of options for the RDPA under RTC and proposes language changes for Key Principles 1.1 and 3</a:t>
            </a:r>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528197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sz="1800" dirty="0" smtClean="0"/>
              <a:t>RTC Key Principles</a:t>
            </a:r>
          </a:p>
          <a:p>
            <a:pPr lvl="1"/>
            <a:r>
              <a:rPr lang="en-US" sz="1600" dirty="0" smtClean="0"/>
              <a:t>KP1.1</a:t>
            </a:r>
          </a:p>
          <a:p>
            <a:pPr lvl="1"/>
            <a:r>
              <a:rPr lang="en-US" sz="1600" dirty="0" smtClean="0"/>
              <a:t>KP3</a:t>
            </a:r>
          </a:p>
          <a:p>
            <a:r>
              <a:rPr lang="en-US" sz="1800" dirty="0" smtClean="0"/>
              <a:t>Overview of how RUC-committed Resources are handled in SCED and ORDC</a:t>
            </a:r>
          </a:p>
          <a:p>
            <a:r>
              <a:rPr lang="en-US" sz="1800" dirty="0" smtClean="0"/>
              <a:t>Introduction and Methodology of Analysis</a:t>
            </a:r>
          </a:p>
          <a:p>
            <a:r>
              <a:rPr lang="en-US" sz="1800" dirty="0" smtClean="0"/>
              <a:t>Analysis Results</a:t>
            </a:r>
          </a:p>
          <a:p>
            <a:pPr lvl="1"/>
            <a:r>
              <a:rPr lang="en-US" sz="1600" dirty="0" smtClean="0"/>
              <a:t>Impact of Mitigation and AS Offers</a:t>
            </a:r>
          </a:p>
          <a:p>
            <a:pPr lvl="1"/>
            <a:r>
              <a:rPr lang="en-US" sz="1600" dirty="0" smtClean="0"/>
              <a:t>Scenario with EOC of $1,500/MWh in Dispatch and Pricing Run</a:t>
            </a:r>
          </a:p>
          <a:p>
            <a:pPr lvl="1"/>
            <a:r>
              <a:rPr lang="en-US" sz="1600" dirty="0" smtClean="0"/>
              <a:t>Scenario with EOC of $1,500/MWh in Dispatch Run and EOC administratively set to $11,000/MWh in Pricing Run</a:t>
            </a:r>
          </a:p>
          <a:p>
            <a:pPr lvl="1"/>
            <a:r>
              <a:rPr lang="en-US" sz="1600" dirty="0" smtClean="0"/>
              <a:t>Emulation of current process of handling ONRUC capacity in SCED and ORDC</a:t>
            </a:r>
          </a:p>
          <a:p>
            <a:r>
              <a:rPr lang="en-US" sz="1800" dirty="0" smtClean="0"/>
              <a:t>Comparison and Discussion of Results</a:t>
            </a:r>
          </a:p>
          <a:p>
            <a:r>
              <a:rPr lang="en-US" sz="1800" dirty="0" smtClean="0"/>
              <a:t>Proposed Changes to KP1.1 and KP3</a:t>
            </a:r>
            <a:endParaRPr lang="en-US" sz="2000" dirty="0" smtClean="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spTree>
    <p:extLst>
      <p:ext uri="{BB962C8B-B14F-4D97-AF65-F5344CB8AC3E}">
        <p14:creationId xmlns:p14="http://schemas.microsoft.com/office/powerpoint/2010/main" val="1339880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KP1.1 Ancillary Service Demand Curves and Current Market Price Adders</a:t>
            </a:r>
          </a:p>
        </p:txBody>
      </p:sp>
      <p:sp>
        <p:nvSpPr>
          <p:cNvPr id="3" name="Content Placeholder 2"/>
          <p:cNvSpPr>
            <a:spLocks noGrp="1"/>
          </p:cNvSpPr>
          <p:nvPr>
            <p:ph idx="1"/>
          </p:nvPr>
        </p:nvSpPr>
        <p:spPr>
          <a:xfrm>
            <a:off x="381000" y="1600200"/>
            <a:ext cx="8458200" cy="4572000"/>
          </a:xfrm>
        </p:spPr>
        <p:txBody>
          <a:bodyPr/>
          <a:lstStyle/>
          <a:p>
            <a:r>
              <a:rPr lang="en-US" sz="1800" dirty="0"/>
              <a:t>As part of KP1.1, RTCTF has discussed the following principle </a:t>
            </a:r>
            <a:r>
              <a:rPr lang="en-US" sz="1800" dirty="0" smtClean="0"/>
              <a:t>concepts:</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smtClean="0"/>
          </a:p>
          <a:p>
            <a:pPr marL="0" indent="0">
              <a:buNone/>
            </a:pPr>
            <a:endParaRPr lang="en-US" sz="1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7" name="Rectangle 6"/>
          <p:cNvSpPr/>
          <p:nvPr/>
        </p:nvSpPr>
        <p:spPr>
          <a:xfrm>
            <a:off x="381000" y="2286000"/>
            <a:ext cx="8458200" cy="29718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marL="801688" lvl="1" indent="-344488" defTabSz="801688">
              <a:buNone/>
            </a:pPr>
            <a:r>
              <a:rPr lang="en-US" sz="1600" dirty="0" smtClean="0">
                <a:solidFill>
                  <a:schemeClr val="tx1"/>
                </a:solidFill>
              </a:rPr>
              <a:t>2)	The existing process of having a pricing run to capture the effects of reliability deployments will continue, as will the existing reliability deployment triggers for executing that process.  However, the pricing run will be modified to also co-optimize energy and AS.  To account for the co-optimization in the pricing run, the following modifications will be made to the inputs:</a:t>
            </a:r>
          </a:p>
          <a:p>
            <a:pPr marL="1141413" lvl="1" indent="-339725">
              <a:buAutoNum type="alphaLcPeriod"/>
            </a:pPr>
            <a:r>
              <a:rPr lang="en-US" sz="1600" dirty="0" smtClean="0">
                <a:solidFill>
                  <a:schemeClr val="tx1"/>
                </a:solidFill>
              </a:rPr>
              <a:t>AS </a:t>
            </a:r>
            <a:r>
              <a:rPr lang="en-US" sz="1600" dirty="0">
                <a:solidFill>
                  <a:schemeClr val="tx1"/>
                </a:solidFill>
              </a:rPr>
              <a:t>offers from Reliability Unit Commitment (RUC) instructed Resources, including RMR Resources, will be removed for the pricing run or be assigned a pre-defined high AS offer </a:t>
            </a:r>
            <a:r>
              <a:rPr lang="en-US" sz="1600" dirty="0" smtClean="0">
                <a:solidFill>
                  <a:schemeClr val="tx1"/>
                </a:solidFill>
              </a:rPr>
              <a:t>price.</a:t>
            </a:r>
          </a:p>
          <a:p>
            <a:pPr marL="1141413" lvl="1" indent="-339725">
              <a:buAutoNum type="alphaLcPeriod"/>
            </a:pPr>
            <a:endParaRPr lang="en-US" sz="1600" dirty="0" smtClean="0">
              <a:solidFill>
                <a:schemeClr val="tx1"/>
              </a:solidFill>
            </a:endParaRPr>
          </a:p>
          <a:p>
            <a:pPr marL="800100" indent="-455613"/>
            <a:r>
              <a:rPr lang="en-US" sz="1600" dirty="0" smtClean="0">
                <a:solidFill>
                  <a:schemeClr val="tx1"/>
                </a:solidFill>
              </a:rPr>
              <a:t>7)	The </a:t>
            </a:r>
            <a:r>
              <a:rPr lang="en-US" sz="1600" dirty="0">
                <a:solidFill>
                  <a:schemeClr val="tx1"/>
                </a:solidFill>
              </a:rPr>
              <a:t>existing policy of removing RUC and RMR capacity from the calculation of </a:t>
            </a:r>
            <a:r>
              <a:rPr lang="en-US" sz="1600" dirty="0" smtClean="0">
                <a:solidFill>
                  <a:schemeClr val="tx1"/>
                </a:solidFill>
              </a:rPr>
              <a:t>the </a:t>
            </a:r>
            <a:r>
              <a:rPr lang="en-US" sz="1600" dirty="0">
                <a:solidFill>
                  <a:schemeClr val="tx1"/>
                </a:solidFill>
              </a:rPr>
              <a:t>ORDC adder will be preserved in effect as faithfully as </a:t>
            </a:r>
            <a:r>
              <a:rPr lang="en-US" sz="1600" dirty="0" smtClean="0">
                <a:solidFill>
                  <a:schemeClr val="tx1"/>
                </a:solidFill>
              </a:rPr>
              <a:t>possible. </a:t>
            </a:r>
            <a:r>
              <a:rPr lang="en-US" sz="1600" dirty="0" smtClean="0">
                <a:solidFill>
                  <a:schemeClr val="accent1">
                    <a:lumMod val="75000"/>
                  </a:schemeClr>
                </a:solidFill>
              </a:rPr>
              <a:t>(Proposed by </a:t>
            </a:r>
            <a:r>
              <a:rPr lang="en-US" sz="1600" dirty="0" err="1" smtClean="0">
                <a:solidFill>
                  <a:schemeClr val="accent1">
                    <a:lumMod val="75000"/>
                  </a:schemeClr>
                </a:solidFill>
              </a:rPr>
              <a:t>Luminant</a:t>
            </a:r>
            <a:r>
              <a:rPr lang="en-US" sz="1600" dirty="0" smtClean="0">
                <a:solidFill>
                  <a:schemeClr val="accent1">
                    <a:lumMod val="75000"/>
                  </a:schemeClr>
                </a:solidFill>
              </a:rPr>
              <a:t>)</a:t>
            </a:r>
            <a:endParaRPr lang="en-US" sz="1600" dirty="0">
              <a:solidFill>
                <a:schemeClr val="accent1">
                  <a:lumMod val="75000"/>
                </a:schemeClr>
              </a:solidFill>
            </a:endParaRPr>
          </a:p>
        </p:txBody>
      </p:sp>
    </p:spTree>
    <p:extLst>
      <p:ext uri="{BB962C8B-B14F-4D97-AF65-F5344CB8AC3E}">
        <p14:creationId xmlns:p14="http://schemas.microsoft.com/office/powerpoint/2010/main" val="2387321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KP3 </a:t>
            </a:r>
            <a:r>
              <a:rPr lang="en-US" dirty="0"/>
              <a:t>Reliability Unit Commitment</a:t>
            </a:r>
          </a:p>
        </p:txBody>
      </p:sp>
      <p:sp>
        <p:nvSpPr>
          <p:cNvPr id="3" name="Content Placeholder 2"/>
          <p:cNvSpPr>
            <a:spLocks noGrp="1"/>
          </p:cNvSpPr>
          <p:nvPr>
            <p:ph idx="1"/>
          </p:nvPr>
        </p:nvSpPr>
        <p:spPr>
          <a:xfrm>
            <a:off x="381000" y="1600200"/>
            <a:ext cx="8458200" cy="4572000"/>
          </a:xfrm>
        </p:spPr>
        <p:txBody>
          <a:bodyPr/>
          <a:lstStyle/>
          <a:p>
            <a:r>
              <a:rPr lang="en-US" sz="1800" dirty="0"/>
              <a:t>As part of </a:t>
            </a:r>
            <a:r>
              <a:rPr lang="en-US" sz="1800" dirty="0" smtClean="0"/>
              <a:t>KP3, </a:t>
            </a:r>
            <a:r>
              <a:rPr lang="en-US" sz="1800" dirty="0"/>
              <a:t>RTCTF has discussed the following principle </a:t>
            </a:r>
            <a:r>
              <a:rPr lang="en-US" sz="1800" dirty="0" smtClean="0"/>
              <a:t>concept:</a:t>
            </a:r>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sp>
        <p:nvSpPr>
          <p:cNvPr id="6" name="Rectangle 5"/>
          <p:cNvSpPr/>
          <p:nvPr/>
        </p:nvSpPr>
        <p:spPr>
          <a:xfrm>
            <a:off x="381000" y="2286000"/>
            <a:ext cx="8458200" cy="1752600"/>
          </a:xfrm>
          <a:prstGeom prst="rect">
            <a:avLst/>
          </a:prstGeom>
          <a:solidFill>
            <a:schemeClr val="bg1"/>
          </a:solidFill>
          <a:ln>
            <a:solidFill>
              <a:schemeClr val="accent1"/>
            </a:solidFill>
          </a:ln>
        </p:spPr>
        <p:style>
          <a:lnRef idx="3">
            <a:schemeClr val="lt1"/>
          </a:lnRef>
          <a:fillRef idx="1">
            <a:schemeClr val="accent1"/>
          </a:fillRef>
          <a:effectRef idx="1">
            <a:schemeClr val="accent1"/>
          </a:effectRef>
          <a:fontRef idx="minor">
            <a:schemeClr val="lt1"/>
          </a:fontRef>
        </p:style>
        <p:txBody>
          <a:bodyPr rtlCol="0" anchor="ctr"/>
          <a:lstStyle/>
          <a:p>
            <a:pPr marL="804863" lvl="1" indent="-342900">
              <a:buAutoNum type="arabicParenR" startAt="16"/>
            </a:pPr>
            <a:r>
              <a:rPr lang="en-US" sz="1600" dirty="0" smtClean="0">
                <a:solidFill>
                  <a:schemeClr val="tx1"/>
                </a:solidFill>
              </a:rPr>
              <a:t>The </a:t>
            </a:r>
            <a:r>
              <a:rPr lang="en-US" sz="1600" dirty="0">
                <a:solidFill>
                  <a:schemeClr val="tx1"/>
                </a:solidFill>
              </a:rPr>
              <a:t>Energy Offer Floor for RUC-instructed Resources which have not opted out of RUC settlement will be $1,500/MWh for both the </a:t>
            </a:r>
            <a:r>
              <a:rPr lang="en-US" sz="1600" dirty="0" smtClean="0">
                <a:solidFill>
                  <a:schemeClr val="tx1"/>
                </a:solidFill>
              </a:rPr>
              <a:t>dispatch </a:t>
            </a:r>
            <a:r>
              <a:rPr lang="en-US" sz="1600" dirty="0">
                <a:solidFill>
                  <a:schemeClr val="tx1"/>
                </a:solidFill>
              </a:rPr>
              <a:t>and pricing </a:t>
            </a:r>
            <a:r>
              <a:rPr lang="en-US" sz="1600" dirty="0" smtClean="0">
                <a:solidFill>
                  <a:schemeClr val="tx1"/>
                </a:solidFill>
              </a:rPr>
              <a:t>run.</a:t>
            </a:r>
          </a:p>
          <a:p>
            <a:pPr marL="804863" lvl="1" indent="-342900">
              <a:buAutoNum type="arabicParenR" startAt="16"/>
            </a:pPr>
            <a:endParaRPr lang="en-US" sz="1600" dirty="0">
              <a:solidFill>
                <a:schemeClr val="tx1"/>
              </a:solidFill>
            </a:endParaRPr>
          </a:p>
          <a:p>
            <a:pPr marL="804863" lvl="1" indent="-342900">
              <a:buAutoNum type="arabicParenR" startAt="17"/>
            </a:pPr>
            <a:r>
              <a:rPr lang="en-US" sz="1600" dirty="0" smtClean="0">
                <a:solidFill>
                  <a:schemeClr val="tx1"/>
                </a:solidFill>
              </a:rPr>
              <a:t>AS </a:t>
            </a:r>
            <a:r>
              <a:rPr lang="en-US" sz="1600" dirty="0">
                <a:solidFill>
                  <a:schemeClr val="tx1"/>
                </a:solidFill>
              </a:rPr>
              <a:t>Offer Floors for RUC-instructed Resources which have not opted out of RUC Settlement will be </a:t>
            </a:r>
            <a:r>
              <a:rPr lang="en-US" sz="1600" dirty="0" smtClean="0">
                <a:solidFill>
                  <a:schemeClr val="tx1"/>
                </a:solidFill>
              </a:rPr>
              <a:t>$1,500/MWh, or the ASDC value at the AS Plan quantity, whichever is lower, for </a:t>
            </a:r>
            <a:r>
              <a:rPr lang="en-US" sz="1600" dirty="0">
                <a:solidFill>
                  <a:schemeClr val="tx1"/>
                </a:solidFill>
              </a:rPr>
              <a:t>both the dispatch and pricing runs</a:t>
            </a:r>
            <a:r>
              <a:rPr lang="en-US" sz="1600" dirty="0" smtClean="0">
                <a:solidFill>
                  <a:schemeClr val="tx1"/>
                </a:solidFill>
              </a:rPr>
              <a:t>.</a:t>
            </a:r>
          </a:p>
        </p:txBody>
      </p:sp>
    </p:spTree>
    <p:extLst>
      <p:ext uri="{BB962C8B-B14F-4D97-AF65-F5344CB8AC3E}">
        <p14:creationId xmlns:p14="http://schemas.microsoft.com/office/powerpoint/2010/main" val="4258696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RUC Process in SCED and ORDC</a:t>
            </a:r>
            <a:endParaRPr lang="en-US" dirty="0"/>
          </a:p>
        </p:txBody>
      </p:sp>
      <p:sp>
        <p:nvSpPr>
          <p:cNvPr id="3" name="Content Placeholder 2"/>
          <p:cNvSpPr>
            <a:spLocks noGrp="1"/>
          </p:cNvSpPr>
          <p:nvPr>
            <p:ph idx="1"/>
          </p:nvPr>
        </p:nvSpPr>
        <p:spPr>
          <a:xfrm>
            <a:off x="381000" y="914400"/>
            <a:ext cx="8458200" cy="5257800"/>
          </a:xfrm>
        </p:spPr>
        <p:txBody>
          <a:bodyPr/>
          <a:lstStyle/>
          <a:p>
            <a:pPr marL="0" indent="0">
              <a:buNone/>
            </a:pPr>
            <a:r>
              <a:rPr lang="en-US" sz="1800" b="1" dirty="0"/>
              <a:t>RUC-committed Resources in SCED</a:t>
            </a:r>
          </a:p>
          <a:p>
            <a:pPr marL="0" indent="0">
              <a:buNone/>
            </a:pPr>
            <a:endParaRPr lang="en-US" sz="1800" dirty="0" smtClean="0"/>
          </a:p>
          <a:p>
            <a:r>
              <a:rPr lang="en-US" sz="1600" dirty="0" smtClean="0"/>
              <a:t>RUC-committed Resources have an </a:t>
            </a:r>
            <a:r>
              <a:rPr lang="en-US" sz="1600" dirty="0"/>
              <a:t>energy offer floor of $</a:t>
            </a:r>
            <a:r>
              <a:rPr lang="en-US" sz="1600" dirty="0" smtClean="0"/>
              <a:t>1,500/MWh</a:t>
            </a:r>
          </a:p>
          <a:p>
            <a:endParaRPr lang="en-US" sz="1600" dirty="0"/>
          </a:p>
          <a:p>
            <a:r>
              <a:rPr lang="en-US" sz="1600" dirty="0"/>
              <a:t>Energy Offer Curve of RUC-committed Resource is subject to mitigation in both the Dispatch and Pricing Runs of SCED</a:t>
            </a:r>
          </a:p>
          <a:p>
            <a:pPr marL="0" indent="0">
              <a:buNone/>
            </a:pPr>
            <a:endParaRPr lang="en-US" sz="1800" b="1" dirty="0" smtClean="0"/>
          </a:p>
          <a:p>
            <a:pPr marL="0" indent="0">
              <a:buNone/>
            </a:pPr>
            <a:r>
              <a:rPr lang="en-US" sz="1800" b="1" dirty="0"/>
              <a:t>RUC-committed Resources in ORDC</a:t>
            </a:r>
          </a:p>
          <a:p>
            <a:pPr marL="0" indent="0">
              <a:buNone/>
            </a:pPr>
            <a:endParaRPr lang="en-US" sz="1600" dirty="0"/>
          </a:p>
          <a:p>
            <a:r>
              <a:rPr lang="en-US" sz="1600" dirty="0" smtClean="0"/>
              <a:t>In ORDC, ONRUC capacity </a:t>
            </a:r>
            <a:r>
              <a:rPr lang="en-US" sz="1600" dirty="0"/>
              <a:t>is removed from RTOLCAP and thus removed from the scarcity pricing mechanism to ensure there are no RUC related diminishing effects on On-Line Reserve Price </a:t>
            </a:r>
            <a:r>
              <a:rPr lang="en-US" sz="1600" dirty="0" smtClean="0"/>
              <a:t>Adder</a:t>
            </a:r>
          </a:p>
          <a:p>
            <a:endParaRPr lang="en-US" sz="1600" dirty="0" smtClean="0"/>
          </a:p>
          <a:p>
            <a:r>
              <a:rPr lang="en-US" sz="1600" dirty="0" smtClean="0"/>
              <a:t>In ORDC, ONRUC capacity is included in RTOFFCAP only if the ONRUC Resource is qualified for RTCST30HSL for the SCED interval</a:t>
            </a:r>
          </a:p>
          <a:p>
            <a:endParaRPr lang="en-US" sz="1600" dirty="0"/>
          </a:p>
          <a:p>
            <a:r>
              <a:rPr lang="en-US" sz="1600" dirty="0" smtClean="0"/>
              <a:t>Intended to keep RUC-committed Resources from diminishing the Real-Time On-Line Reserve Price Adder during scarcity conditions</a:t>
            </a:r>
          </a:p>
          <a:p>
            <a:endParaRPr lang="en-US" sz="1800" dirty="0" smtClean="0"/>
          </a:p>
          <a:p>
            <a:endParaRPr lang="en-US" sz="1800" dirty="0"/>
          </a:p>
          <a:p>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spTree>
    <p:extLst>
      <p:ext uri="{BB962C8B-B14F-4D97-AF65-F5344CB8AC3E}">
        <p14:creationId xmlns:p14="http://schemas.microsoft.com/office/powerpoint/2010/main" val="1992582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Introduction</a:t>
            </a:r>
            <a:endParaRPr lang="en-US" b="1" dirty="0">
              <a:solidFill>
                <a:schemeClr val="accent1"/>
              </a:solidFill>
            </a:endParaRPr>
          </a:p>
        </p:txBody>
      </p:sp>
      <p:sp>
        <p:nvSpPr>
          <p:cNvPr id="3" name="Content Placeholder 2"/>
          <p:cNvSpPr>
            <a:spLocks noGrp="1"/>
          </p:cNvSpPr>
          <p:nvPr>
            <p:ph idx="1"/>
          </p:nvPr>
        </p:nvSpPr>
        <p:spPr>
          <a:xfrm>
            <a:off x="304800" y="838200"/>
            <a:ext cx="8534400" cy="5257800"/>
          </a:xfrm>
        </p:spPr>
        <p:txBody>
          <a:bodyPr/>
          <a:lstStyle/>
          <a:p>
            <a:pPr marL="0" indent="0">
              <a:buNone/>
            </a:pPr>
            <a:r>
              <a:rPr lang="en-US" sz="1600" dirty="0" smtClean="0"/>
              <a:t>Analysis intended to determine how RUC-committed Resources are to be handled in both the Dispatch and Pricing Runs under RTC to best emulate the pricing outcomes of the current SCED and ORDC process during scarcity conditions</a:t>
            </a:r>
          </a:p>
          <a:p>
            <a:pPr marL="0" indent="0">
              <a:buNone/>
            </a:pPr>
            <a:endParaRPr lang="en-US" sz="1600" dirty="0"/>
          </a:p>
          <a:p>
            <a:pPr marL="0" indent="0">
              <a:buNone/>
            </a:pPr>
            <a:r>
              <a:rPr lang="en-US" sz="1600" dirty="0" smtClean="0"/>
              <a:t>Using the RTC Automated Scenario Analysis Tool (</a:t>
            </a:r>
            <a:r>
              <a:rPr lang="en-US" sz="1600" dirty="0" smtClean="0">
                <a:hlinkClick r:id="rId3"/>
              </a:rPr>
              <a:t>link</a:t>
            </a:r>
            <a:r>
              <a:rPr lang="en-US" sz="1600" dirty="0" smtClean="0"/>
              <a:t>), we ran various scenarios with increasing demand levels to simulate committing a resource in varying scarcity conditions</a:t>
            </a:r>
          </a:p>
          <a:p>
            <a:pPr marL="0" indent="0">
              <a:buNone/>
            </a:pPr>
            <a:endParaRPr lang="en-US" sz="900" dirty="0" smtClean="0"/>
          </a:p>
          <a:p>
            <a:r>
              <a:rPr lang="en-US" sz="1600" dirty="0" smtClean="0"/>
              <a:t>Scenarios emulated SCED runs:</a:t>
            </a:r>
          </a:p>
          <a:p>
            <a:pPr lvl="1"/>
            <a:r>
              <a:rPr lang="en-US" sz="1400" dirty="0" smtClean="0"/>
              <a:t>Dispatch Run (both Step 1 and Step 2)</a:t>
            </a:r>
          </a:p>
          <a:p>
            <a:pPr lvl="1"/>
            <a:r>
              <a:rPr lang="en-US" sz="1400" dirty="0" smtClean="0"/>
              <a:t>Pricing Run (</a:t>
            </a:r>
            <a:r>
              <a:rPr lang="en-US" sz="1400" dirty="0"/>
              <a:t>both Step 1 and Step 2</a:t>
            </a:r>
            <a:r>
              <a:rPr lang="en-US" sz="1400" dirty="0" smtClean="0"/>
              <a:t>)</a:t>
            </a:r>
          </a:p>
          <a:p>
            <a:endParaRPr lang="en-US" sz="1050" dirty="0" smtClean="0"/>
          </a:p>
          <a:p>
            <a:r>
              <a:rPr lang="en-US" sz="1600" dirty="0" smtClean="0"/>
              <a:t>Scenarios studied </a:t>
            </a:r>
            <a:r>
              <a:rPr lang="en-US" sz="1600" dirty="0"/>
              <a:t>different </a:t>
            </a:r>
            <a:r>
              <a:rPr lang="en-US" sz="1600" dirty="0" smtClean="0"/>
              <a:t>energy </a:t>
            </a:r>
            <a:r>
              <a:rPr lang="en-US" sz="1600" dirty="0"/>
              <a:t>offer prices for the RUC’d resource</a:t>
            </a:r>
          </a:p>
          <a:p>
            <a:pPr lvl="1"/>
            <a:r>
              <a:rPr lang="en-US" sz="1400" dirty="0"/>
              <a:t>$</a:t>
            </a:r>
            <a:r>
              <a:rPr lang="en-US" sz="1400" dirty="0" smtClean="0"/>
              <a:t>1,500 as it would be submitted or created by SCED via a proxy offer</a:t>
            </a:r>
          </a:p>
          <a:p>
            <a:pPr lvl="1"/>
            <a:r>
              <a:rPr lang="en-US" sz="1400" dirty="0" smtClean="0"/>
              <a:t>An </a:t>
            </a:r>
            <a:r>
              <a:rPr lang="en-US" sz="1400" b="1" dirty="0" smtClean="0"/>
              <a:t>administratively set EOC </a:t>
            </a:r>
            <a:r>
              <a:rPr lang="en-US" sz="1400" dirty="0" smtClean="0"/>
              <a:t>of $11,000 in the Pricing Run only (~ equal to the Power Balance Penalty Price)</a:t>
            </a:r>
          </a:p>
          <a:p>
            <a:pPr lvl="1"/>
            <a:endParaRPr lang="en-US" sz="1050" dirty="0"/>
          </a:p>
          <a:p>
            <a:r>
              <a:rPr lang="en-US" sz="1600" dirty="0" smtClean="0"/>
              <a:t>Scenarios also studied different AS offer prices for the RUC’d resource</a:t>
            </a:r>
          </a:p>
          <a:p>
            <a:pPr lvl="1"/>
            <a:r>
              <a:rPr lang="en-US" sz="1400" dirty="0" smtClean="0"/>
              <a:t>$1,500 for all AS products</a:t>
            </a:r>
          </a:p>
          <a:p>
            <a:pPr lvl="1"/>
            <a:r>
              <a:rPr lang="en-US" sz="1400" dirty="0" smtClean="0"/>
              <a:t>$2,000 for all AS products</a:t>
            </a:r>
          </a:p>
          <a:p>
            <a:pPr lvl="1"/>
            <a:r>
              <a:rPr lang="en-US" sz="1400" dirty="0"/>
              <a:t>M</a:t>
            </a:r>
            <a:r>
              <a:rPr lang="en-US" sz="1400" dirty="0" smtClean="0"/>
              <a:t>ax($1,500, AS product’s max price on ASDC)</a:t>
            </a:r>
          </a:p>
          <a:p>
            <a:pPr lvl="1"/>
            <a:r>
              <a:rPr lang="en-US" sz="1400" dirty="0" smtClean="0"/>
              <a:t>Zero quantity offers in the Pricing Run only</a:t>
            </a:r>
          </a:p>
          <a:p>
            <a:endParaRPr lang="en-US" sz="18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1324424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Methodology</a:t>
            </a:r>
            <a:endParaRPr lang="en-US" b="1" dirty="0">
              <a:solidFill>
                <a:schemeClr val="accent1"/>
              </a:solidFill>
            </a:endParaRPr>
          </a:p>
        </p:txBody>
      </p:sp>
      <p:sp>
        <p:nvSpPr>
          <p:cNvPr id="3" name="Content Placeholder 2"/>
          <p:cNvSpPr>
            <a:spLocks noGrp="1"/>
          </p:cNvSpPr>
          <p:nvPr>
            <p:ph idx="1"/>
          </p:nvPr>
        </p:nvSpPr>
        <p:spPr>
          <a:xfrm>
            <a:off x="295422" y="914400"/>
            <a:ext cx="8534400" cy="5105400"/>
          </a:xfrm>
        </p:spPr>
        <p:txBody>
          <a:bodyPr/>
          <a:lstStyle/>
          <a:p>
            <a:r>
              <a:rPr lang="en-US" sz="1600" dirty="0" smtClean="0"/>
              <a:t>Combinations of EOCs and AS offer prices were run for demand levels from </a:t>
            </a:r>
            <a:r>
              <a:rPr lang="en-US" sz="1600" b="1" dirty="0" smtClean="0"/>
              <a:t>56,050MW</a:t>
            </a:r>
            <a:r>
              <a:rPr lang="en-US" sz="1600" dirty="0" smtClean="0"/>
              <a:t> to </a:t>
            </a:r>
            <a:r>
              <a:rPr lang="en-US" sz="1600" b="1" dirty="0" smtClean="0"/>
              <a:t>61,250MW</a:t>
            </a:r>
            <a:r>
              <a:rPr lang="en-US" sz="1600" dirty="0" smtClean="0"/>
              <a:t> in </a:t>
            </a:r>
            <a:r>
              <a:rPr lang="en-US" sz="1600" b="1" dirty="0" smtClean="0"/>
              <a:t>increments of 200MW</a:t>
            </a:r>
          </a:p>
          <a:p>
            <a:endParaRPr lang="en-US" sz="1600" dirty="0" smtClean="0"/>
          </a:p>
          <a:p>
            <a:r>
              <a:rPr lang="en-US" sz="1600" dirty="0"/>
              <a:t>The committed resource </a:t>
            </a:r>
            <a:r>
              <a:rPr lang="en-US" sz="1600" dirty="0" smtClean="0"/>
              <a:t>had an </a:t>
            </a:r>
            <a:r>
              <a:rPr lang="en-US" sz="1600" b="1" dirty="0" smtClean="0"/>
              <a:t>HSL </a:t>
            </a:r>
            <a:r>
              <a:rPr lang="en-US" sz="1600" b="1" dirty="0"/>
              <a:t>= 500MW</a:t>
            </a:r>
            <a:r>
              <a:rPr lang="en-US" sz="1600" dirty="0"/>
              <a:t> </a:t>
            </a:r>
            <a:r>
              <a:rPr lang="en-US" sz="1600" dirty="0" smtClean="0"/>
              <a:t>and an </a:t>
            </a:r>
            <a:r>
              <a:rPr lang="en-US" sz="1600" b="1" dirty="0"/>
              <a:t>LSL = 100MW</a:t>
            </a:r>
            <a:r>
              <a:rPr lang="en-US" sz="1600" dirty="0"/>
              <a:t>. Total system capacity without the committed resource </a:t>
            </a:r>
            <a:r>
              <a:rPr lang="en-US" sz="1600" dirty="0" smtClean="0"/>
              <a:t>was </a:t>
            </a:r>
            <a:r>
              <a:rPr lang="en-US" sz="1600" b="1" dirty="0"/>
              <a:t>62,000MW</a:t>
            </a:r>
            <a:r>
              <a:rPr lang="en-US" sz="1600" dirty="0" smtClean="0"/>
              <a:t>.</a:t>
            </a:r>
          </a:p>
          <a:p>
            <a:endParaRPr lang="en-US" sz="1600" dirty="0"/>
          </a:p>
          <a:p>
            <a:r>
              <a:rPr lang="en-US" sz="1600" dirty="0"/>
              <a:t>EOCs for the RUC’d Resource were </a:t>
            </a:r>
            <a:r>
              <a:rPr lang="en-US" sz="1600" b="1" dirty="0"/>
              <a:t>$1,500 </a:t>
            </a:r>
            <a:r>
              <a:rPr lang="en-US" sz="1600" dirty="0"/>
              <a:t>for the Dispatch Run and </a:t>
            </a:r>
            <a:r>
              <a:rPr lang="en-US" sz="1600" b="1" dirty="0"/>
              <a:t>$1,500 or $11,000 </a:t>
            </a:r>
            <a:r>
              <a:rPr lang="en-US" sz="1600" dirty="0"/>
              <a:t>for the Pricing Run</a:t>
            </a:r>
          </a:p>
          <a:p>
            <a:pPr marL="457200" lvl="1" indent="0">
              <a:buNone/>
            </a:pPr>
            <a:endParaRPr lang="en-US" sz="1600" dirty="0" smtClean="0"/>
          </a:p>
          <a:p>
            <a:r>
              <a:rPr lang="en-US" sz="1600" dirty="0" smtClean="0"/>
              <a:t>AS offers for the RUC’d Resource were </a:t>
            </a:r>
            <a:r>
              <a:rPr lang="en-US" sz="1600" b="1" dirty="0" smtClean="0"/>
              <a:t>$1,500</a:t>
            </a:r>
            <a:r>
              <a:rPr lang="en-US" sz="1600" dirty="0" smtClean="0"/>
              <a:t>, </a:t>
            </a:r>
            <a:r>
              <a:rPr lang="en-US" sz="1600" b="1" dirty="0" smtClean="0"/>
              <a:t>$2,000</a:t>
            </a:r>
            <a:r>
              <a:rPr lang="en-US" sz="1600" dirty="0" smtClean="0"/>
              <a:t>, or the </a:t>
            </a:r>
            <a:r>
              <a:rPr lang="en-US" sz="1600" b="1" dirty="0" smtClean="0"/>
              <a:t>max of $1,500 or the AS product’s max price on the ASDC</a:t>
            </a:r>
          </a:p>
          <a:p>
            <a:pPr marL="0" indent="0">
              <a:buNone/>
            </a:pPr>
            <a:endParaRPr lang="en-US" sz="1600" dirty="0" smtClean="0"/>
          </a:p>
          <a:p>
            <a:r>
              <a:rPr lang="en-US" sz="1600" dirty="0" smtClean="0"/>
              <a:t>AS product’s maximum price on the demand curve, based </a:t>
            </a:r>
            <a:r>
              <a:rPr lang="en-US" sz="1600" dirty="0"/>
              <a:t>on projected Post-NPRR863 AS quantities for May 2019, HE17:</a:t>
            </a:r>
            <a:endParaRPr lang="en-US" sz="1600" dirty="0" smtClean="0"/>
          </a:p>
          <a:p>
            <a:pPr marL="457200" lvl="1" indent="0">
              <a:buNone/>
            </a:pPr>
            <a:endParaRPr lang="en-US" sz="1600" dirty="0" smtClean="0"/>
          </a:p>
          <a:p>
            <a:pPr marL="457200" lvl="1" indent="0">
              <a:buNone/>
            </a:pPr>
            <a:endParaRPr lang="en-US" sz="1600" dirty="0" smtClean="0"/>
          </a:p>
          <a:p>
            <a:pPr marL="457200" lvl="1" indent="0">
              <a:buNone/>
            </a:pPr>
            <a:endParaRPr lang="en-US" sz="1600" dirty="0"/>
          </a:p>
          <a:p>
            <a:pPr marL="457200" lvl="1" indent="0">
              <a:buNone/>
            </a:pPr>
            <a:endParaRPr lang="en-US" sz="1600" dirty="0"/>
          </a:p>
          <a:p>
            <a:pPr lvl="1"/>
            <a:endParaRPr lang="en-US" sz="1600" dirty="0" smtClean="0"/>
          </a:p>
          <a:p>
            <a:pPr lvl="1"/>
            <a:endParaRPr lang="en-US" sz="1600" dirty="0"/>
          </a:p>
          <a:p>
            <a:pPr lvl="1"/>
            <a:endParaRPr lang="en-US" sz="1600" b="0" i="1" dirty="0" smtClean="0">
              <a:latin typeface="Cambria Math" panose="02040503050406030204" pitchFamily="18" charset="0"/>
            </a:endParaRPr>
          </a:p>
          <a:p>
            <a:endParaRPr lang="en-US" sz="1600" dirty="0" smtClean="0"/>
          </a:p>
          <a:p>
            <a:endParaRPr lang="en-US" sz="1600" dirty="0" smtClean="0"/>
          </a:p>
          <a:p>
            <a:endParaRPr lang="en-US" sz="1600" dirty="0"/>
          </a:p>
          <a:p>
            <a:pPr marL="457200" lvl="1" indent="0">
              <a:buNone/>
            </a:pPr>
            <a:r>
              <a:rPr lang="en-US" sz="1600" b="0" i="1" dirty="0" smtClean="0">
                <a:latin typeface="Cambria Math" panose="02040503050406030204" pitchFamily="18" charset="0"/>
              </a:rPr>
              <a:t/>
            </a:r>
            <a:br>
              <a:rPr lang="en-US" sz="1600" b="0" i="1" dirty="0" smtClean="0">
                <a:latin typeface="Cambria Math" panose="02040503050406030204" pitchFamily="18" charset="0"/>
              </a:rPr>
            </a:br>
            <a:endParaRPr lang="en-US" sz="16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650559752"/>
              </p:ext>
            </p:extLst>
          </p:nvPr>
        </p:nvGraphicFramePr>
        <p:xfrm>
          <a:off x="2452887" y="4803972"/>
          <a:ext cx="4314426" cy="1371600"/>
        </p:xfrm>
        <a:graphic>
          <a:graphicData uri="http://schemas.openxmlformats.org/drawingml/2006/table">
            <a:tbl>
              <a:tblPr firstRow="1" bandRow="1">
                <a:tableStyleId>{5C22544A-7EE6-4342-B048-85BDC9FD1C3A}</a:tableStyleId>
              </a:tblPr>
              <a:tblGrid>
                <a:gridCol w="1392807"/>
                <a:gridCol w="1541359"/>
                <a:gridCol w="1380260"/>
              </a:tblGrid>
              <a:tr h="241300">
                <a:tc>
                  <a:txBody>
                    <a:bodyPr/>
                    <a:lstStyle/>
                    <a:p>
                      <a:r>
                        <a:rPr lang="en-US" sz="1200" dirty="0" smtClean="0"/>
                        <a:t>AS Product</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Plan Quantity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ASDC Max</a:t>
                      </a:r>
                      <a:r>
                        <a:rPr lang="en-US" sz="1200" baseline="0" dirty="0" smtClean="0"/>
                        <a:t> Price</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780">
                <a:tc>
                  <a:txBody>
                    <a:bodyPr/>
                    <a:lstStyle/>
                    <a:p>
                      <a:r>
                        <a:rPr lang="en-US" sz="1200" dirty="0" smtClean="0"/>
                        <a:t>REGUP</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296MW</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$9,000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060">
                <a:tc>
                  <a:txBody>
                    <a:bodyPr/>
                    <a:lstStyle/>
                    <a:p>
                      <a:r>
                        <a:rPr lang="en-US" sz="1200" dirty="0" smtClean="0"/>
                        <a:t>RRS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2,564MW</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$9,000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540">
                <a:tc>
                  <a:txBody>
                    <a:bodyPr/>
                    <a:lstStyle/>
                    <a:p>
                      <a:r>
                        <a:rPr lang="en-US" sz="1200" dirty="0" smtClean="0"/>
                        <a:t>ECRS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942MW</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$4,250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0820">
                <a:tc>
                  <a:txBody>
                    <a:bodyPr/>
                    <a:lstStyle/>
                    <a:p>
                      <a:r>
                        <a:rPr lang="en-US" sz="1200" dirty="0" smtClean="0"/>
                        <a:t>NSPIN</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511MW</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smtClean="0"/>
                        <a:t>$1,500</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33615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b="1" dirty="0" smtClean="0">
                <a:solidFill>
                  <a:schemeClr val="accent1"/>
                </a:solidFill>
              </a:rPr>
              <a:t>Mitigation and Impact of AS Offers</a:t>
            </a:r>
            <a:endParaRPr lang="en-US" b="1" dirty="0">
              <a:solidFill>
                <a:schemeClr val="accent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1828800"/>
                <a:ext cx="8534400" cy="4267200"/>
              </a:xfrm>
            </p:spPr>
            <p:txBody>
              <a:bodyPr/>
              <a:lstStyle/>
              <a:p>
                <a:r>
                  <a:rPr lang="en-US" sz="1600" dirty="0" smtClean="0"/>
                  <a:t>Despite having no ability to apply transmission constraints in the Excel RTC tool, mitigation was applied to the RUC’d Resource’s EOC in Step 2 as below:</a:t>
                </a:r>
              </a:p>
              <a:p>
                <a:pPr marL="0" indent="0">
                  <a:buNone/>
                </a:pPr>
                <a:r>
                  <a:rPr lang="en-US" sz="1600" dirty="0" smtClean="0"/>
                  <a:t/>
                </a:r>
                <a:br>
                  <a:rPr lang="en-US" sz="1600" dirty="0" smtClean="0"/>
                </a:b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𝑚𝑖𝑛</m:t>
                      </m:r>
                      <m:d>
                        <m:dPr>
                          <m:ctrlPr>
                            <a:rPr lang="en-US" sz="1600" i="1">
                              <a:latin typeface="Cambria Math" panose="02040503050406030204" pitchFamily="18" charset="0"/>
                            </a:rPr>
                          </m:ctrlPr>
                        </m:dPr>
                        <m:e>
                          <m:r>
                            <a:rPr lang="en-US" sz="1600" i="1">
                              <a:latin typeface="Cambria Math" panose="02040503050406030204" pitchFamily="18" charset="0"/>
                            </a:rPr>
                            <m:t>𝐸𝑛𝑒𝑟𝑔𝑦</m:t>
                          </m:r>
                          <m:r>
                            <a:rPr lang="en-US" sz="1600" i="1">
                              <a:latin typeface="Cambria Math" panose="02040503050406030204" pitchFamily="18" charset="0"/>
                            </a:rPr>
                            <m:t> </m:t>
                          </m:r>
                          <m:r>
                            <a:rPr lang="en-US" sz="1600" i="1">
                              <a:latin typeface="Cambria Math" panose="02040503050406030204" pitchFamily="18" charset="0"/>
                            </a:rPr>
                            <m:t>𝑂𝑓𝑓𝑒𝑟</m:t>
                          </m:r>
                          <m:r>
                            <a:rPr lang="en-US" sz="1600" i="1">
                              <a:latin typeface="Cambria Math" panose="02040503050406030204" pitchFamily="18" charset="0"/>
                            </a:rPr>
                            <m:t> </m:t>
                          </m:r>
                          <m:r>
                            <a:rPr lang="en-US" sz="1600" i="1">
                              <a:latin typeface="Cambria Math" panose="02040503050406030204" pitchFamily="18" charset="0"/>
                            </a:rPr>
                            <m:t>𝑃𝑟𝑖𝑐𝑒</m:t>
                          </m:r>
                          <m:r>
                            <a:rPr lang="en-US" sz="1600" i="1">
                              <a:latin typeface="Cambria Math" panose="02040503050406030204" pitchFamily="18" charset="0"/>
                            </a:rPr>
                            <m:t>, </m:t>
                          </m:r>
                          <m:r>
                            <a:rPr lang="en-US" sz="1600" i="1">
                              <a:latin typeface="Cambria Math" panose="02040503050406030204" pitchFamily="18" charset="0"/>
                            </a:rPr>
                            <m:t>𝑚𝑎𝑥</m:t>
                          </m:r>
                          <m:d>
                            <m:dPr>
                              <m:ctrlPr>
                                <a:rPr lang="en-US" sz="1600" i="1">
                                  <a:latin typeface="Cambria Math" panose="02040503050406030204" pitchFamily="18" charset="0"/>
                                </a:rPr>
                              </m:ctrlPr>
                            </m:dPr>
                            <m:e>
                              <m:r>
                                <a:rPr lang="en-US" sz="1600" i="1">
                                  <a:latin typeface="Cambria Math" panose="02040503050406030204" pitchFamily="18" charset="0"/>
                                </a:rPr>
                                <m:t>$75, </m:t>
                              </m:r>
                              <m:r>
                                <a:rPr lang="en-US" sz="1600" i="1">
                                  <a:latin typeface="Cambria Math" panose="02040503050406030204" pitchFamily="18" charset="0"/>
                                </a:rPr>
                                <m:t>𝑅𝑒𝑓𝑒𝑟𝑒𝑛𝑐𝑒</m:t>
                              </m:r>
                              <m:r>
                                <a:rPr lang="en-US" sz="1600" i="1">
                                  <a:latin typeface="Cambria Math" panose="02040503050406030204" pitchFamily="18" charset="0"/>
                                </a:rPr>
                                <m:t> </m:t>
                              </m:r>
                              <m:r>
                                <a:rPr lang="en-US" sz="1600" i="1">
                                  <a:latin typeface="Cambria Math" panose="02040503050406030204" pitchFamily="18" charset="0"/>
                                </a:rPr>
                                <m:t>𝐿𝑀𝑃</m:t>
                              </m:r>
                            </m:e>
                          </m:d>
                        </m:e>
                      </m:d>
                    </m:oMath>
                  </m:oMathPara>
                </a14:m>
                <a:endParaRPr lang="en-US" sz="1600" dirty="0"/>
              </a:p>
              <a:p>
                <a:endParaRPr lang="en-US" sz="1600" dirty="0" smtClean="0"/>
              </a:p>
              <a:p>
                <a:r>
                  <a:rPr lang="en-US" sz="1600" dirty="0" smtClean="0"/>
                  <a:t>The results showed that varying the AS </a:t>
                </a:r>
                <a:r>
                  <a:rPr lang="en-US" sz="1600" dirty="0"/>
                  <a:t>offer prices </a:t>
                </a:r>
                <a:r>
                  <a:rPr lang="en-US" sz="1600" dirty="0" smtClean="0"/>
                  <a:t>made </a:t>
                </a:r>
                <a:r>
                  <a:rPr lang="en-US" sz="1600" dirty="0"/>
                  <a:t>no difference </a:t>
                </a:r>
                <a:r>
                  <a:rPr lang="en-US" sz="1600" dirty="0" smtClean="0"/>
                  <a:t>because the </a:t>
                </a:r>
                <a:r>
                  <a:rPr lang="en-US" sz="1600" dirty="0"/>
                  <a:t>other online </a:t>
                </a:r>
                <a:r>
                  <a:rPr lang="en-US" sz="1600" dirty="0" smtClean="0"/>
                  <a:t>Resources </a:t>
                </a:r>
                <a:r>
                  <a:rPr lang="en-US" sz="1600" dirty="0"/>
                  <a:t>had </a:t>
                </a:r>
                <a:r>
                  <a:rPr lang="en-US" sz="1600" dirty="0" smtClean="0"/>
                  <a:t>low AS </a:t>
                </a:r>
                <a:r>
                  <a:rPr lang="en-US" sz="1600" dirty="0"/>
                  <a:t>offer </a:t>
                </a:r>
                <a:r>
                  <a:rPr lang="en-US" sz="1600" dirty="0" smtClean="0"/>
                  <a:t>prices, so the RUC’d Resource </a:t>
                </a:r>
                <a:r>
                  <a:rPr lang="en-US" sz="1600" dirty="0"/>
                  <a:t>never received any </a:t>
                </a:r>
                <a:r>
                  <a:rPr lang="en-US" sz="1600" dirty="0" smtClean="0"/>
                  <a:t>AS awards</a:t>
                </a:r>
              </a:p>
              <a:p>
                <a:pPr lvl="1"/>
                <a:r>
                  <a:rPr lang="en-US" sz="1400" dirty="0" smtClean="0"/>
                  <a:t>All results in the following slides are for cases with the </a:t>
                </a:r>
                <a:r>
                  <a:rPr lang="en-US" sz="1400" dirty="0" err="1" smtClean="0"/>
                  <a:t>RUC’d</a:t>
                </a:r>
                <a:r>
                  <a:rPr lang="en-US" sz="1400" dirty="0" smtClean="0"/>
                  <a:t> Resource having no AS offers.  This is consistent with today’s market design of removing the </a:t>
                </a:r>
                <a:r>
                  <a:rPr lang="en-US" sz="1400" dirty="0" err="1" smtClean="0"/>
                  <a:t>RUC’d</a:t>
                </a:r>
                <a:r>
                  <a:rPr lang="en-US" sz="1400" dirty="0" smtClean="0"/>
                  <a:t> Resource HSL from RTOLCAP.</a:t>
                </a:r>
                <a:endParaRPr lang="en-US" sz="1400" dirty="0"/>
              </a:p>
              <a:p>
                <a:endParaRPr lang="en-US" sz="20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1828800"/>
                <a:ext cx="8534400" cy="4267200"/>
              </a:xfrm>
              <a:blipFill rotWithShape="0">
                <a:blip r:embed="rId3"/>
                <a:stretch>
                  <a:fillRect l="-286" t="-429"/>
                </a:stretch>
              </a:blipFill>
            </p:spPr>
            <p:txBody>
              <a:bodyPr/>
              <a:lstStyle/>
              <a:p>
                <a:r>
                  <a:rPr lang="en-US">
                    <a:noFill/>
                  </a:rPr>
                  <a:t> </a:t>
                </a:r>
              </a:p>
            </p:txBody>
          </p:sp>
        </mc:Fallback>
      </mc:AlternateContent>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a:p>
        </p:txBody>
      </p:sp>
    </p:spTree>
    <p:extLst>
      <p:ext uri="{BB962C8B-B14F-4D97-AF65-F5344CB8AC3E}">
        <p14:creationId xmlns:p14="http://schemas.microsoft.com/office/powerpoint/2010/main" val="224215797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E9AA12-8AF9-4AA6-90FE-24669859CDF3}">
  <ds:schemaRefs>
    <ds:schemaRef ds:uri="http://schemas.microsoft.com/office/2006/documentManagement/types"/>
    <ds:schemaRef ds:uri="c34af464-7aa1-4edd-9be4-83dffc1cb926"/>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3738</TotalTime>
  <Words>1650</Words>
  <Application>Microsoft Office PowerPoint</Application>
  <PresentationFormat>On-screen Show (4:3)</PresentationFormat>
  <Paragraphs>244</Paragraphs>
  <Slides>19</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Cambria Math</vt:lpstr>
      <vt:lpstr>1_Custom Design</vt:lpstr>
      <vt:lpstr>Office Theme</vt:lpstr>
      <vt:lpstr>PowerPoint Presentation</vt:lpstr>
      <vt:lpstr>Purpose</vt:lpstr>
      <vt:lpstr>Agenda</vt:lpstr>
      <vt:lpstr>KP1.1 Ancillary Service Demand Curves and Current Market Price Adders</vt:lpstr>
      <vt:lpstr>KP3 Reliability Unit Commitment</vt:lpstr>
      <vt:lpstr>Current RUC Process in SCED and ORDC</vt:lpstr>
      <vt:lpstr>Introduction</vt:lpstr>
      <vt:lpstr>Methodology</vt:lpstr>
      <vt:lpstr>Mitigation and Impact of AS Offers</vt:lpstr>
      <vt:lpstr>Results for runs with Pricing Run EOC = $1,500</vt:lpstr>
      <vt:lpstr>Results for runs with Pricing Run EOC = $11,000</vt:lpstr>
      <vt:lpstr>Without RTC Scenario</vt:lpstr>
      <vt:lpstr>Results for runs without RTC</vt:lpstr>
      <vt:lpstr>Comparison of Results | All-In Prices</vt:lpstr>
      <vt:lpstr>Discussion of Results </vt:lpstr>
      <vt:lpstr>Discussion of Results</vt:lpstr>
      <vt:lpstr>KP1.1 Ancillary Service Demand Curves and Current Market Price Adders</vt:lpstr>
      <vt:lpstr>KP3 Reliability Unit Commitment</vt:lpstr>
      <vt:lpstr>Discussion</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Giarratano, Alex</cp:lastModifiedBy>
  <cp:revision>265</cp:revision>
  <cp:lastPrinted>2016-01-21T20:53:15Z</cp:lastPrinted>
  <dcterms:created xsi:type="dcterms:W3CDTF">2016-01-21T15:20:31Z</dcterms:created>
  <dcterms:modified xsi:type="dcterms:W3CDTF">2019-12-02T21:03:32Z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