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 id="2147483668" r:id="rId5"/>
    <p:sldMasterId id="2147483670" r:id="rId6"/>
  </p:sldMasterIdLst>
  <p:notesMasterIdLst>
    <p:notesMasterId r:id="rId27"/>
  </p:notesMasterIdLst>
  <p:handoutMasterIdLst>
    <p:handoutMasterId r:id="rId28"/>
  </p:handoutMasterIdLst>
  <p:sldIdLst>
    <p:sldId id="260" r:id="rId7"/>
    <p:sldId id="267" r:id="rId8"/>
    <p:sldId id="310" r:id="rId9"/>
    <p:sldId id="300" r:id="rId10"/>
    <p:sldId id="304" r:id="rId11"/>
    <p:sldId id="305" r:id="rId12"/>
    <p:sldId id="306" r:id="rId13"/>
    <p:sldId id="307" r:id="rId14"/>
    <p:sldId id="297" r:id="rId15"/>
    <p:sldId id="294" r:id="rId16"/>
    <p:sldId id="308" r:id="rId17"/>
    <p:sldId id="298" r:id="rId18"/>
    <p:sldId id="309" r:id="rId19"/>
    <p:sldId id="311" r:id="rId20"/>
    <p:sldId id="312" r:id="rId21"/>
    <p:sldId id="313" r:id="rId22"/>
    <p:sldId id="314" r:id="rId23"/>
    <p:sldId id="293" r:id="rId24"/>
    <p:sldId id="281" r:id="rId25"/>
    <p:sldId id="282"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0C58"/>
    <a:srgbClr val="00A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88" autoAdjust="0"/>
  </p:normalViewPr>
  <p:slideViewPr>
    <p:cSldViewPr showGuides="1">
      <p:cViewPr varScale="1">
        <p:scale>
          <a:sx n="106" d="100"/>
          <a:sy n="106" d="100"/>
        </p:scale>
        <p:origin x="1686" y="96"/>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11/17/2020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11/17/2020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889343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3919025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366398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939862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416211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199990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2479865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 status codes</a:t>
            </a:r>
            <a:r>
              <a:rPr lang="en-US" baseline="0" dirty="0" smtClean="0"/>
              <a:t> are specified in implementation for providing AS in order to mitigate gross telemetry issues when the telemetered AS responsibility may not be correct.</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183681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QSE had 9 instances with an AS Supply shortage for RRS between 13.0 MW and 66.8 MW for 3 or more consecutive intervals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QSE had 8 instances with an AS Supply shortage between 13.0 MW and 66.8 MW for more than 5 consecutive intervals.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345286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QSE had 8 instances with an AS Supply shortage for RRS between 15.4 MW and 104.2 MW for 3 or more consecutive intervals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QSE had 1 instance with an AS Supply shortage of 36.5 MW for more than 5 consecutive intervals.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191020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QSE had 6 instances with an AS Supply shortage for RRS between 13.0 MW and 67.2 MW for 3 or more consecutive intervals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QSE had 1 instances with an AS Supply shortage for RRS between 13.0 MW and 26 MW for more than 5 consecutive intervals.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276889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QSE had 10 instances with an AS Supply shortage for RRS between 10.0 MW and 167.2 MW for 3 or more consecutive intervals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QSE had 10 instances with an AS Supply shortage for RRS between 10.0 MW and 167.2 MW for more than 5 consecutive intervals.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2895774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QSE had 6 instances with an AS Supply shortage for RRS between 12 MW and 42.0 MW for 3 or more consecutive intervals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QSE had 6 instances with an AS Supply shortage for RRS between 12 MW and 42.0 MW for more than 5 consecutive intervals.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960831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20029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1134588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141251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3272892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3091857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
        <p:nvSpPr>
          <p:cNvPr id="13" name="Footer Placeholder 4"/>
          <p:cNvSpPr>
            <a:spLocks noGrp="1"/>
          </p:cNvSpPr>
          <p:nvPr>
            <p:ph type="ftr" sz="quarter" idx="11"/>
          </p:nvPr>
        </p:nvSpPr>
        <p:spPr>
          <a:xfrm>
            <a:off x="2743200" y="6553200"/>
            <a:ext cx="4038600" cy="228600"/>
          </a:xfr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spTree>
    <p:extLst>
      <p:ext uri="{BB962C8B-B14F-4D97-AF65-F5344CB8AC3E}">
        <p14:creationId xmlns:p14="http://schemas.microsoft.com/office/powerpoint/2010/main" val="30714529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439820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smtClean="0"/>
              <a:t>Click to edit Master title style</a:t>
            </a:r>
            <a:endParaRPr lang="en-US" dirty="0"/>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38812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92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2743200" y="6553200"/>
            <a:ext cx="4038600" cy="228600"/>
          </a:xfrm>
          <a:prstGeom prst="rect">
            <a:avLst/>
          </a:prstGeom>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9957275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8900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17217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103186589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74" r:id="rId6"/>
    <p:sldLayoutId id="2147483675" r:id="rId7"/>
  </p:sldLayoutIdLst>
  <p:timing>
    <p:tnLst>
      <p:par>
        <p:cTn id="1" dur="indefinite" restart="never" nodeType="tmRoot"/>
      </p:par>
    </p:tnLst>
  </p:timing>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753667295"/>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170372"/>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3550883" y="4267200"/>
            <a:ext cx="4983517" cy="1219200"/>
          </a:xfrm>
        </p:spPr>
        <p:txBody>
          <a:bodyPr/>
          <a:lstStyle/>
          <a:p>
            <a:r>
              <a:rPr lang="en-US" dirty="0" smtClean="0"/>
              <a:t>PDCWG</a:t>
            </a:r>
            <a:endParaRPr lang="en-US" dirty="0"/>
          </a:p>
          <a:p>
            <a:r>
              <a:rPr lang="en-US" dirty="0" smtClean="0"/>
              <a:t>November 17</a:t>
            </a:r>
            <a:r>
              <a:rPr lang="en-US" dirty="0" smtClean="0"/>
              <a:t>, </a:t>
            </a:r>
            <a:r>
              <a:rPr lang="en-US" dirty="0" smtClean="0"/>
              <a:t>2020</a:t>
            </a:r>
          </a:p>
        </p:txBody>
      </p:sp>
      <p:sp>
        <p:nvSpPr>
          <p:cNvPr id="3" name="Text Placeholder 2"/>
          <p:cNvSpPr>
            <a:spLocks noGrp="1"/>
          </p:cNvSpPr>
          <p:nvPr>
            <p:ph type="body" sz="quarter" idx="10"/>
          </p:nvPr>
        </p:nvSpPr>
        <p:spPr/>
        <p:txBody>
          <a:bodyPr/>
          <a:lstStyle/>
          <a:p>
            <a:r>
              <a:rPr lang="en-US" dirty="0"/>
              <a:t>Operations Analysis</a:t>
            </a:r>
          </a:p>
          <a:p>
            <a:endParaRPr lang="en-US" dirty="0"/>
          </a:p>
        </p:txBody>
      </p:sp>
      <p:sp>
        <p:nvSpPr>
          <p:cNvPr id="4" name="Text Placeholder 3"/>
          <p:cNvSpPr>
            <a:spLocks noGrp="1"/>
          </p:cNvSpPr>
          <p:nvPr>
            <p:ph type="body" sz="quarter" idx="11"/>
          </p:nvPr>
        </p:nvSpPr>
        <p:spPr/>
        <p:txBody>
          <a:bodyPr/>
          <a:lstStyle/>
          <a:p>
            <a:r>
              <a:rPr lang="en-US" dirty="0"/>
              <a:t>Real-Time Ancillary Service </a:t>
            </a:r>
            <a:r>
              <a:rPr lang="en-US" dirty="0" smtClean="0"/>
              <a:t>Shortages</a:t>
            </a:r>
            <a:endParaRPr lang="en-US" dirty="0"/>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Real-Time </a:t>
            </a:r>
            <a:r>
              <a:rPr lang="en-US" sz="2800" dirty="0" smtClean="0">
                <a:solidFill>
                  <a:srgbClr val="890C58"/>
                </a:solidFill>
              </a:rPr>
              <a:t>Max </a:t>
            </a:r>
            <a:r>
              <a:rPr lang="en-US" sz="2800" dirty="0" smtClean="0"/>
              <a:t>AS Shortage (2019) </a:t>
            </a:r>
            <a:r>
              <a:rPr lang="en-US" sz="2800" dirty="0">
                <a:solidFill>
                  <a:srgbClr val="890C58"/>
                </a:solidFill>
              </a:rPr>
              <a:t>Original</a:t>
            </a:r>
            <a:r>
              <a:rPr lang="en-US" dirty="0" smtClean="0"/>
              <a:t> </a:t>
            </a:r>
            <a:endParaRPr lang="en-US" dirty="0"/>
          </a:p>
        </p:txBody>
      </p:sp>
      <p:sp>
        <p:nvSpPr>
          <p:cNvPr id="13" name="Content Placeholder 2"/>
          <p:cNvSpPr>
            <a:spLocks noGrp="1"/>
          </p:cNvSpPr>
          <p:nvPr>
            <p:ph idx="1"/>
          </p:nvPr>
        </p:nvSpPr>
        <p:spPr>
          <a:xfrm>
            <a:off x="304800" y="5588413"/>
            <a:ext cx="8534400" cy="812388"/>
          </a:xfrm>
        </p:spPr>
        <p:txBody>
          <a:bodyPr/>
          <a:lstStyle/>
          <a:p>
            <a:r>
              <a:rPr lang="en-US" sz="1400" i="1" dirty="0" smtClean="0"/>
              <a:t>Each AS type max shortage could come from a different hour in the day and </a:t>
            </a:r>
            <a:r>
              <a:rPr lang="en-US" sz="1400" i="1" dirty="0"/>
              <a:t>s</a:t>
            </a:r>
            <a:r>
              <a:rPr lang="en-US" sz="1400" i="1" dirty="0" smtClean="0"/>
              <a:t>urpluses within the same AS hour </a:t>
            </a:r>
            <a:r>
              <a:rPr lang="en-US" sz="1400" b="1" i="1" dirty="0" smtClean="0"/>
              <a:t>are </a:t>
            </a:r>
            <a:r>
              <a:rPr lang="en-US" sz="1400" b="1" i="1" dirty="0" smtClean="0">
                <a:solidFill>
                  <a:srgbClr val="FF0000"/>
                </a:solidFill>
              </a:rPr>
              <a:t>not</a:t>
            </a:r>
            <a:r>
              <a:rPr lang="en-US" sz="1400" b="1" i="1" dirty="0" smtClean="0"/>
              <a:t> included</a:t>
            </a:r>
          </a:p>
          <a:p>
            <a:r>
              <a:rPr lang="en-US" sz="1400" i="1" u="sng" dirty="0" smtClean="0"/>
              <a:t>Yellow shades show where the Daily Max shortage changed after failed QSE data was excluded.</a:t>
            </a:r>
            <a:endParaRPr lang="en-US" sz="1400" i="1" u="sng"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pic>
        <p:nvPicPr>
          <p:cNvPr id="3" name="Picture 2"/>
          <p:cNvPicPr>
            <a:picLocks noChangeAspect="1"/>
          </p:cNvPicPr>
          <p:nvPr/>
        </p:nvPicPr>
        <p:blipFill rotWithShape="1">
          <a:blip r:embed="rId3"/>
          <a:srcRect b="2537"/>
          <a:stretch/>
        </p:blipFill>
        <p:spPr>
          <a:xfrm>
            <a:off x="0" y="774783"/>
            <a:ext cx="9144000" cy="4711618"/>
          </a:xfrm>
          <a:prstGeom prst="rect">
            <a:avLst/>
          </a:prstGeom>
        </p:spPr>
      </p:pic>
    </p:spTree>
    <p:extLst>
      <p:ext uri="{BB962C8B-B14F-4D97-AF65-F5344CB8AC3E}">
        <p14:creationId xmlns:p14="http://schemas.microsoft.com/office/powerpoint/2010/main" val="2287518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Real-Time </a:t>
            </a:r>
            <a:r>
              <a:rPr lang="en-US" sz="2800" dirty="0" smtClean="0">
                <a:solidFill>
                  <a:srgbClr val="890C58"/>
                </a:solidFill>
              </a:rPr>
              <a:t>Max </a:t>
            </a:r>
            <a:r>
              <a:rPr lang="en-US" sz="2800" dirty="0" smtClean="0"/>
              <a:t>AS Shortage (2019) </a:t>
            </a:r>
            <a:r>
              <a:rPr lang="en-US" sz="2800" dirty="0">
                <a:solidFill>
                  <a:srgbClr val="890C58"/>
                </a:solidFill>
              </a:rPr>
              <a:t>Proposed</a:t>
            </a:r>
            <a:r>
              <a:rPr lang="en-US" dirty="0" smtClean="0"/>
              <a:t> </a:t>
            </a:r>
            <a:endParaRPr lang="en-US" dirty="0"/>
          </a:p>
        </p:txBody>
      </p:sp>
      <p:sp>
        <p:nvSpPr>
          <p:cNvPr id="13" name="Content Placeholder 2"/>
          <p:cNvSpPr>
            <a:spLocks noGrp="1"/>
          </p:cNvSpPr>
          <p:nvPr>
            <p:ph idx="1"/>
          </p:nvPr>
        </p:nvSpPr>
        <p:spPr>
          <a:xfrm>
            <a:off x="304800" y="5588413"/>
            <a:ext cx="8534400" cy="812388"/>
          </a:xfrm>
        </p:spPr>
        <p:txBody>
          <a:bodyPr/>
          <a:lstStyle/>
          <a:p>
            <a:r>
              <a:rPr lang="en-US" sz="1400" i="1" dirty="0" smtClean="0"/>
              <a:t>Each AS type max shortage could come from a different hour in the day and surpluses within the same AS hour </a:t>
            </a:r>
            <a:r>
              <a:rPr lang="en-US" sz="1400" b="1" i="1" dirty="0" smtClean="0"/>
              <a:t>are </a:t>
            </a:r>
            <a:r>
              <a:rPr lang="en-US" sz="1400" b="1" i="1" dirty="0" smtClean="0">
                <a:solidFill>
                  <a:srgbClr val="FF0000"/>
                </a:solidFill>
              </a:rPr>
              <a:t>not</a:t>
            </a:r>
            <a:r>
              <a:rPr lang="en-US" sz="1400" b="1" i="1" dirty="0" smtClean="0"/>
              <a:t> included</a:t>
            </a:r>
          </a:p>
          <a:p>
            <a:r>
              <a:rPr lang="en-US" sz="1400" i="1" u="sng" dirty="0" smtClean="0"/>
              <a:t>Yellow shades show where the Daily Max shortage changed after failed QSE data was excluded.</a:t>
            </a:r>
            <a:endParaRPr lang="en-US" sz="1400" i="1" u="sng"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5" name="Picture 4"/>
          <p:cNvPicPr>
            <a:picLocks/>
          </p:cNvPicPr>
          <p:nvPr/>
        </p:nvPicPr>
        <p:blipFill rotWithShape="1">
          <a:blip r:embed="rId3"/>
          <a:srcRect b="5462"/>
          <a:stretch/>
        </p:blipFill>
        <p:spPr>
          <a:xfrm>
            <a:off x="0" y="777240"/>
            <a:ext cx="9144000" cy="4709160"/>
          </a:xfrm>
          <a:prstGeom prst="rect">
            <a:avLst/>
          </a:prstGeom>
        </p:spPr>
      </p:pic>
    </p:spTree>
    <p:extLst>
      <p:ext uri="{BB962C8B-B14F-4D97-AF65-F5344CB8AC3E}">
        <p14:creationId xmlns:p14="http://schemas.microsoft.com/office/powerpoint/2010/main" val="1465285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Real-Time </a:t>
            </a:r>
            <a:r>
              <a:rPr lang="en-US" sz="2800" dirty="0" smtClean="0">
                <a:solidFill>
                  <a:srgbClr val="890C58"/>
                </a:solidFill>
              </a:rPr>
              <a:t>Max </a:t>
            </a:r>
            <a:r>
              <a:rPr lang="en-US" sz="2800" dirty="0" smtClean="0"/>
              <a:t>AS Shortage (2020) </a:t>
            </a:r>
            <a:r>
              <a:rPr lang="en-US" sz="2800" dirty="0">
                <a:solidFill>
                  <a:srgbClr val="890C58"/>
                </a:solidFill>
              </a:rPr>
              <a:t>Original</a:t>
            </a:r>
          </a:p>
        </p:txBody>
      </p:sp>
      <p:sp>
        <p:nvSpPr>
          <p:cNvPr id="13" name="Content Placeholder 2"/>
          <p:cNvSpPr>
            <a:spLocks noGrp="1"/>
          </p:cNvSpPr>
          <p:nvPr>
            <p:ph idx="1"/>
          </p:nvPr>
        </p:nvSpPr>
        <p:spPr>
          <a:xfrm>
            <a:off x="304800" y="5586984"/>
            <a:ext cx="8534400" cy="914400"/>
          </a:xfrm>
        </p:spPr>
        <p:txBody>
          <a:bodyPr/>
          <a:lstStyle/>
          <a:p>
            <a:r>
              <a:rPr lang="en-US" sz="1400" i="1" dirty="0" smtClean="0"/>
              <a:t>Each AS type max shortage could come from a different hour in the day and surpluses within the same AS hour </a:t>
            </a:r>
            <a:r>
              <a:rPr lang="en-US" sz="1400" b="1" i="1" dirty="0" smtClean="0"/>
              <a:t>are </a:t>
            </a:r>
            <a:r>
              <a:rPr lang="en-US" sz="1400" b="1" i="1" dirty="0" smtClean="0">
                <a:solidFill>
                  <a:srgbClr val="FF0000"/>
                </a:solidFill>
              </a:rPr>
              <a:t>not</a:t>
            </a:r>
            <a:r>
              <a:rPr lang="en-US" sz="1400" b="1" i="1" dirty="0" smtClean="0"/>
              <a:t> included</a:t>
            </a:r>
          </a:p>
          <a:p>
            <a:r>
              <a:rPr lang="en-US" sz="1400" i="1" u="sng" dirty="0"/>
              <a:t>Yellow shades show where the Daily Max shortage changed after failed QSE data was </a:t>
            </a:r>
            <a:r>
              <a:rPr lang="en-US" sz="1400" i="1" u="sng" dirty="0" smtClean="0"/>
              <a:t>excluded.</a:t>
            </a:r>
            <a:endParaRPr lang="en-US" sz="1400" i="1" u="sng"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3" name="Picture 2"/>
          <p:cNvPicPr>
            <a:picLocks/>
          </p:cNvPicPr>
          <p:nvPr/>
        </p:nvPicPr>
        <p:blipFill>
          <a:blip r:embed="rId3"/>
          <a:stretch>
            <a:fillRect/>
          </a:stretch>
        </p:blipFill>
        <p:spPr>
          <a:xfrm>
            <a:off x="0" y="777240"/>
            <a:ext cx="9144000" cy="4709160"/>
          </a:xfrm>
          <a:prstGeom prst="rect">
            <a:avLst/>
          </a:prstGeom>
        </p:spPr>
      </p:pic>
    </p:spTree>
    <p:extLst>
      <p:ext uri="{BB962C8B-B14F-4D97-AF65-F5344CB8AC3E}">
        <p14:creationId xmlns:p14="http://schemas.microsoft.com/office/powerpoint/2010/main" val="4015304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Real-Time </a:t>
            </a:r>
            <a:r>
              <a:rPr lang="en-US" sz="2800" dirty="0" smtClean="0">
                <a:solidFill>
                  <a:srgbClr val="890C58"/>
                </a:solidFill>
              </a:rPr>
              <a:t>Max </a:t>
            </a:r>
            <a:r>
              <a:rPr lang="en-US" sz="2800" dirty="0" smtClean="0"/>
              <a:t>AS Shortage (2020) </a:t>
            </a:r>
            <a:r>
              <a:rPr lang="en-US" sz="2800" dirty="0" smtClean="0">
                <a:solidFill>
                  <a:srgbClr val="890C58"/>
                </a:solidFill>
              </a:rPr>
              <a:t>Proposed</a:t>
            </a:r>
            <a:endParaRPr lang="en-US" sz="2800" dirty="0">
              <a:solidFill>
                <a:srgbClr val="890C58"/>
              </a:solidFill>
            </a:endParaRPr>
          </a:p>
        </p:txBody>
      </p:sp>
      <p:sp>
        <p:nvSpPr>
          <p:cNvPr id="13" name="Content Placeholder 2"/>
          <p:cNvSpPr>
            <a:spLocks noGrp="1"/>
          </p:cNvSpPr>
          <p:nvPr>
            <p:ph idx="1"/>
          </p:nvPr>
        </p:nvSpPr>
        <p:spPr>
          <a:xfrm>
            <a:off x="304800" y="5586984"/>
            <a:ext cx="8534400" cy="838200"/>
          </a:xfrm>
        </p:spPr>
        <p:txBody>
          <a:bodyPr/>
          <a:lstStyle/>
          <a:p>
            <a:r>
              <a:rPr lang="en-US" sz="1400" i="1" dirty="0" smtClean="0"/>
              <a:t>Each AS type max shortage could come from a different hour in the day and surpluses within the same AS hour </a:t>
            </a:r>
            <a:r>
              <a:rPr lang="en-US" sz="1400" b="1" i="1" dirty="0" smtClean="0"/>
              <a:t>are </a:t>
            </a:r>
            <a:r>
              <a:rPr lang="en-US" sz="1400" b="1" i="1" dirty="0" smtClean="0">
                <a:solidFill>
                  <a:srgbClr val="FF0000"/>
                </a:solidFill>
              </a:rPr>
              <a:t>not</a:t>
            </a:r>
            <a:r>
              <a:rPr lang="en-US" sz="1400" b="1" i="1" dirty="0" smtClean="0"/>
              <a:t> included</a:t>
            </a:r>
          </a:p>
          <a:p>
            <a:r>
              <a:rPr lang="en-US" sz="1400" i="1" u="sng" dirty="0"/>
              <a:t>Yellow shades show where the Daily Max shortage changed after failed QSE data </a:t>
            </a:r>
            <a:r>
              <a:rPr lang="en-US" sz="1400" i="1" u="sng"/>
              <a:t>was </a:t>
            </a:r>
            <a:r>
              <a:rPr lang="en-US" sz="1400" i="1" u="sng" smtClean="0"/>
              <a:t>excluded.</a:t>
            </a:r>
            <a:endParaRPr lang="en-US" sz="1400" i="1" u="sng"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5" name="Picture 4"/>
          <p:cNvPicPr>
            <a:picLocks/>
          </p:cNvPicPr>
          <p:nvPr/>
        </p:nvPicPr>
        <p:blipFill rotWithShape="1">
          <a:blip r:embed="rId3"/>
          <a:srcRect t="1195" b="7720"/>
          <a:stretch/>
        </p:blipFill>
        <p:spPr>
          <a:xfrm>
            <a:off x="0" y="777240"/>
            <a:ext cx="9144000" cy="4709160"/>
          </a:xfrm>
          <a:prstGeom prst="rect">
            <a:avLst/>
          </a:prstGeom>
        </p:spPr>
      </p:pic>
    </p:spTree>
    <p:extLst>
      <p:ext uri="{BB962C8B-B14F-4D97-AF65-F5344CB8AC3E}">
        <p14:creationId xmlns:p14="http://schemas.microsoft.com/office/powerpoint/2010/main" val="744494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Real-Time </a:t>
            </a:r>
            <a:r>
              <a:rPr lang="en-US" sz="2800" dirty="0" smtClean="0">
                <a:solidFill>
                  <a:srgbClr val="890C58"/>
                </a:solidFill>
              </a:rPr>
              <a:t>Max </a:t>
            </a:r>
            <a:r>
              <a:rPr lang="en-US" sz="2800" dirty="0" smtClean="0"/>
              <a:t>AS Shortage (2019) </a:t>
            </a:r>
            <a:r>
              <a:rPr lang="en-US" sz="2800" dirty="0">
                <a:solidFill>
                  <a:srgbClr val="890C58"/>
                </a:solidFill>
              </a:rPr>
              <a:t>Original</a:t>
            </a:r>
            <a:r>
              <a:rPr lang="en-US" dirty="0" smtClean="0"/>
              <a:t> </a:t>
            </a:r>
            <a:endParaRPr lang="en-US" dirty="0"/>
          </a:p>
        </p:txBody>
      </p:sp>
      <p:sp>
        <p:nvSpPr>
          <p:cNvPr id="13" name="Content Placeholder 2"/>
          <p:cNvSpPr>
            <a:spLocks noGrp="1"/>
          </p:cNvSpPr>
          <p:nvPr>
            <p:ph idx="1"/>
          </p:nvPr>
        </p:nvSpPr>
        <p:spPr>
          <a:xfrm>
            <a:off x="304800" y="5588413"/>
            <a:ext cx="8534400" cy="812388"/>
          </a:xfrm>
        </p:spPr>
        <p:txBody>
          <a:bodyPr/>
          <a:lstStyle/>
          <a:p>
            <a:r>
              <a:rPr lang="en-US" sz="1400" i="1" dirty="0" smtClean="0"/>
              <a:t>Each AS type max shortage could come from a different hour in the day and </a:t>
            </a:r>
            <a:r>
              <a:rPr lang="en-US" sz="1400" i="1" dirty="0"/>
              <a:t>s</a:t>
            </a:r>
            <a:r>
              <a:rPr lang="en-US" sz="1400" i="1" dirty="0" smtClean="0"/>
              <a:t>urpluses within the same AS hour </a:t>
            </a:r>
            <a:r>
              <a:rPr lang="en-US" sz="1400" b="1" i="1" dirty="0" smtClean="0"/>
              <a:t>are included</a:t>
            </a:r>
          </a:p>
          <a:p>
            <a:r>
              <a:rPr lang="en-US" sz="1400" i="1" u="sng" dirty="0" smtClean="0"/>
              <a:t>Yellow shades show where the Daily Max shortage changed after failed QSE data was excluded.</a:t>
            </a:r>
            <a:endParaRPr lang="en-US" sz="1400" i="1" u="sng"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78598"/>
            <a:ext cx="8839200" cy="4829030"/>
          </a:xfrm>
          <a:prstGeom prst="rect">
            <a:avLst/>
          </a:prstGeom>
        </p:spPr>
      </p:pic>
    </p:spTree>
    <p:extLst>
      <p:ext uri="{BB962C8B-B14F-4D97-AF65-F5344CB8AC3E}">
        <p14:creationId xmlns:p14="http://schemas.microsoft.com/office/powerpoint/2010/main" val="3234902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Real-Time </a:t>
            </a:r>
            <a:r>
              <a:rPr lang="en-US" sz="2800" dirty="0" smtClean="0">
                <a:solidFill>
                  <a:srgbClr val="890C58"/>
                </a:solidFill>
              </a:rPr>
              <a:t>Max </a:t>
            </a:r>
            <a:r>
              <a:rPr lang="en-US" sz="2800" dirty="0" smtClean="0"/>
              <a:t>AS Shortage (2019) </a:t>
            </a:r>
            <a:r>
              <a:rPr lang="en-US" sz="2800" dirty="0">
                <a:solidFill>
                  <a:srgbClr val="890C58"/>
                </a:solidFill>
              </a:rPr>
              <a:t>Proposed</a:t>
            </a:r>
            <a:r>
              <a:rPr lang="en-US" dirty="0" smtClean="0"/>
              <a:t> </a:t>
            </a:r>
            <a:endParaRPr lang="en-US" dirty="0"/>
          </a:p>
        </p:txBody>
      </p:sp>
      <p:sp>
        <p:nvSpPr>
          <p:cNvPr id="13" name="Content Placeholder 2"/>
          <p:cNvSpPr>
            <a:spLocks noGrp="1"/>
          </p:cNvSpPr>
          <p:nvPr>
            <p:ph idx="1"/>
          </p:nvPr>
        </p:nvSpPr>
        <p:spPr>
          <a:xfrm>
            <a:off x="304800" y="5588413"/>
            <a:ext cx="8534400" cy="812388"/>
          </a:xfrm>
        </p:spPr>
        <p:txBody>
          <a:bodyPr/>
          <a:lstStyle/>
          <a:p>
            <a:r>
              <a:rPr lang="en-US" sz="1400" i="1" dirty="0" smtClean="0"/>
              <a:t>Each AS type max shortage could come from a different hour in the day and surpluses within the same AS hour </a:t>
            </a:r>
            <a:r>
              <a:rPr lang="en-US" sz="1400" b="1" i="1" dirty="0" smtClean="0"/>
              <a:t>are included</a:t>
            </a:r>
          </a:p>
          <a:p>
            <a:r>
              <a:rPr lang="en-US" sz="1400" i="1" u="sng" dirty="0" smtClean="0"/>
              <a:t>Yellow shades show where the Daily Max shortage changed after failed QSE data was excluded.</a:t>
            </a:r>
            <a:endParaRPr lang="en-US" sz="1400" i="1" u="sng"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0606"/>
            <a:ext cx="9144000" cy="4817807"/>
          </a:xfrm>
          <a:prstGeom prst="rect">
            <a:avLst/>
          </a:prstGeom>
        </p:spPr>
      </p:pic>
    </p:spTree>
    <p:extLst>
      <p:ext uri="{BB962C8B-B14F-4D97-AF65-F5344CB8AC3E}">
        <p14:creationId xmlns:p14="http://schemas.microsoft.com/office/powerpoint/2010/main" val="2355882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Real-Time </a:t>
            </a:r>
            <a:r>
              <a:rPr lang="en-US" sz="2800" dirty="0" smtClean="0">
                <a:solidFill>
                  <a:srgbClr val="890C58"/>
                </a:solidFill>
              </a:rPr>
              <a:t>Max </a:t>
            </a:r>
            <a:r>
              <a:rPr lang="en-US" sz="2800" dirty="0" smtClean="0"/>
              <a:t>AS Shortage (2020) </a:t>
            </a:r>
            <a:r>
              <a:rPr lang="en-US" sz="2800" dirty="0">
                <a:solidFill>
                  <a:srgbClr val="890C58"/>
                </a:solidFill>
              </a:rPr>
              <a:t>Original</a:t>
            </a:r>
          </a:p>
        </p:txBody>
      </p:sp>
      <p:sp>
        <p:nvSpPr>
          <p:cNvPr id="13" name="Content Placeholder 2"/>
          <p:cNvSpPr>
            <a:spLocks noGrp="1"/>
          </p:cNvSpPr>
          <p:nvPr>
            <p:ph idx="1"/>
          </p:nvPr>
        </p:nvSpPr>
        <p:spPr>
          <a:xfrm>
            <a:off x="304800" y="5586984"/>
            <a:ext cx="8534400" cy="914400"/>
          </a:xfrm>
        </p:spPr>
        <p:txBody>
          <a:bodyPr/>
          <a:lstStyle/>
          <a:p>
            <a:r>
              <a:rPr lang="en-US" sz="1400" i="1" dirty="0" smtClean="0"/>
              <a:t>Each AS type max shortage could come from a different hour in the day and surpluses within the same AS hour </a:t>
            </a:r>
            <a:r>
              <a:rPr lang="en-US" sz="1400" b="1" i="1" dirty="0" smtClean="0"/>
              <a:t>are included</a:t>
            </a:r>
          </a:p>
          <a:p>
            <a:r>
              <a:rPr lang="en-US" sz="1400" i="1" u="sng" dirty="0"/>
              <a:t>Yellow shades show where the Daily Max shortage changed after failed QSE data was </a:t>
            </a:r>
            <a:r>
              <a:rPr lang="en-US" sz="1400" i="1" u="sng" dirty="0" smtClean="0"/>
              <a:t>excluded.</a:t>
            </a:r>
            <a:endParaRPr lang="en-US" sz="1400" i="1" u="sng"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3509"/>
            <a:ext cx="9144000" cy="4872047"/>
          </a:xfrm>
          <a:prstGeom prst="rect">
            <a:avLst/>
          </a:prstGeom>
        </p:spPr>
      </p:pic>
    </p:spTree>
    <p:extLst>
      <p:ext uri="{BB962C8B-B14F-4D97-AF65-F5344CB8AC3E}">
        <p14:creationId xmlns:p14="http://schemas.microsoft.com/office/powerpoint/2010/main" val="1880924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Real-Time </a:t>
            </a:r>
            <a:r>
              <a:rPr lang="en-US" sz="2800" dirty="0" smtClean="0">
                <a:solidFill>
                  <a:srgbClr val="890C58"/>
                </a:solidFill>
              </a:rPr>
              <a:t>Max </a:t>
            </a:r>
            <a:r>
              <a:rPr lang="en-US" sz="2800" dirty="0" smtClean="0"/>
              <a:t>AS Shortage (2020) </a:t>
            </a:r>
            <a:r>
              <a:rPr lang="en-US" sz="2800" dirty="0" smtClean="0">
                <a:solidFill>
                  <a:srgbClr val="890C58"/>
                </a:solidFill>
              </a:rPr>
              <a:t>Proposed</a:t>
            </a:r>
            <a:endParaRPr lang="en-US" sz="2800" dirty="0">
              <a:solidFill>
                <a:srgbClr val="890C58"/>
              </a:solidFill>
            </a:endParaRPr>
          </a:p>
        </p:txBody>
      </p:sp>
      <p:sp>
        <p:nvSpPr>
          <p:cNvPr id="13" name="Content Placeholder 2"/>
          <p:cNvSpPr>
            <a:spLocks noGrp="1"/>
          </p:cNvSpPr>
          <p:nvPr>
            <p:ph idx="1"/>
          </p:nvPr>
        </p:nvSpPr>
        <p:spPr>
          <a:xfrm>
            <a:off x="304800" y="5586984"/>
            <a:ext cx="8534400" cy="838200"/>
          </a:xfrm>
        </p:spPr>
        <p:txBody>
          <a:bodyPr/>
          <a:lstStyle/>
          <a:p>
            <a:r>
              <a:rPr lang="en-US" sz="1400" i="1" dirty="0" smtClean="0"/>
              <a:t>Each AS type max shortage could come from a different hour in the day and surpluses within the same AS hour </a:t>
            </a:r>
            <a:r>
              <a:rPr lang="en-US" sz="1400" b="1" i="1" dirty="0" smtClean="0"/>
              <a:t>are included</a:t>
            </a:r>
          </a:p>
          <a:p>
            <a:r>
              <a:rPr lang="en-US" sz="1400" i="1" u="sng" dirty="0"/>
              <a:t>Yellow shades show where the Daily Max shortage changed after failed QSE data was </a:t>
            </a:r>
            <a:r>
              <a:rPr lang="en-US" sz="1400" i="1" u="sng" dirty="0" smtClean="0"/>
              <a:t>excluded.</a:t>
            </a:r>
            <a:endParaRPr lang="en-US" sz="1400" i="1" u="sng"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8628"/>
            <a:ext cx="9144000" cy="4911728"/>
          </a:xfrm>
          <a:prstGeom prst="rect">
            <a:avLst/>
          </a:prstGeom>
        </p:spPr>
      </p:pic>
    </p:spTree>
    <p:extLst>
      <p:ext uri="{BB962C8B-B14F-4D97-AF65-F5344CB8AC3E}">
        <p14:creationId xmlns:p14="http://schemas.microsoft.com/office/powerpoint/2010/main" val="2982567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sp>
        <p:nvSpPr>
          <p:cNvPr id="7" name="Content Placeholder 6"/>
          <p:cNvSpPr>
            <a:spLocks noGrp="1"/>
          </p:cNvSpPr>
          <p:nvPr>
            <p:ph idx="16"/>
          </p:nvPr>
        </p:nvSpPr>
        <p:spPr/>
        <p:txBody>
          <a:bodyPr/>
          <a:lstStyle/>
          <a:p>
            <a:r>
              <a:rPr lang="en-US" smtClean="0"/>
              <a:t>Discussion</a:t>
            </a:r>
            <a:endParaRPr lang="en-US" dirty="0"/>
          </a:p>
        </p:txBody>
      </p:sp>
    </p:spTree>
    <p:extLst>
      <p:ext uri="{BB962C8B-B14F-4D97-AF65-F5344CB8AC3E}">
        <p14:creationId xmlns:p14="http://schemas.microsoft.com/office/powerpoint/2010/main" val="1556827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Common Reasons for Real-Time AS Shortages</a:t>
            </a:r>
            <a:endParaRPr lang="en-US" sz="2800" dirty="0"/>
          </a:p>
        </p:txBody>
      </p:sp>
      <p:sp>
        <p:nvSpPr>
          <p:cNvPr id="3" name="Content Placeholder 2"/>
          <p:cNvSpPr>
            <a:spLocks noGrp="1"/>
          </p:cNvSpPr>
          <p:nvPr>
            <p:ph idx="1"/>
          </p:nvPr>
        </p:nvSpPr>
        <p:spPr/>
        <p:txBody>
          <a:bodyPr/>
          <a:lstStyle/>
          <a:p>
            <a:r>
              <a:rPr lang="en-US" sz="2000" dirty="0" smtClean="0"/>
              <a:t>Some common reasons for the AS Shortages we noticed were</a:t>
            </a:r>
          </a:p>
          <a:p>
            <a:pPr lvl="1"/>
            <a:r>
              <a:rPr lang="en-US" sz="2000" dirty="0" smtClean="0"/>
              <a:t>QSE to QSE AS trade not submitted</a:t>
            </a:r>
          </a:p>
          <a:p>
            <a:pPr lvl="1"/>
            <a:r>
              <a:rPr lang="en-US" sz="2000" dirty="0" smtClean="0"/>
              <a:t>Telemetry errors such as incorrect responsibilities </a:t>
            </a:r>
          </a:p>
          <a:p>
            <a:pPr lvl="1"/>
            <a:r>
              <a:rPr lang="en-US" sz="2000" dirty="0" smtClean="0"/>
              <a:t>Incorrectly moving AS over the top of the hour or intra-hour</a:t>
            </a:r>
          </a:p>
          <a:p>
            <a:pPr lvl="1"/>
            <a:r>
              <a:rPr lang="en-US" sz="2000" dirty="0" smtClean="0"/>
              <a:t>Outage in which QSE is unable to move AS in time</a:t>
            </a:r>
          </a:p>
          <a:p>
            <a:pPr lvl="1"/>
            <a:r>
              <a:rPr lang="en-US" sz="2000" dirty="0" smtClean="0"/>
              <a:t>SASM executed but AS can’t be procured for first couple of hours</a:t>
            </a:r>
            <a:endParaRPr lang="en-US" sz="2000" dirty="0"/>
          </a:p>
          <a:p>
            <a:pPr lvl="1"/>
            <a:r>
              <a:rPr lang="en-US" sz="2000" dirty="0"/>
              <a:t>Incorrect resource status </a:t>
            </a:r>
            <a:r>
              <a:rPr lang="en-US" sz="2000" dirty="0" smtClean="0"/>
              <a:t>codes</a:t>
            </a:r>
          </a:p>
          <a:p>
            <a:pPr lvl="1"/>
            <a:endParaRPr lang="en-US" sz="2000" dirty="0"/>
          </a:p>
          <a:p>
            <a:endParaRPr lang="en-US" sz="2000" dirty="0"/>
          </a:p>
          <a:p>
            <a:pPr lvl="1"/>
            <a:endParaRPr lang="en-US" b="1" dirty="0" smtClean="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spTree>
    <p:extLst>
      <p:ext uri="{BB962C8B-B14F-4D97-AF65-F5344CB8AC3E}">
        <p14:creationId xmlns:p14="http://schemas.microsoft.com/office/powerpoint/2010/main" val="1396643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b="1" dirty="0">
              <a:solidFill>
                <a:schemeClr val="accent1"/>
              </a:solidFill>
            </a:endParaRPr>
          </a:p>
        </p:txBody>
      </p:sp>
      <p:sp>
        <p:nvSpPr>
          <p:cNvPr id="3" name="Content Placeholder 2"/>
          <p:cNvSpPr>
            <a:spLocks noGrp="1"/>
          </p:cNvSpPr>
          <p:nvPr>
            <p:ph idx="1"/>
          </p:nvPr>
        </p:nvSpPr>
        <p:spPr/>
        <p:txBody>
          <a:bodyPr/>
          <a:lstStyle/>
          <a:p>
            <a:r>
              <a:rPr lang="en-US" sz="1600" dirty="0" smtClean="0">
                <a:solidFill>
                  <a:schemeClr val="tx2"/>
                </a:solidFill>
              </a:rPr>
              <a:t>ERCOT and the Independent Market Monitor (IMM) had noticed a consistent pattern of Ancillary Service (AS) Supply Responsibility shortages in Real-Time. </a:t>
            </a:r>
            <a:r>
              <a:rPr lang="en-US" sz="1600" dirty="0" smtClean="0"/>
              <a:t>This </a:t>
            </a:r>
            <a:r>
              <a:rPr lang="en-US" sz="1600" dirty="0"/>
              <a:t>topic was discussed at the </a:t>
            </a:r>
            <a:r>
              <a:rPr lang="en-US" sz="1600" dirty="0" smtClean="0"/>
              <a:t>various stakeholder meetings in 2019 </a:t>
            </a:r>
            <a:r>
              <a:rPr lang="en-US" sz="1600" dirty="0"/>
              <a:t>and subsequently NPRR 947 was submitted</a:t>
            </a:r>
            <a:r>
              <a:rPr lang="en-US" sz="2000" dirty="0"/>
              <a:t>.</a:t>
            </a:r>
          </a:p>
          <a:p>
            <a:pPr lvl="1"/>
            <a:endParaRPr lang="en-US" sz="1000" dirty="0" smtClean="0"/>
          </a:p>
          <a:p>
            <a:r>
              <a:rPr lang="en-US" sz="1600" dirty="0" smtClean="0"/>
              <a:t>At that time, ERCOT improved its internal processes to better track the Real-Time AS Supply shortages. These processes are being used since then to monitor this issue. It is recognized that</a:t>
            </a:r>
          </a:p>
          <a:p>
            <a:pPr lvl="1"/>
            <a:r>
              <a:rPr lang="en-US" sz="1600" dirty="0" smtClean="0"/>
              <a:t>ERCOT can address AS shortages prior to the end of adjustment period with the Supplemental Ancillary Service Market (SASM) mechanism</a:t>
            </a:r>
          </a:p>
          <a:p>
            <a:pPr lvl="1"/>
            <a:r>
              <a:rPr lang="en-US" sz="1600" dirty="0" smtClean="0"/>
              <a:t>During </a:t>
            </a:r>
            <a:r>
              <a:rPr lang="en-US" sz="1600" dirty="0"/>
              <a:t>the Operating Hour in Real-Time, </a:t>
            </a:r>
            <a:r>
              <a:rPr lang="en-US" sz="1600" dirty="0" smtClean="0"/>
              <a:t>QSEs are expected to work with the Control </a:t>
            </a:r>
            <a:r>
              <a:rPr lang="en-US" sz="1600" dirty="0"/>
              <a:t>Room Operators </a:t>
            </a:r>
            <a:r>
              <a:rPr lang="en-US" sz="1600" dirty="0" smtClean="0"/>
              <a:t>to address any </a:t>
            </a:r>
            <a:r>
              <a:rPr lang="en-US" sz="1600" dirty="0"/>
              <a:t>AS </a:t>
            </a:r>
            <a:r>
              <a:rPr lang="en-US" sz="1600" dirty="0" smtClean="0"/>
              <a:t>shortages</a:t>
            </a:r>
          </a:p>
          <a:p>
            <a:pPr lvl="1"/>
            <a:endParaRPr lang="en-US" sz="1000" dirty="0"/>
          </a:p>
          <a:p>
            <a:r>
              <a:rPr lang="en-US" sz="1600" dirty="0" smtClean="0"/>
              <a:t>ERCOT withdrew NPRR 947 because in this environment it was not beneficial to invest resources in an issue that would be made obsolete by implementation of Real Time Co-Optimization (RTC) in 2024 and the current process </a:t>
            </a:r>
            <a:r>
              <a:rPr lang="en-US" sz="1600" dirty="0"/>
              <a:t>to </a:t>
            </a:r>
            <a:r>
              <a:rPr lang="en-US" sz="1600" dirty="0" smtClean="0"/>
              <a:t>monitor AS </a:t>
            </a:r>
            <a:r>
              <a:rPr lang="en-US" sz="1600" dirty="0"/>
              <a:t>Supply </a:t>
            </a:r>
            <a:r>
              <a:rPr lang="en-US" sz="1600" dirty="0" smtClean="0"/>
              <a:t>shortages can remain in place till then.</a:t>
            </a:r>
          </a:p>
          <a:p>
            <a:endParaRPr lang="en-US" sz="1000" dirty="0"/>
          </a:p>
          <a:p>
            <a:r>
              <a:rPr lang="en-US" sz="1600" dirty="0" smtClean="0"/>
              <a:t>The proposed monthly metric in NPRR1040 is lenient. Included are some example of AS Supply shortages that will not fail the original NPRR1040 but will fail </a:t>
            </a:r>
            <a:r>
              <a:rPr lang="en-US" sz="1600" dirty="0"/>
              <a:t>the proposed metric in ERCOT Comments dated Oct 13, </a:t>
            </a:r>
            <a:r>
              <a:rPr lang="en-US" sz="1600" dirty="0" smtClean="0"/>
              <a:t>2020 (proposed metric).</a:t>
            </a:r>
          </a:p>
          <a:p>
            <a:pPr lvl="1"/>
            <a:endParaRPr lang="en-US" sz="1200" dirty="0" smtClean="0">
              <a:solidFill>
                <a:schemeClr val="tx2"/>
              </a:solidFill>
            </a:endParaRPr>
          </a:p>
          <a:p>
            <a:endParaRPr lang="en-US" sz="2000" dirty="0" smtClean="0"/>
          </a:p>
          <a:p>
            <a:endParaRPr lang="en-US" sz="1200" dirty="0">
              <a:solidFill>
                <a:schemeClr val="tx2"/>
              </a:solidFill>
            </a:endParaRPr>
          </a:p>
          <a:p>
            <a:endParaRPr lang="en-US" sz="2000" dirty="0"/>
          </a:p>
          <a:p>
            <a:endParaRPr lang="en-US" sz="1800" dirty="0" smtClean="0"/>
          </a:p>
          <a:p>
            <a:pPr lvl="1"/>
            <a:endParaRPr lang="en-US" sz="1600" dirty="0" smtClean="0">
              <a:solidFill>
                <a:schemeClr val="tx2"/>
              </a:solidFill>
            </a:endParaRPr>
          </a:p>
          <a:p>
            <a:endParaRPr lang="en-US" sz="1800" dirty="0" smtClean="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3190927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Status Codes for Providing AS</a:t>
            </a:r>
            <a:endParaRPr lang="en-US" dirty="0"/>
          </a:p>
        </p:txBody>
      </p:sp>
      <p:sp>
        <p:nvSpPr>
          <p:cNvPr id="3" name="Content Placeholder 2"/>
          <p:cNvSpPr>
            <a:spLocks noGrp="1"/>
          </p:cNvSpPr>
          <p:nvPr>
            <p:ph idx="1"/>
          </p:nvPr>
        </p:nvSpPr>
        <p:spPr/>
        <p:txBody>
          <a:bodyPr/>
          <a:lstStyle/>
          <a:p>
            <a:r>
              <a:rPr lang="en-US" sz="1600" dirty="0" smtClean="0"/>
              <a:t>ERCOT EMS and SCED require both correct telemetered responsibilities and resource status code to properly deploy AS in Real-Time</a:t>
            </a:r>
          </a:p>
          <a:p>
            <a:r>
              <a:rPr lang="en-US" sz="1600" dirty="0" smtClean="0"/>
              <a:t>Resource status codes per AS type:</a:t>
            </a:r>
          </a:p>
          <a:p>
            <a:pPr lvl="1"/>
            <a:r>
              <a:rPr lang="en-US" sz="1600" b="1" dirty="0" smtClean="0"/>
              <a:t>Regulation Up: </a:t>
            </a:r>
            <a:r>
              <a:rPr lang="en-US" sz="1600" dirty="0" smtClean="0"/>
              <a:t>ONREG, ONOSREG, ONDSRREG, </a:t>
            </a:r>
            <a:r>
              <a:rPr lang="en-US" sz="1600" dirty="0"/>
              <a:t>ONOPTOUT, </a:t>
            </a:r>
            <a:r>
              <a:rPr lang="en-US" sz="1600" dirty="0" smtClean="0"/>
              <a:t>ONRGL</a:t>
            </a:r>
            <a:r>
              <a:rPr lang="en-US" sz="1600" dirty="0"/>
              <a:t>, FRRSUP</a:t>
            </a:r>
            <a:endParaRPr lang="en-US" sz="1600" dirty="0" smtClean="0"/>
          </a:p>
          <a:p>
            <a:pPr lvl="1"/>
            <a:r>
              <a:rPr lang="en-US" sz="1600" b="1" dirty="0" smtClean="0"/>
              <a:t>Regulation Down:</a:t>
            </a:r>
            <a:r>
              <a:rPr lang="en-US" sz="1600" dirty="0" smtClean="0"/>
              <a:t> </a:t>
            </a:r>
            <a:r>
              <a:rPr lang="en-US" sz="1600" dirty="0"/>
              <a:t>ONREG, ONOSREG, ONDSRREG, ONOPTOUT, ONRGL, </a:t>
            </a:r>
            <a:r>
              <a:rPr lang="en-US" sz="1600" dirty="0" smtClean="0"/>
              <a:t>FRRSDN</a:t>
            </a:r>
          </a:p>
          <a:p>
            <a:pPr lvl="1"/>
            <a:r>
              <a:rPr lang="en-US" sz="1600" b="1" dirty="0" smtClean="0"/>
              <a:t>Responsive Reserve Service: </a:t>
            </a:r>
            <a:r>
              <a:rPr lang="en-US" sz="1600" dirty="0" smtClean="0"/>
              <a:t>ONRUC, ONREG, ON, ONDSR, ONOSREG, ONDSRREG, ONEMR, ONRR, ONOPTOUT, ONRGL, ONCLR, ONRL, ONFFRRRS</a:t>
            </a:r>
          </a:p>
          <a:p>
            <a:pPr lvl="1"/>
            <a:r>
              <a:rPr lang="en-US" sz="1600" b="1" dirty="0" smtClean="0"/>
              <a:t>Non-Spin Reserve Service:</a:t>
            </a:r>
            <a:r>
              <a:rPr lang="en-US" sz="1600" dirty="0" smtClean="0"/>
              <a:t> ONRUC, ONREG, ON, ONDSR, ONOS, ONOSREG, ONDSRREG, ONEMR, OFFNS, OFFQS, ONOPTOUT, ONRGL, ONCLR</a:t>
            </a:r>
          </a:p>
          <a:p>
            <a:pPr marL="457200" lvl="1" indent="0">
              <a:buNone/>
            </a:pPr>
            <a:r>
              <a:rPr lang="en-US" sz="1600" i="1" dirty="0" smtClean="0"/>
              <a:t>Note: Non-Spin can be in STARTUP or SHUTDOWN when being deployed</a:t>
            </a: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3061203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Metric in ERCOT Comments</a:t>
            </a:r>
            <a:endParaRPr lang="en-US" dirty="0"/>
          </a:p>
        </p:txBody>
      </p:sp>
      <p:sp>
        <p:nvSpPr>
          <p:cNvPr id="3" name="Content Placeholder 2"/>
          <p:cNvSpPr>
            <a:spLocks noGrp="1"/>
          </p:cNvSpPr>
          <p:nvPr>
            <p:ph idx="1"/>
          </p:nvPr>
        </p:nvSpPr>
        <p:spPr/>
        <p:txBody>
          <a:bodyPr/>
          <a:lstStyle/>
          <a:p>
            <a:r>
              <a:rPr lang="en-US" sz="1600" dirty="0" smtClean="0"/>
              <a:t>In ERCOT’s Comments dated </a:t>
            </a:r>
            <a:r>
              <a:rPr lang="en-US" sz="1600" dirty="0"/>
              <a:t>Oct 13, 2020 (proposed metric</a:t>
            </a:r>
            <a:r>
              <a:rPr lang="en-US" sz="1600" dirty="0" smtClean="0"/>
              <a:t>), ERCOT is proposing to consider a QSE </a:t>
            </a:r>
            <a:r>
              <a:rPr lang="en-US" sz="1600" dirty="0"/>
              <a:t>that is providing </a:t>
            </a:r>
            <a:r>
              <a:rPr lang="en-US" sz="1600" dirty="0" smtClean="0"/>
              <a:t>a specific Ancillary </a:t>
            </a:r>
            <a:r>
              <a:rPr lang="en-US" sz="1600" dirty="0"/>
              <a:t>Service </a:t>
            </a:r>
            <a:r>
              <a:rPr lang="en-US" sz="1600" dirty="0" smtClean="0"/>
              <a:t>non-compliant </a:t>
            </a:r>
            <a:r>
              <a:rPr lang="en-US" sz="1600" dirty="0"/>
              <a:t>if </a:t>
            </a:r>
            <a:endParaRPr lang="en-US" sz="1600" dirty="0" smtClean="0"/>
          </a:p>
          <a:p>
            <a:pPr lvl="1"/>
            <a:r>
              <a:rPr lang="en-US" sz="1600" dirty="0" smtClean="0"/>
              <a:t>it is </a:t>
            </a:r>
            <a:r>
              <a:rPr lang="en-US" sz="1600" dirty="0"/>
              <a:t>short in Real Time by greater of 3% of its total obligation or 5 MW for more than </a:t>
            </a:r>
            <a:r>
              <a:rPr lang="en-US" sz="1600" dirty="0" smtClean="0"/>
              <a:t>3% of the </a:t>
            </a:r>
            <a:r>
              <a:rPr lang="en-US" sz="1600" dirty="0"/>
              <a:t>five-minute clock intervals that the QSE is carrying an Ancillary Service Supply </a:t>
            </a:r>
            <a:r>
              <a:rPr lang="en-US" sz="1600" dirty="0" smtClean="0"/>
              <a:t>Responsibility within the month</a:t>
            </a:r>
          </a:p>
          <a:p>
            <a:pPr marL="342900" lvl="1" indent="0">
              <a:buNone/>
            </a:pPr>
            <a:r>
              <a:rPr lang="en-US" sz="1600" dirty="0" smtClean="0"/>
              <a:t>OR</a:t>
            </a:r>
          </a:p>
          <a:p>
            <a:pPr lvl="1"/>
            <a:r>
              <a:rPr lang="en-US" sz="1600" dirty="0"/>
              <a:t>i</a:t>
            </a:r>
            <a:r>
              <a:rPr lang="en-US" sz="1600" dirty="0" smtClean="0"/>
              <a:t>t is short in Real Time by greater </a:t>
            </a:r>
            <a:r>
              <a:rPr lang="en-US" sz="1600" dirty="0"/>
              <a:t>of </a:t>
            </a:r>
            <a:r>
              <a:rPr lang="en-US" sz="1600" dirty="0" smtClean="0"/>
              <a:t>3% </a:t>
            </a:r>
            <a:r>
              <a:rPr lang="en-US" sz="1600" dirty="0"/>
              <a:t>of its </a:t>
            </a:r>
            <a:r>
              <a:rPr lang="en-US" sz="1600" dirty="0" smtClean="0"/>
              <a:t>total obligation or 5 </a:t>
            </a:r>
            <a:r>
              <a:rPr lang="en-US" sz="1600" dirty="0"/>
              <a:t>MW for more than twenty-five minutes (i.e. five consecutive five-minute clock intervals) in four or more instances within the month</a:t>
            </a:r>
            <a:r>
              <a:rPr lang="en-US" sz="1600" dirty="0" smtClean="0"/>
              <a:t>.</a:t>
            </a:r>
          </a:p>
          <a:p>
            <a:pPr lvl="1"/>
            <a:endParaRPr lang="en-US" sz="1000" dirty="0"/>
          </a:p>
          <a:p>
            <a:r>
              <a:rPr lang="en-US" sz="1600" dirty="0"/>
              <a:t>ERCOT </a:t>
            </a:r>
            <a:r>
              <a:rPr lang="en-US" sz="1600" dirty="0" smtClean="0"/>
              <a:t>is also proposing </a:t>
            </a:r>
            <a:r>
              <a:rPr lang="en-US" sz="1600" dirty="0"/>
              <a:t>that the time period QSEs have to respond to an insufficient capacity notification </a:t>
            </a:r>
            <a:r>
              <a:rPr lang="en-US" sz="1600" dirty="0" smtClean="0"/>
              <a:t>that is sent to QSE pursuant </a:t>
            </a:r>
            <a:r>
              <a:rPr lang="en-US" sz="1600" dirty="0"/>
              <a:t>to paragraph (3) of Section 8.1.1.3, Ancillary Service Capacity Compliance Criteria, be raised to 25 </a:t>
            </a:r>
            <a:r>
              <a:rPr lang="en-US" sz="1600" dirty="0" smtClean="0"/>
              <a:t>minutes.</a:t>
            </a:r>
          </a:p>
          <a:p>
            <a:endParaRPr lang="en-US" sz="1000" dirty="0"/>
          </a:p>
          <a:p>
            <a:r>
              <a:rPr lang="en-US" sz="1600" dirty="0" smtClean="0"/>
              <a:t>Lastly, </a:t>
            </a:r>
            <a:r>
              <a:rPr lang="en-US" sz="1600" dirty="0"/>
              <a:t>ERCOT is </a:t>
            </a:r>
            <a:r>
              <a:rPr lang="en-US" sz="1600" dirty="0" smtClean="0"/>
              <a:t>proposing to convert the variants </a:t>
            </a:r>
            <a:r>
              <a:rPr lang="en-US" sz="1600" dirty="0"/>
              <a:t>in the proposed metric </a:t>
            </a:r>
            <a:r>
              <a:rPr lang="en-US" sz="1600" dirty="0" smtClean="0"/>
              <a:t>to be performance </a:t>
            </a:r>
            <a:r>
              <a:rPr lang="en-US" sz="1600" dirty="0"/>
              <a:t>criteria variables S, T, and U that will be subject to review and approval by TAC and publically posted on Market Information System (MIS). ERCOT proposes to use “3”, “3”, and “5” as the starting values for these variables.</a:t>
            </a:r>
            <a:endParaRPr lang="en-US" sz="1600" dirty="0" smtClean="0"/>
          </a:p>
          <a:p>
            <a:endParaRPr lang="en-US" sz="1600" dirty="0"/>
          </a:p>
          <a:p>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3949137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p:txBody>
          <a:bodyPr/>
          <a:lstStyle/>
          <a:p>
            <a:r>
              <a:rPr lang="en-US" sz="1200" dirty="0"/>
              <a:t>This QSE was carrying RRS for all intervals (8944 intervals) in a</a:t>
            </a:r>
            <a:r>
              <a:rPr lang="en-US" sz="1200" dirty="0" smtClean="0"/>
              <a:t> </a:t>
            </a:r>
            <a:r>
              <a:rPr lang="en-US" sz="1200" dirty="0"/>
              <a:t>month </a:t>
            </a:r>
            <a:r>
              <a:rPr lang="en-US" sz="1200" dirty="0" smtClean="0"/>
              <a:t>and had AS Supply shortages in 500 intervals (max shortage = 66.8 MW). </a:t>
            </a:r>
          </a:p>
          <a:p>
            <a:pPr lvl="1"/>
            <a:r>
              <a:rPr lang="en-US" sz="1200" dirty="0" smtClean="0"/>
              <a:t>Per </a:t>
            </a:r>
            <a:r>
              <a:rPr lang="en-US" sz="1200" dirty="0"/>
              <a:t>the </a:t>
            </a:r>
            <a:r>
              <a:rPr lang="en-US" sz="1200" dirty="0" smtClean="0"/>
              <a:t>original metric </a:t>
            </a:r>
            <a:r>
              <a:rPr lang="en-US" sz="1200" dirty="0"/>
              <a:t>in </a:t>
            </a:r>
            <a:r>
              <a:rPr lang="en-US" sz="1200" dirty="0" smtClean="0"/>
              <a:t>NPRR1040, this QSE failed 367 intervals or 4.1% of the total intervals</a:t>
            </a:r>
            <a:r>
              <a:rPr lang="en-US" sz="1200" dirty="0"/>
              <a:t> </a:t>
            </a:r>
            <a:r>
              <a:rPr lang="en-US" sz="1200" dirty="0" smtClean="0"/>
              <a:t>and will not be considered short on this AS for the month. </a:t>
            </a:r>
          </a:p>
          <a:p>
            <a:pPr lvl="1"/>
            <a:r>
              <a:rPr lang="en-US" sz="1200" dirty="0"/>
              <a:t>Per ERCOT’s current process this QSE had 9 instances with an </a:t>
            </a:r>
            <a:r>
              <a:rPr lang="en-US" sz="1200" dirty="0" smtClean="0"/>
              <a:t>shortage </a:t>
            </a:r>
            <a:r>
              <a:rPr lang="en-US" sz="1200" dirty="0"/>
              <a:t>between 13.0 MW and 66.8 </a:t>
            </a:r>
            <a:r>
              <a:rPr lang="en-US" sz="1200" dirty="0" smtClean="0"/>
              <a:t>MW. This QSE will be considered short per ERCOT’s proposed metric.</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pic>
        <p:nvPicPr>
          <p:cNvPr id="5" name="Picture 4"/>
          <p:cNvPicPr>
            <a:picLocks noChangeAspect="1"/>
          </p:cNvPicPr>
          <p:nvPr/>
        </p:nvPicPr>
        <p:blipFill rotWithShape="1">
          <a:blip r:embed="rId3"/>
          <a:srcRect l="10000" t="9500" r="6667" b="6500"/>
          <a:stretch/>
        </p:blipFill>
        <p:spPr>
          <a:xfrm>
            <a:off x="774405" y="2057400"/>
            <a:ext cx="7871100" cy="4407816"/>
          </a:xfrm>
          <a:prstGeom prst="rect">
            <a:avLst/>
          </a:prstGeom>
        </p:spPr>
      </p:pic>
    </p:spTree>
    <p:extLst>
      <p:ext uri="{BB962C8B-B14F-4D97-AF65-F5344CB8AC3E}">
        <p14:creationId xmlns:p14="http://schemas.microsoft.com/office/powerpoint/2010/main" val="180843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p:txBody>
          <a:bodyPr/>
          <a:lstStyle/>
          <a:p>
            <a:r>
              <a:rPr lang="en-US" sz="1200" dirty="0"/>
              <a:t>This QSE was carrying RRS for </a:t>
            </a:r>
            <a:r>
              <a:rPr lang="en-US" sz="1200" dirty="0" smtClean="0"/>
              <a:t>3195 intervals </a:t>
            </a:r>
            <a:r>
              <a:rPr lang="en-US" sz="1200" dirty="0"/>
              <a:t>in the month and h</a:t>
            </a:r>
            <a:r>
              <a:rPr lang="en-US" sz="1200" dirty="0" smtClean="0"/>
              <a:t>ad AS Supply shortages in 151 intervals (max shortage = </a:t>
            </a:r>
            <a:r>
              <a:rPr lang="en-US" sz="1200" dirty="0"/>
              <a:t>150 </a:t>
            </a:r>
            <a:r>
              <a:rPr lang="en-US" sz="1200" dirty="0" smtClean="0"/>
              <a:t>MW). </a:t>
            </a:r>
            <a:endParaRPr lang="en-US" sz="1200" dirty="0"/>
          </a:p>
          <a:p>
            <a:pPr lvl="1"/>
            <a:r>
              <a:rPr lang="en-US" sz="1200" dirty="0"/>
              <a:t>Per the original metric in NPRR1040, this QSE failed </a:t>
            </a:r>
            <a:r>
              <a:rPr lang="en-US" sz="1200" dirty="0" smtClean="0"/>
              <a:t>117 </a:t>
            </a:r>
            <a:r>
              <a:rPr lang="en-US" sz="1200" dirty="0"/>
              <a:t>intervals or </a:t>
            </a:r>
            <a:r>
              <a:rPr lang="en-US" sz="1200" dirty="0" smtClean="0"/>
              <a:t>3.7% </a:t>
            </a:r>
            <a:r>
              <a:rPr lang="en-US" sz="1200" dirty="0"/>
              <a:t>of the total intervals and will not be considered short on this AS for the month. </a:t>
            </a:r>
          </a:p>
          <a:p>
            <a:pPr lvl="1"/>
            <a:r>
              <a:rPr lang="en-US" sz="1200" dirty="0"/>
              <a:t>Per ERCOT’s current process this QSE had </a:t>
            </a:r>
            <a:r>
              <a:rPr lang="en-US" sz="1200" dirty="0" smtClean="0"/>
              <a:t>8 </a:t>
            </a:r>
            <a:r>
              <a:rPr lang="en-US" sz="1200" dirty="0"/>
              <a:t>instances with an </a:t>
            </a:r>
            <a:r>
              <a:rPr lang="en-US" sz="1200" dirty="0" smtClean="0"/>
              <a:t>shortage </a:t>
            </a:r>
            <a:r>
              <a:rPr lang="en-US" sz="1200" dirty="0"/>
              <a:t>between </a:t>
            </a:r>
            <a:r>
              <a:rPr lang="en-US" sz="1200" dirty="0" smtClean="0"/>
              <a:t>15.4 </a:t>
            </a:r>
            <a:r>
              <a:rPr lang="en-US" sz="1200" dirty="0"/>
              <a:t>MW and </a:t>
            </a:r>
            <a:r>
              <a:rPr lang="en-US" sz="1200" dirty="0" smtClean="0"/>
              <a:t>104.2 </a:t>
            </a:r>
            <a:r>
              <a:rPr lang="en-US" sz="1200" dirty="0"/>
              <a:t>MW. This QSE will be considered short per </a:t>
            </a:r>
            <a:r>
              <a:rPr lang="en-US" sz="1200" dirty="0" smtClean="0"/>
              <a:t>ERCOT’s </a:t>
            </a:r>
            <a:r>
              <a:rPr lang="en-US" sz="1200" dirty="0"/>
              <a:t>proposed </a:t>
            </a:r>
            <a:r>
              <a:rPr lang="en-US" sz="1200" dirty="0" smtClean="0"/>
              <a:t>metric.</a:t>
            </a:r>
            <a:endParaRPr lang="en-US" sz="12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001" t="8000" r="7499" b="9500"/>
          <a:stretch/>
        </p:blipFill>
        <p:spPr>
          <a:xfrm>
            <a:off x="635508" y="2057400"/>
            <a:ext cx="7872984" cy="4373880"/>
          </a:xfrm>
          <a:prstGeom prst="rect">
            <a:avLst/>
          </a:prstGeom>
        </p:spPr>
      </p:pic>
    </p:spTree>
    <p:extLst>
      <p:ext uri="{BB962C8B-B14F-4D97-AF65-F5344CB8AC3E}">
        <p14:creationId xmlns:p14="http://schemas.microsoft.com/office/powerpoint/2010/main" val="406356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idx="1"/>
          </p:nvPr>
        </p:nvSpPr>
        <p:spPr/>
        <p:txBody>
          <a:bodyPr/>
          <a:lstStyle/>
          <a:p>
            <a:r>
              <a:rPr lang="en-US" sz="1200" dirty="0"/>
              <a:t>This QSE was carrying RRS for </a:t>
            </a:r>
            <a:r>
              <a:rPr lang="en-US" sz="1200" dirty="0" smtClean="0"/>
              <a:t>4106 intervals </a:t>
            </a:r>
            <a:r>
              <a:rPr lang="en-US" sz="1200" dirty="0"/>
              <a:t>in the month and </a:t>
            </a:r>
            <a:r>
              <a:rPr lang="en-US" sz="1200" dirty="0" smtClean="0"/>
              <a:t>had AS Supply shortages in 161 intervals (max shortage = 105 MW). </a:t>
            </a:r>
            <a:endParaRPr lang="en-US" sz="1200" dirty="0"/>
          </a:p>
          <a:p>
            <a:pPr lvl="1"/>
            <a:r>
              <a:rPr lang="en-US" sz="1200" dirty="0"/>
              <a:t>Per the original metric in NPRR1040, this QSE failed </a:t>
            </a:r>
            <a:r>
              <a:rPr lang="en-US" sz="1200" dirty="0" smtClean="0"/>
              <a:t>144 </a:t>
            </a:r>
            <a:r>
              <a:rPr lang="en-US" sz="1200" dirty="0"/>
              <a:t>intervals or </a:t>
            </a:r>
            <a:r>
              <a:rPr lang="en-US" sz="1200" dirty="0" smtClean="0"/>
              <a:t>3.5% </a:t>
            </a:r>
            <a:r>
              <a:rPr lang="en-US" sz="1200" dirty="0"/>
              <a:t>of the total intervals and will not be considered short on this AS for the month. </a:t>
            </a:r>
          </a:p>
          <a:p>
            <a:pPr lvl="1"/>
            <a:r>
              <a:rPr lang="en-US" sz="1200" dirty="0"/>
              <a:t>Per ERCOT’s current process this QSE had 6</a:t>
            </a:r>
            <a:r>
              <a:rPr lang="en-US" sz="1200" dirty="0" smtClean="0"/>
              <a:t> </a:t>
            </a:r>
            <a:r>
              <a:rPr lang="en-US" sz="1200" dirty="0"/>
              <a:t>instances with </a:t>
            </a:r>
            <a:r>
              <a:rPr lang="en-US" sz="1200" dirty="0" smtClean="0"/>
              <a:t>shortage </a:t>
            </a:r>
            <a:r>
              <a:rPr lang="en-US" sz="1200" dirty="0"/>
              <a:t>between 13.0 MW and </a:t>
            </a:r>
            <a:r>
              <a:rPr lang="en-US" sz="1200" dirty="0" smtClean="0"/>
              <a:t>67.2 </a:t>
            </a:r>
            <a:r>
              <a:rPr lang="en-US" sz="1200" dirty="0"/>
              <a:t>MW. This QSE will be considered short per </a:t>
            </a:r>
            <a:r>
              <a:rPr lang="en-US" sz="1200" dirty="0" smtClean="0"/>
              <a:t>ERCOT’s </a:t>
            </a:r>
            <a:r>
              <a:rPr lang="en-US" sz="1200" dirty="0"/>
              <a:t>proposed </a:t>
            </a:r>
            <a:r>
              <a:rPr lang="en-US" sz="1200" dirty="0" smtClean="0"/>
              <a:t>metric.</a:t>
            </a:r>
            <a:endParaRPr lang="en-US" sz="12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001" t="9500" r="7499" b="9500"/>
          <a:stretch/>
        </p:blipFill>
        <p:spPr>
          <a:xfrm>
            <a:off x="673608" y="2133600"/>
            <a:ext cx="7872984" cy="4294355"/>
          </a:xfrm>
          <a:prstGeom prst="rect">
            <a:avLst/>
          </a:prstGeom>
        </p:spPr>
      </p:pic>
    </p:spTree>
    <p:extLst>
      <p:ext uri="{BB962C8B-B14F-4D97-AF65-F5344CB8AC3E}">
        <p14:creationId xmlns:p14="http://schemas.microsoft.com/office/powerpoint/2010/main" val="988507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a:t>
            </a:r>
            <a:endParaRPr lang="en-US" dirty="0"/>
          </a:p>
        </p:txBody>
      </p:sp>
      <p:sp>
        <p:nvSpPr>
          <p:cNvPr id="3" name="Content Placeholder 2"/>
          <p:cNvSpPr>
            <a:spLocks noGrp="1"/>
          </p:cNvSpPr>
          <p:nvPr>
            <p:ph idx="1"/>
          </p:nvPr>
        </p:nvSpPr>
        <p:spPr/>
        <p:txBody>
          <a:bodyPr/>
          <a:lstStyle/>
          <a:p>
            <a:r>
              <a:rPr lang="en-US" sz="1200" dirty="0"/>
              <a:t>This QSE was carrying RRS for </a:t>
            </a:r>
            <a:r>
              <a:rPr lang="en-US" sz="1200" dirty="0" smtClean="0"/>
              <a:t>all intervals (8547 intervals) </a:t>
            </a:r>
            <a:r>
              <a:rPr lang="en-US" sz="1200" dirty="0"/>
              <a:t>in the month and </a:t>
            </a:r>
            <a:r>
              <a:rPr lang="en-US" sz="1200" dirty="0" smtClean="0"/>
              <a:t>had </a:t>
            </a:r>
            <a:r>
              <a:rPr lang="en-US" sz="1200" dirty="0"/>
              <a:t>AS Supply shortages in </a:t>
            </a:r>
            <a:r>
              <a:rPr lang="en-US" sz="1200" dirty="0" smtClean="0"/>
              <a:t>295 </a:t>
            </a:r>
            <a:r>
              <a:rPr lang="en-US" sz="1200" dirty="0"/>
              <a:t>intervals (max shortage = </a:t>
            </a:r>
            <a:r>
              <a:rPr lang="en-US" sz="1200" dirty="0" smtClean="0"/>
              <a:t>180 </a:t>
            </a:r>
            <a:r>
              <a:rPr lang="en-US" sz="1200" dirty="0"/>
              <a:t>MW). </a:t>
            </a:r>
          </a:p>
          <a:p>
            <a:pPr lvl="1"/>
            <a:r>
              <a:rPr lang="en-US" sz="1200" dirty="0"/>
              <a:t>Per the original metric in NPRR1040, this QSE failed </a:t>
            </a:r>
            <a:r>
              <a:rPr lang="en-US" sz="1200" dirty="0" smtClean="0"/>
              <a:t>287 </a:t>
            </a:r>
            <a:r>
              <a:rPr lang="en-US" sz="1200" dirty="0"/>
              <a:t>intervals or </a:t>
            </a:r>
            <a:r>
              <a:rPr lang="en-US" sz="1200" dirty="0" smtClean="0"/>
              <a:t>3.4% </a:t>
            </a:r>
            <a:r>
              <a:rPr lang="en-US" sz="1200" dirty="0"/>
              <a:t>of the total intervals and will not be considered short on this AS for the month. </a:t>
            </a:r>
          </a:p>
          <a:p>
            <a:pPr lvl="1"/>
            <a:r>
              <a:rPr lang="en-US" sz="1200" dirty="0"/>
              <a:t>Per ERCOT’s current process this QSE had </a:t>
            </a:r>
            <a:r>
              <a:rPr lang="en-US" sz="1200" dirty="0" smtClean="0"/>
              <a:t>10 </a:t>
            </a:r>
            <a:r>
              <a:rPr lang="en-US" sz="1200" dirty="0"/>
              <a:t>instances with an shortage between </a:t>
            </a:r>
            <a:r>
              <a:rPr lang="en-US" sz="1200" dirty="0" smtClean="0"/>
              <a:t>10.0 </a:t>
            </a:r>
            <a:r>
              <a:rPr lang="en-US" sz="1200" dirty="0"/>
              <a:t>MW and </a:t>
            </a:r>
            <a:r>
              <a:rPr lang="en-US" sz="1200" dirty="0" smtClean="0"/>
              <a:t>167.2 </a:t>
            </a:r>
            <a:r>
              <a:rPr lang="en-US" sz="1200" dirty="0"/>
              <a:t>MW. This QSE will be considered short per </a:t>
            </a:r>
            <a:r>
              <a:rPr lang="en-US" sz="1200" dirty="0" smtClean="0"/>
              <a:t>ERCOT’s </a:t>
            </a:r>
            <a:r>
              <a:rPr lang="en-US" sz="1200" dirty="0"/>
              <a:t>proposed </a:t>
            </a:r>
            <a:r>
              <a:rPr lang="en-US" sz="1200" dirty="0" smtClean="0"/>
              <a:t>metric.</a:t>
            </a:r>
            <a:endParaRPr lang="en-US" sz="12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dirty="0"/>
          </a:p>
        </p:txBody>
      </p:sp>
      <p:pic>
        <p:nvPicPr>
          <p:cNvPr id="6" name="Picture 5"/>
          <p:cNvPicPr>
            <a:picLocks noChangeAspect="1"/>
          </p:cNvPicPr>
          <p:nvPr/>
        </p:nvPicPr>
        <p:blipFill rotWithShape="1">
          <a:blip r:embed="rId3"/>
          <a:srcRect l="10001" t="9500" r="7499" b="9500"/>
          <a:stretch/>
        </p:blipFill>
        <p:spPr>
          <a:xfrm>
            <a:off x="783090" y="2133600"/>
            <a:ext cx="7872984" cy="4294355"/>
          </a:xfrm>
          <a:prstGeom prst="rect">
            <a:avLst/>
          </a:prstGeom>
        </p:spPr>
      </p:pic>
    </p:spTree>
    <p:extLst>
      <p:ext uri="{BB962C8B-B14F-4D97-AF65-F5344CB8AC3E}">
        <p14:creationId xmlns:p14="http://schemas.microsoft.com/office/powerpoint/2010/main" val="403360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a:t>5</a:t>
            </a:r>
          </a:p>
        </p:txBody>
      </p:sp>
      <p:sp>
        <p:nvSpPr>
          <p:cNvPr id="3" name="Content Placeholder 2"/>
          <p:cNvSpPr>
            <a:spLocks noGrp="1"/>
          </p:cNvSpPr>
          <p:nvPr>
            <p:ph idx="1"/>
          </p:nvPr>
        </p:nvSpPr>
        <p:spPr/>
        <p:txBody>
          <a:bodyPr/>
          <a:lstStyle/>
          <a:p>
            <a:r>
              <a:rPr lang="en-US" sz="1200" dirty="0"/>
              <a:t>This QSE was carrying RRS for all intervals (</a:t>
            </a:r>
            <a:r>
              <a:rPr lang="en-US" sz="1200" dirty="0" smtClean="0"/>
              <a:t>8954 </a:t>
            </a:r>
            <a:r>
              <a:rPr lang="en-US" sz="1200" dirty="0"/>
              <a:t>intervals) in the month and had AS Supply shortages in </a:t>
            </a:r>
            <a:r>
              <a:rPr lang="en-US" sz="1200" dirty="0" smtClean="0"/>
              <a:t>109 </a:t>
            </a:r>
            <a:r>
              <a:rPr lang="en-US" sz="1200" dirty="0"/>
              <a:t>intervals (max shortage = </a:t>
            </a:r>
            <a:r>
              <a:rPr lang="en-US" sz="1200" dirty="0" smtClean="0"/>
              <a:t>42 </a:t>
            </a:r>
            <a:r>
              <a:rPr lang="en-US" sz="1200" dirty="0"/>
              <a:t>MW). </a:t>
            </a:r>
          </a:p>
          <a:p>
            <a:pPr lvl="1"/>
            <a:r>
              <a:rPr lang="en-US" sz="1200" dirty="0"/>
              <a:t>Per the original metric in NPRR1040, this QSE failed </a:t>
            </a:r>
            <a:r>
              <a:rPr lang="en-US" sz="1200" dirty="0" smtClean="0"/>
              <a:t>108 </a:t>
            </a:r>
            <a:r>
              <a:rPr lang="en-US" sz="1200" dirty="0"/>
              <a:t>intervals or </a:t>
            </a:r>
            <a:r>
              <a:rPr lang="en-US" sz="1200" dirty="0" smtClean="0"/>
              <a:t>1.2% </a:t>
            </a:r>
            <a:r>
              <a:rPr lang="en-US" sz="1200" dirty="0"/>
              <a:t>of the total intervals and will not be considered short on this AS for the month. </a:t>
            </a:r>
          </a:p>
          <a:p>
            <a:pPr lvl="1"/>
            <a:r>
              <a:rPr lang="en-US" sz="1200" dirty="0"/>
              <a:t>Per ERCOT’s current process this QSE had 6</a:t>
            </a:r>
            <a:r>
              <a:rPr lang="en-US" sz="1200" dirty="0" smtClean="0"/>
              <a:t> </a:t>
            </a:r>
            <a:r>
              <a:rPr lang="en-US" sz="1200" dirty="0"/>
              <a:t>instances with an shortage between </a:t>
            </a:r>
            <a:r>
              <a:rPr lang="en-US" sz="1200" dirty="0" smtClean="0"/>
              <a:t>12.0 </a:t>
            </a:r>
            <a:r>
              <a:rPr lang="en-US" sz="1200" dirty="0"/>
              <a:t>MW and </a:t>
            </a:r>
            <a:r>
              <a:rPr lang="en-US" sz="1200" dirty="0" smtClean="0"/>
              <a:t>42 </a:t>
            </a:r>
            <a:r>
              <a:rPr lang="en-US" sz="1200" dirty="0"/>
              <a:t>MW. This QSE will be considered short per </a:t>
            </a:r>
            <a:r>
              <a:rPr lang="en-US" sz="1200" dirty="0" smtClean="0"/>
              <a:t>ERCOT’s </a:t>
            </a:r>
            <a:r>
              <a:rPr lang="en-US" sz="1200" dirty="0"/>
              <a:t>proposed </a:t>
            </a:r>
            <a:r>
              <a:rPr lang="en-US" sz="1200" dirty="0" smtClean="0"/>
              <a:t>metric (4 or more instances shortfall lasted longer than 25 mins).</a:t>
            </a:r>
            <a:endParaRPr lang="en-US" sz="12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pic>
        <p:nvPicPr>
          <p:cNvPr id="6" name="Picture 5"/>
          <p:cNvPicPr>
            <a:picLocks noChangeAspect="1"/>
          </p:cNvPicPr>
          <p:nvPr/>
        </p:nvPicPr>
        <p:blipFill rotWithShape="1">
          <a:blip r:embed="rId3"/>
          <a:srcRect l="10001" t="9500" r="7499" b="9500"/>
          <a:stretch/>
        </p:blipFill>
        <p:spPr>
          <a:xfrm>
            <a:off x="635508" y="2133600"/>
            <a:ext cx="7872984" cy="4294355"/>
          </a:xfrm>
          <a:prstGeom prst="rect">
            <a:avLst/>
          </a:prstGeom>
        </p:spPr>
      </p:pic>
    </p:spTree>
    <p:extLst>
      <p:ext uri="{BB962C8B-B14F-4D97-AF65-F5344CB8AC3E}">
        <p14:creationId xmlns:p14="http://schemas.microsoft.com/office/powerpoint/2010/main" val="173683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Real-Time AS Shortage Longer Term Analysis</a:t>
            </a:r>
            <a:endParaRPr lang="en-US" sz="2800" dirty="0"/>
          </a:p>
        </p:txBody>
      </p:sp>
      <p:sp>
        <p:nvSpPr>
          <p:cNvPr id="3" name="Content Placeholder 2"/>
          <p:cNvSpPr>
            <a:spLocks noGrp="1"/>
          </p:cNvSpPr>
          <p:nvPr>
            <p:ph idx="1"/>
          </p:nvPr>
        </p:nvSpPr>
        <p:spPr/>
        <p:txBody>
          <a:bodyPr/>
          <a:lstStyle/>
          <a:p>
            <a:r>
              <a:rPr lang="en-US" sz="1400" dirty="0" smtClean="0"/>
              <a:t>For the duration between Jan 1, 2019 and Sep 30, 2020, Real-Time AS Shortages are calculated by averaging SCED telemetered responsibility with correct resource status codes compared to end of adjustment period AS Responsibility (which includes SASMs, AS Trades, etc.). </a:t>
            </a:r>
          </a:p>
          <a:p>
            <a:endParaRPr lang="en-US" sz="1400" dirty="0"/>
          </a:p>
          <a:p>
            <a:r>
              <a:rPr lang="en-US" sz="1400" dirty="0" smtClean="0"/>
              <a:t>Daily Max shortage was computed in 3 different ways </a:t>
            </a:r>
          </a:p>
          <a:p>
            <a:pPr lvl="1"/>
            <a:r>
              <a:rPr lang="en-US" sz="1400" dirty="0" smtClean="0"/>
              <a:t>with all intervals.</a:t>
            </a:r>
          </a:p>
          <a:p>
            <a:pPr lvl="1"/>
            <a:r>
              <a:rPr lang="en-US" sz="1400" dirty="0" smtClean="0"/>
              <a:t>without the intervals from QSE that failed the original NPRR1040 metric</a:t>
            </a:r>
          </a:p>
          <a:p>
            <a:pPr lvl="1"/>
            <a:r>
              <a:rPr lang="en-US" sz="1400" dirty="0" smtClean="0"/>
              <a:t>without </a:t>
            </a:r>
            <a:r>
              <a:rPr lang="en-US" sz="1400" dirty="0"/>
              <a:t>the intervals from QSE that </a:t>
            </a:r>
            <a:r>
              <a:rPr lang="en-US" sz="1400" dirty="0" smtClean="0"/>
              <a:t>failed </a:t>
            </a:r>
            <a:r>
              <a:rPr lang="en-US" sz="1400" dirty="0"/>
              <a:t>the </a:t>
            </a:r>
            <a:r>
              <a:rPr lang="en-US" sz="1400" dirty="0" smtClean="0"/>
              <a:t>proposed </a:t>
            </a:r>
            <a:r>
              <a:rPr lang="en-US" sz="1400" dirty="0"/>
              <a:t>in ERCOT Comments dated Oct 13, </a:t>
            </a:r>
            <a:r>
              <a:rPr lang="en-US" sz="1400" dirty="0" smtClean="0"/>
              <a:t>2020</a:t>
            </a:r>
          </a:p>
          <a:p>
            <a:pPr lvl="1"/>
            <a:endParaRPr lang="en-US" sz="1400" dirty="0"/>
          </a:p>
          <a:p>
            <a:pPr lvl="2"/>
            <a:endParaRPr lang="en-US" sz="1400" dirty="0" smtClean="0"/>
          </a:p>
          <a:p>
            <a:endParaRPr lang="en-US" sz="2000" dirty="0"/>
          </a:p>
          <a:p>
            <a:endParaRPr lang="en-US" sz="2000" dirty="0" smtClean="0"/>
          </a:p>
          <a:p>
            <a:endParaRPr lang="en-US" sz="8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303395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9AA12-8AF9-4AA6-90FE-24669859CDF3}">
  <ds:schemaRefs>
    <ds:schemaRef ds:uri="http://purl.org/dc/terms/"/>
    <ds:schemaRef ds:uri="http://schemas.openxmlformats.org/package/2006/metadata/core-properties"/>
    <ds:schemaRef ds:uri="http://schemas.microsoft.com/office/2006/documentManagement/types"/>
    <ds:schemaRef ds:uri="c34af464-7aa1-4edd-9be4-83dffc1cb926"/>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7224</TotalTime>
  <Words>1896</Words>
  <Application>Microsoft Office PowerPoint</Application>
  <PresentationFormat>On-screen Show (4:3)</PresentationFormat>
  <Paragraphs>148</Paragraphs>
  <Slides>20</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Arial</vt:lpstr>
      <vt:lpstr>Calibri</vt:lpstr>
      <vt:lpstr>Courier New</vt:lpstr>
      <vt:lpstr>Wingdings</vt:lpstr>
      <vt:lpstr>1_Office Theme</vt:lpstr>
      <vt:lpstr>2_Custom Design</vt:lpstr>
      <vt:lpstr>3_Custom Design</vt:lpstr>
      <vt:lpstr>PowerPoint Presentation</vt:lpstr>
      <vt:lpstr>Introduction</vt:lpstr>
      <vt:lpstr>Proposed Metric in ERCOT Comments</vt:lpstr>
      <vt:lpstr>Example 1</vt:lpstr>
      <vt:lpstr>Example 2</vt:lpstr>
      <vt:lpstr>Example 3</vt:lpstr>
      <vt:lpstr>Example 4</vt:lpstr>
      <vt:lpstr>Example 5</vt:lpstr>
      <vt:lpstr>Real-Time AS Shortage Longer Term Analysis</vt:lpstr>
      <vt:lpstr>Real-Time Max AS Shortage (2019) Original </vt:lpstr>
      <vt:lpstr>Real-Time Max AS Shortage (2019) Proposed </vt:lpstr>
      <vt:lpstr>Real-Time Max AS Shortage (2020) Original</vt:lpstr>
      <vt:lpstr>Real-Time Max AS Shortage (2020) Proposed</vt:lpstr>
      <vt:lpstr>Real-Time Max AS Shortage (2019) Original </vt:lpstr>
      <vt:lpstr>Real-Time Max AS Shortage (2019) Proposed </vt:lpstr>
      <vt:lpstr>Real-Time Max AS Shortage (2020) Original</vt:lpstr>
      <vt:lpstr>Real-Time Max AS Shortage (2020) Proposed</vt:lpstr>
      <vt:lpstr>PowerPoint Presentation</vt:lpstr>
      <vt:lpstr>Common Reasons for Real-Time AS Shortages</vt:lpstr>
      <vt:lpstr>Resource Status Codes for Providing AS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Lee, Raymund</cp:lastModifiedBy>
  <cp:revision>167</cp:revision>
  <cp:lastPrinted>2016-01-21T20:53:15Z</cp:lastPrinted>
  <dcterms:created xsi:type="dcterms:W3CDTF">2016-01-21T15:20:31Z</dcterms:created>
  <dcterms:modified xsi:type="dcterms:W3CDTF">2020-11-17T22:15:15Z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