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4" r:id="rId10"/>
    <p:sldId id="342" r:id="rId11"/>
    <p:sldId id="345" r:id="rId12"/>
    <p:sldId id="346" r:id="rId13"/>
    <p:sldId id="347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January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January 14,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Results</a:t>
            </a:r>
          </a:p>
          <a:p>
            <a:pPr lvl="2"/>
            <a:r>
              <a:rPr lang="en-US" sz="1800" dirty="0" smtClean="0"/>
              <a:t>2020 Releases</a:t>
            </a:r>
          </a:p>
          <a:p>
            <a:pPr lvl="2"/>
            <a:r>
              <a:rPr lang="en-US" sz="1800" dirty="0"/>
              <a:t>2020 Project </a:t>
            </a:r>
            <a:r>
              <a:rPr lang="en-US" sz="1800" dirty="0" smtClean="0"/>
              <a:t>Spending</a:t>
            </a:r>
            <a:endParaRPr lang="en-US" sz="1800" dirty="0"/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Passport Impacts </a:t>
            </a:r>
            <a:r>
              <a:rPr lang="en-US" sz="1800" dirty="0"/>
              <a:t>2021–2024</a:t>
            </a:r>
            <a:endParaRPr lang="en-US" sz="1800" dirty="0"/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9802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12/8/2020 </a:t>
            </a:r>
            <a:r>
              <a:rPr lang="en-US" sz="1800" dirty="0"/>
              <a:t>– </a:t>
            </a:r>
            <a:r>
              <a:rPr lang="en-US" sz="1800" dirty="0" smtClean="0"/>
              <a:t>12/10/2020</a:t>
            </a:r>
            <a:r>
              <a:rPr lang="en-US" sz="18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SCR806 </a:t>
            </a:r>
            <a:r>
              <a:rPr lang="en-US" sz="1400" dirty="0"/>
              <a:t>– Adding QSE and DME Information to Disclosure </a:t>
            </a:r>
            <a:r>
              <a:rPr lang="en-US" sz="1400" dirty="0" smtClean="0"/>
              <a:t>Reports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NPRR978</a:t>
            </a:r>
            <a:r>
              <a:rPr lang="en-US" sz="1200" dirty="0"/>
              <a:t>(b)</a:t>
            </a:r>
            <a:r>
              <a:rPr lang="en-US" sz="1400" dirty="0" smtClean="0"/>
              <a:t> – </a:t>
            </a:r>
            <a:r>
              <a:rPr lang="en-US" sz="1400" dirty="0"/>
              <a:t>Alignment with Amendments to PUCT Substantive Rule </a:t>
            </a:r>
            <a:r>
              <a:rPr lang="en-US" sz="1400" dirty="0" smtClean="0"/>
              <a:t>25.505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Non-Forecast Zone scope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January Release – Off-Cycle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–</a:t>
            </a:r>
            <a:r>
              <a:rPr lang="en-US" sz="1800" dirty="0">
                <a:solidFill>
                  <a:srgbClr val="FF0000"/>
                </a:solidFill>
              </a:rPr>
              <a:t> 1/1/2021</a:t>
            </a:r>
            <a:r>
              <a:rPr lang="en-US" sz="1800" i="1" dirty="0" smtClean="0">
                <a:solidFill>
                  <a:srgbClr val="00B050"/>
                </a:solidFill>
              </a:rPr>
              <a:t>	Complete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NPRR1055 – </a:t>
            </a:r>
            <a:r>
              <a:rPr lang="en-US" sz="1400" dirty="0"/>
              <a:t>Market Notice and ERCOT Discretion re Late-Filed NOIE Eligibility Attestations for PTP Obligations with Links to an Option Bid </a:t>
            </a:r>
            <a:r>
              <a:rPr lang="en-US" sz="1400" dirty="0" smtClean="0"/>
              <a:t>Awards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MMS/OS Tech Refresh go-live </a:t>
            </a:r>
            <a:r>
              <a:rPr lang="en-US" sz="1800" dirty="0">
                <a:solidFill>
                  <a:srgbClr val="FF0000"/>
                </a:solidFill>
              </a:rPr>
              <a:t>still TBD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2021 February Release </a:t>
            </a:r>
            <a:r>
              <a:rPr lang="en-US" sz="1800" dirty="0"/>
              <a:t>– </a:t>
            </a:r>
            <a:r>
              <a:rPr lang="en-US" sz="1800" dirty="0" smtClean="0"/>
              <a:t>R1 </a:t>
            </a:r>
            <a:r>
              <a:rPr lang="en-US" sz="1800" dirty="0"/>
              <a:t>– </a:t>
            </a:r>
            <a:r>
              <a:rPr lang="en-US" sz="1800" dirty="0" smtClean="0">
                <a:solidFill>
                  <a:srgbClr val="FF0000"/>
                </a:solidFill>
              </a:rPr>
              <a:t>2/4/2020 </a:t>
            </a:r>
            <a:r>
              <a:rPr lang="en-US" sz="1800" dirty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rgbClr val="FF0000"/>
                </a:solidFill>
              </a:rPr>
              <a:t>2/6/2020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NPRR902(a) – </a:t>
            </a:r>
            <a:r>
              <a:rPr lang="en-US" sz="1400" dirty="0">
                <a:solidFill>
                  <a:srgbClr val="FF0000"/>
                </a:solidFill>
              </a:rPr>
              <a:t>ERCOT Critical Energy Infrastructure </a:t>
            </a:r>
            <a:r>
              <a:rPr lang="en-US" sz="1400" dirty="0" smtClean="0">
                <a:solidFill>
                  <a:srgbClr val="FF0000"/>
                </a:solidFill>
              </a:rPr>
              <a:t>Information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>
                <a:solidFill>
                  <a:srgbClr val="FF0000"/>
                </a:solidFill>
              </a:rPr>
              <a:t>New MPIM Market Participant role for ECEII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strike="sngStrike" dirty="0" smtClean="0"/>
              <a:t>NPRR974 </a:t>
            </a:r>
            <a:r>
              <a:rPr lang="en-US" sz="1400" strike="sngStrike" dirty="0"/>
              <a:t>– Capacity Insufficiency Operating Condition Notice (OCN) Transparency</a:t>
            </a:r>
            <a:endParaRPr lang="en-US" sz="1400" strike="sngStrike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strike="sngStrike" dirty="0" smtClean="0"/>
              <a:t>NPRR978</a:t>
            </a:r>
            <a:r>
              <a:rPr lang="en-US" sz="1200" strike="sngStrike" dirty="0" smtClean="0"/>
              <a:t>(c)</a:t>
            </a:r>
            <a:r>
              <a:rPr lang="en-US" sz="1400" strike="sngStrike" dirty="0" smtClean="0"/>
              <a:t> </a:t>
            </a:r>
            <a:r>
              <a:rPr lang="en-US" sz="1400" strike="sngStrike" dirty="0"/>
              <a:t>– Alignment with Amendments to PUCT Substantive Rule </a:t>
            </a:r>
            <a:r>
              <a:rPr lang="en-US" sz="1400" strike="sngStrike" dirty="0" smtClean="0"/>
              <a:t>25.505</a:t>
            </a:r>
            <a:endParaRPr lang="en-US" sz="1200" strike="sngStrike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 smtClean="0"/>
              <a:t>Forecast Zone scope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NOGRR195 – </a:t>
            </a:r>
            <a:r>
              <a:rPr lang="en-US" sz="1400" dirty="0"/>
              <a:t>Generator Voltage Control Tolerance Band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493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065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3493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70684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3340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277254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Non-Forecast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8" y="4800446"/>
            <a:ext cx="4422805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40011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December</a:t>
            </a:r>
            <a:endParaRPr lang="en-US" sz="90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92934" y="3454097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5537" y="405381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1480" y="4323695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70464" y="4124992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7272" y="235451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59" name="TextBox 58"/>
          <p:cNvSpPr txBox="1"/>
          <p:nvPr/>
        </p:nvSpPr>
        <p:spPr>
          <a:xfrm>
            <a:off x="5698767" y="2624308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67006" y="2241353"/>
            <a:ext cx="37054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44537" y="1373254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  <a:endParaRPr lang="en-US" sz="10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0" y="872543"/>
            <a:ext cx="8993152" cy="50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4779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55285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>
                <a:solidFill>
                  <a:srgbClr val="FF0000"/>
                </a:solidFill>
              </a:rPr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45640"/>
              </p:ext>
            </p:extLst>
          </p:nvPr>
        </p:nvGraphicFramePr>
        <p:xfrm>
          <a:off x="176358" y="5047856"/>
          <a:ext cx="8803212" cy="464820"/>
        </p:xfrm>
        <a:graphic>
          <a:graphicData uri="http://schemas.openxmlformats.org/drawingml/2006/table">
            <a:tbl>
              <a:tblPr firstRow="1" bandRow="1"/>
              <a:tblGrid>
                <a:gridCol w="1002739"/>
                <a:gridCol w="1993803"/>
                <a:gridCol w="5806670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 / 2021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NPRR867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826, 857, 879, 885, 918, 935(b), 936, 939, 941, 962, 965, 1020, 1030, PGRR066, SCR799,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71547" y="1356405"/>
            <a:ext cx="37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1749" y="1355698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88020" y="2710934"/>
            <a:ext cx="513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Hold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2233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64501" y="4200436"/>
            <a:ext cx="1426464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SCR804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dirty="0" smtClean="0"/>
              <a:t>Go-Live – 3/18/2021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 smtClean="0"/>
              <a:t>TO training in Feb.</a:t>
            </a:r>
            <a:endParaRPr lang="en-US" sz="1050" b="0" kern="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307346" y="1736279"/>
            <a:ext cx="687240" cy="403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3"/>
          <p:cNvSpPr txBox="1">
            <a:spLocks noChangeArrowheads="1"/>
          </p:cNvSpPr>
          <p:nvPr/>
        </p:nvSpPr>
        <p:spPr bwMode="auto">
          <a:xfrm>
            <a:off x="372601" y="3357972"/>
            <a:ext cx="2853790" cy="400110"/>
          </a:xfrm>
          <a:prstGeom prst="rect">
            <a:avLst/>
          </a:prstGeom>
          <a:solidFill>
            <a:srgbClr val="A1D8F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Impacts of the MMS/OS Tech Refresh delay on other projects is being evaluated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1600183" y="3983504"/>
            <a:ext cx="1517904" cy="9694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</a:t>
            </a:r>
            <a:r>
              <a:rPr lang="en-US" sz="1200" dirty="0" smtClean="0"/>
              <a:t>May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Market 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Replace </a:t>
            </a:r>
            <a:r>
              <a:rPr lang="en-US" sz="900" b="0" dirty="0" err="1" smtClean="0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187274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Dec.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95578" y="1965083"/>
            <a:ext cx="480499" cy="358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770760" y="3343680"/>
            <a:ext cx="1883127" cy="156966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TBD Go-Lives Due to </a:t>
            </a:r>
            <a:r>
              <a:rPr lang="en-US" sz="1200" u="sng" dirty="0" smtClean="0">
                <a:solidFill>
                  <a:srgbClr val="FF0000"/>
                </a:solidFill>
              </a:rPr>
              <a:t>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NPRR904 / NPRR1006 /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NPRR1019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600" b="0" kern="0" dirty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u="sng" kern="0" dirty="0" smtClean="0">
                <a:solidFill>
                  <a:srgbClr val="FF0000"/>
                </a:solidFill>
              </a:rPr>
              <a:t>Risk of Delay to R3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NPRR986 </a:t>
            </a:r>
            <a:r>
              <a:rPr lang="en-US" sz="900" b="0" dirty="0">
                <a:solidFill>
                  <a:srgbClr val="FF0000"/>
                </a:solidFill>
              </a:rPr>
              <a:t>/ NPRR971 / NPR1043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962400" y="2906402"/>
            <a:ext cx="152400" cy="384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274366" y="2886000"/>
            <a:ext cx="438599" cy="84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176885" y="2378258"/>
            <a:ext cx="227062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2606569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886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572000" y="215365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June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822115" y="1714501"/>
            <a:ext cx="602852" cy="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</a:t>
            </a:r>
            <a:r>
              <a:rPr lang="en-US" sz="1400" dirty="0" smtClean="0"/>
              <a:t>2 projects </a:t>
            </a:r>
            <a:r>
              <a:rPr lang="en-US" sz="1400" dirty="0" smtClean="0"/>
              <a:t>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Implementation   </a:t>
            </a:r>
            <a:r>
              <a:rPr lang="en-US" sz="1400" dirty="0" smtClean="0"/>
              <a:t>(now in Planning phase)</a:t>
            </a:r>
            <a:endParaRPr lang="en-US" sz="16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Requirements for Certain </a:t>
            </a:r>
            <a:r>
              <a:rPr lang="en-US" sz="1200" dirty="0" smtClean="0"/>
              <a:t>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NOGRR204</a:t>
            </a:r>
            <a:r>
              <a:rPr lang="en-US" sz="1200" dirty="0" smtClean="0"/>
              <a:t>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NOGRR208</a:t>
            </a:r>
            <a:r>
              <a:rPr lang="en-US" sz="1200" dirty="0" smtClean="0"/>
              <a:t>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OBDRR017</a:t>
            </a:r>
            <a:r>
              <a:rPr lang="en-US" sz="1200" dirty="0" smtClean="0"/>
              <a:t>	– </a:t>
            </a:r>
            <a:r>
              <a:rPr lang="en-US" sz="1200" dirty="0"/>
              <a:t>Related to NPRR987, </a:t>
            </a:r>
            <a:r>
              <a:rPr lang="en-US" sz="1200" dirty="0" smtClean="0"/>
              <a:t>BESTF-3</a:t>
            </a:r>
            <a:endParaRPr lang="en-US" sz="12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PGRR081</a:t>
            </a:r>
            <a:r>
              <a:rPr lang="en-US" sz="1200" dirty="0"/>
              <a:t>	</a:t>
            </a:r>
            <a:r>
              <a:rPr lang="en-US" sz="1200" dirty="0" smtClean="0"/>
              <a:t>– </a:t>
            </a:r>
            <a:r>
              <a:rPr lang="en-US" sz="1200" dirty="0"/>
              <a:t>Related </a:t>
            </a:r>
            <a:r>
              <a:rPr lang="en-US" sz="1200" dirty="0" smtClean="0"/>
              <a:t>to NPRR1026, BESTF-7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RRGRR023</a:t>
            </a:r>
            <a:r>
              <a:rPr lang="en-US" sz="1200" dirty="0" smtClean="0"/>
              <a:t>	– Related </a:t>
            </a:r>
            <a:r>
              <a:rPr lang="en-US" sz="1200" dirty="0"/>
              <a:t>to NPRR1002, </a:t>
            </a:r>
            <a:r>
              <a:rPr lang="en-US" sz="1200" dirty="0" smtClean="0"/>
              <a:t>BESTF-5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DGR/DESR Implementation   </a:t>
            </a:r>
            <a:r>
              <a:rPr lang="en-US" sz="1400" dirty="0" smtClean="0"/>
              <a:t>(now in Planning phase)</a:t>
            </a:r>
            <a:endParaRPr lang="en-US" sz="16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>
                <a:solidFill>
                  <a:srgbClr val="FF0000"/>
                </a:solidFill>
              </a:rPr>
              <a:t>NPRR1052	– </a:t>
            </a:r>
            <a:r>
              <a:rPr lang="en-US" sz="1200" dirty="0">
                <a:solidFill>
                  <a:srgbClr val="FF0000"/>
                </a:solidFill>
              </a:rPr>
              <a:t>Load Zone Pricing for Settlement Only Storage Prior to NPRR995 </a:t>
            </a:r>
            <a:r>
              <a:rPr lang="en-US" sz="1200" dirty="0" smtClean="0">
                <a:solidFill>
                  <a:srgbClr val="FF0000"/>
                </a:solidFill>
              </a:rPr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>
                <a:solidFill>
                  <a:srgbClr val="FF0000"/>
                </a:solidFill>
              </a:rPr>
              <a:t>NOGRR212</a:t>
            </a:r>
            <a:r>
              <a:rPr lang="en-US" sz="1200" dirty="0" smtClean="0">
                <a:solidFill>
                  <a:srgbClr val="FF0000"/>
                </a:solidFill>
              </a:rPr>
              <a:t>	– </a:t>
            </a:r>
            <a:r>
              <a:rPr lang="en-US" sz="1200" dirty="0">
                <a:solidFill>
                  <a:srgbClr val="FF0000"/>
                </a:solidFill>
              </a:rPr>
              <a:t>Related to </a:t>
            </a:r>
            <a:r>
              <a:rPr lang="en-US" sz="1200" dirty="0" smtClean="0">
                <a:solidFill>
                  <a:srgbClr val="FF0000"/>
                </a:solidFill>
              </a:rPr>
              <a:t>NPRR1016</a:t>
            </a:r>
            <a:endParaRPr lang="en-US" sz="13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NPRR1016, Clarify Requirements for </a:t>
            </a:r>
            <a:r>
              <a:rPr lang="en-US" sz="1200" dirty="0" smtClean="0"/>
              <a:t>DGRs and </a:t>
            </a:r>
            <a:r>
              <a:rPr lang="en-US" sz="1200" dirty="0" smtClean="0"/>
              <a:t>DESRs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Since these projects are merging multiple RRs, it will take a few months before target go-live dates are established for these two projects  (gate to Execution target is February 2021)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  <a:endParaRPr lang="en-US" sz="1200" b="0" dirty="0"/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 since last report</a:t>
            </a: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Passport </a:t>
            </a:r>
            <a:r>
              <a:rPr lang="en-US" sz="2400" dirty="0"/>
              <a:t>Impacts </a:t>
            </a:r>
            <a:r>
              <a:rPr lang="en-US" sz="2400" dirty="0" smtClean="0"/>
              <a:t>2021–2024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0" y="906520"/>
            <a:ext cx="8991600" cy="51816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RTC NPRRs were approved by the Board in December 2020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RTC is the largest component of the Passport program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Impact Analysis </a:t>
            </a:r>
            <a:r>
              <a:rPr lang="en-US" sz="1800" dirty="0" smtClean="0"/>
              <a:t>postings will </a:t>
            </a:r>
            <a:r>
              <a:rPr lang="en-US" sz="1800" dirty="0" smtClean="0"/>
              <a:t>begin reporting </a:t>
            </a:r>
            <a:r>
              <a:rPr lang="en-US" sz="1800" dirty="0" smtClean="0"/>
              <a:t>potential Passport </a:t>
            </a:r>
            <a:r>
              <a:rPr lang="en-US" sz="1800" dirty="0" smtClean="0"/>
              <a:t>impacts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Passport Schedule Risk Assessment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Risk to Passport project if Revision Request is implemented in 2021-2024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IA will report one of three risk conclusions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No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Potential risk to Passport schedule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Significant risk to Passport schedule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</a:t>
            </a:r>
            <a:r>
              <a:rPr lang="en-US" sz="1600" dirty="0" smtClean="0"/>
              <a:t>Cost </a:t>
            </a:r>
            <a:r>
              <a:rPr lang="en-US" sz="1600" dirty="0" smtClean="0"/>
              <a:t>Impact (optional analysis from Passport Program)</a:t>
            </a:r>
            <a:endParaRPr lang="en-US" sz="16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Additional cost if implemented in current systems AND in Passport systems under development</a:t>
            </a:r>
          </a:p>
          <a:p>
            <a:pPr marL="457200" lvl="1" indent="0">
              <a:buNone/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Passport assessment of “Not Started” Revision Requests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Passport requirements are in progress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Teams need to understand which “Not Started” RRs need to be included in requirements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is working on a recommendation for the sequencing of these items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Results to be brought to an upcoming PRS meeting (target = February 2021)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628"/>
              </p:ext>
            </p:extLst>
          </p:nvPr>
        </p:nvGraphicFramePr>
        <p:xfrm>
          <a:off x="89933" y="862555"/>
          <a:ext cx="895592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123"/>
                <a:gridCol w="2236132"/>
                <a:gridCol w="771080"/>
                <a:gridCol w="693972"/>
                <a:gridCol w="4009614"/>
              </a:tblGrid>
              <a:tr h="501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05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</a:t>
                      </a:r>
                      <a:r>
                        <a:rPr lang="en-US" sz="13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Terms for Settlement Only Energy Storage</a:t>
                      </a:r>
                      <a:endParaRPr lang="en-US" sz="13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$800k-$1.2M,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20-30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RIOO, S&amp;B, MMS, EMS, NMMS,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Risk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Passport schedule due to resource requirements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Determination of Significance with Respect to Price Correction</a:t>
                      </a:r>
                      <a:endParaRPr lang="da-DK" sz="13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&lt;$5k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O&amp;M, 1-2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months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Reporting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Frequency-Based Limits on DC Tie Imports or Exports</a:t>
                      </a:r>
                      <a:endParaRPr lang="da-DK" sz="13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$50k–$70k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5–7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Areas: Grid Displays,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MMS,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NoticeBuilder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Reporting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end of 2021 list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(funded by Southern Cross – work into the plan at a time consistent with conditions outlined in the IA [similar to NPRR857])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6745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Compliance Metrics for Ancillary Service Supply Responsibility</a:t>
                      </a:r>
                      <a:endParaRPr lang="en-US" sz="13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end of 2021 list – Work into plan without disrupting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other projects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Oklaunion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Exemption Language</a:t>
                      </a:r>
                      <a:endParaRPr lang="en-US" sz="13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$10k-$15k, 3-4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S&amp;B, Integration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to end of 2021 list – Work into plan without disrupting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other projects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3280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08631"/>
              </p:ext>
            </p:extLst>
          </p:nvPr>
        </p:nvGraphicFramePr>
        <p:xfrm>
          <a:off x="3467410" y="64498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567736" y="1421530"/>
            <a:ext cx="1444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 smtClean="0"/>
              <a:t>Recommend tabling</a:t>
            </a:r>
            <a:endParaRPr lang="en-US" sz="1400" b="0" kern="0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572510" y="1926020"/>
            <a:ext cx="144475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dirty="0" smtClean="0"/>
              <a:t>See ERCOT Comments</a:t>
            </a:r>
            <a:endParaRPr lang="en-US" sz="900" b="0" kern="0" dirty="0"/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231128</TotalTime>
  <Words>1215</Words>
  <Application>Microsoft Office PowerPoint</Application>
  <PresentationFormat>On-screen Show (4:3)</PresentationFormat>
  <Paragraphs>570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Releases – Board Approved NPRRs / SCRs / xGRRs </vt:lpstr>
      <vt:lpstr>2020 Project Spending</vt:lpstr>
      <vt:lpstr>2021 Release Targets – Board Approved NPRRs / SCRs / xGRRs </vt:lpstr>
      <vt:lpstr>ESR and DGR Pre-Passport Projects</vt:lpstr>
      <vt:lpstr>Passport Impacts 2021–2024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2423</cp:revision>
  <cp:lastPrinted>2020-02-05T17:47:59Z</cp:lastPrinted>
  <dcterms:created xsi:type="dcterms:W3CDTF">2016-01-21T15:20:31Z</dcterms:created>
  <dcterms:modified xsi:type="dcterms:W3CDTF">2021-01-13T16:04:22Z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