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0" r:id="rId2"/>
    <p:sldMasterId id="2147483702" r:id="rId3"/>
  </p:sldMasterIdLst>
  <p:notesMasterIdLst>
    <p:notesMasterId r:id="rId25"/>
  </p:notesMasterIdLst>
  <p:handoutMasterIdLst>
    <p:handoutMasterId r:id="rId26"/>
  </p:handoutMasterIdLst>
  <p:sldIdLst>
    <p:sldId id="270" r:id="rId4"/>
    <p:sldId id="579" r:id="rId5"/>
    <p:sldId id="587" r:id="rId6"/>
    <p:sldId id="580" r:id="rId7"/>
    <p:sldId id="600" r:id="rId8"/>
    <p:sldId id="601" r:id="rId9"/>
    <p:sldId id="586" r:id="rId10"/>
    <p:sldId id="582" r:id="rId11"/>
    <p:sldId id="590" r:id="rId12"/>
    <p:sldId id="599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89" r:id="rId21"/>
    <p:sldId id="577" r:id="rId22"/>
    <p:sldId id="578" r:id="rId23"/>
    <p:sldId id="5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  <p:cmAuthor id="1" name="Du, Pengwei" initials="DP" lastIdx="3" clrIdx="1">
    <p:extLst>
      <p:ext uri="{19B8F6BF-5375-455C-9EA6-DF929625EA0E}">
        <p15:presenceInfo xmlns:p15="http://schemas.microsoft.com/office/powerpoint/2012/main" userId="S-1-5-21-639947351-343809578-3807592339-42176" providerId="AD"/>
      </p:ext>
    </p:extLst>
  </p:cmAuthor>
  <p:cmAuthor id="2" name="Mago, Nitika" initials="NVM" lastIdx="25" clrIdx="2">
    <p:extLst>
      <p:ext uri="{19B8F6BF-5375-455C-9EA6-DF929625EA0E}">
        <p15:presenceInfo xmlns:p15="http://schemas.microsoft.com/office/powerpoint/2012/main" userId="Mago, Nitika" providerId="None"/>
      </p:ext>
    </p:extLst>
  </p:cmAuthor>
  <p:cmAuthor id="3" name="Steffan, Nick" initials="SN" lastIdx="3" clrIdx="3">
    <p:extLst>
      <p:ext uri="{19B8F6BF-5375-455C-9EA6-DF929625EA0E}">
        <p15:presenceInfo xmlns:p15="http://schemas.microsoft.com/office/powerpoint/2012/main" userId="S-1-5-21-639947351-343809578-3807592339-42285" providerId="AD"/>
      </p:ext>
    </p:extLst>
  </p:cmAuthor>
  <p:cmAuthor id="4" name="Littlefield, Jennifer" initials="LJ" lastIdx="2" clrIdx="4">
    <p:extLst>
      <p:ext uri="{19B8F6BF-5375-455C-9EA6-DF929625EA0E}">
        <p15:presenceInfo xmlns:p15="http://schemas.microsoft.com/office/powerpoint/2012/main" userId="S-1-5-21-639947351-343809578-3807592339-51623" providerId="AD"/>
      </p:ext>
    </p:extLst>
  </p:cmAuthor>
  <p:cmAuthor id="5" name="Li, Weifeng" initials="LW" lastIdx="10" clrIdx="5">
    <p:extLst>
      <p:ext uri="{19B8F6BF-5375-455C-9EA6-DF929625EA0E}">
        <p15:presenceInfo xmlns:p15="http://schemas.microsoft.com/office/powerpoint/2012/main" userId="S-1-5-21-639947351-343809578-3807592339-55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73C8FD"/>
    <a:srgbClr val="50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1907" autoAdjust="0"/>
  </p:normalViewPr>
  <p:slideViewPr>
    <p:cSldViewPr snapToGrid="0">
      <p:cViewPr varScale="1">
        <p:scale>
          <a:sx n="84" d="100"/>
          <a:sy n="84" d="100"/>
        </p:scale>
        <p:origin x="36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BA4A-CF1B-46AC-9045-2B6612C0624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EE2B4-D30B-4D65-BC1C-DE57E476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6F44-CB68-48CB-8188-A47D4423899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2613F-3576-4EE9-945C-25503B98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0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8750" y="2625326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28750" y="4232673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428750" y="2895600"/>
            <a:ext cx="62865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cap="small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81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9768" y="655320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9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B75BAC-74D7-43DA-9DE7-3912ED22B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6008" y="86334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237483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7085C4-D6A8-46D9-A1BA-F87C2DEF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36008" y="1695200"/>
            <a:ext cx="4206240" cy="423277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04800" y="1695200"/>
            <a:ext cx="4206240" cy="422483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36008" y="863347"/>
            <a:ext cx="4206240" cy="73050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304800" y="855407"/>
            <a:ext cx="4206240" cy="73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8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14561" y="266304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14561" y="266304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2898648" y="243682"/>
            <a:ext cx="6016752" cy="5183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1752" y="859536"/>
            <a:ext cx="8531352" cy="506577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97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21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0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477" y="6561137"/>
            <a:ext cx="4572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664677" y="6561137"/>
            <a:ext cx="387883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085C4-D6A8-46D9-A1BA-F87C2DEFFCDB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4" r:id="rId2"/>
    <p:sldLayoutId id="2147483690" r:id="rId3"/>
    <p:sldLayoutId id="2147483691" r:id="rId4"/>
    <p:sldLayoutId id="2147483682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5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2308860"/>
            <a:ext cx="5519928" cy="1321308"/>
          </a:xfrm>
        </p:spPr>
        <p:txBody>
          <a:bodyPr/>
          <a:lstStyle/>
          <a:p>
            <a:r>
              <a:rPr lang="en-US" sz="2800" cap="none" dirty="0"/>
              <a:t>Review of the RUC Instructions </a:t>
            </a:r>
            <a:r>
              <a:rPr lang="en-US" sz="2800" cap="none"/>
              <a:t>in September</a:t>
            </a:r>
            <a:endParaRPr lang="en-US" sz="28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550883" y="3922776"/>
            <a:ext cx="4465283" cy="649224"/>
          </a:xfrm>
        </p:spPr>
        <p:txBody>
          <a:bodyPr/>
          <a:lstStyle/>
          <a:p>
            <a:r>
              <a:rPr lang="en-US" b="0" cap="none" dirty="0"/>
              <a:t>September 22, 2021</a:t>
            </a:r>
          </a:p>
          <a:p>
            <a:r>
              <a:rPr lang="en-US" b="0" cap="none" dirty="0"/>
              <a:t>WMWG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ERCOT Staff</a:t>
            </a:r>
          </a:p>
        </p:txBody>
      </p:sp>
    </p:spTree>
    <p:extLst>
      <p:ext uri="{BB962C8B-B14F-4D97-AF65-F5344CB8AC3E}">
        <p14:creationId xmlns:p14="http://schemas.microsoft.com/office/powerpoint/2010/main" val="218805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12am RUC execution on September 7,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6CC41-0C22-4CC9-A732-86412E4C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0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7am RUC execution on September 7,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A0742-8528-471D-A678-F37088C3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2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1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9am RUC execution on September 7,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64524-4A21-4406-9938-926E4809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2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RUC Activity for Sep 08,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To maintain a margin of 6,500 MW between committed generation capacity (including offline Non-Spin) and active load forecast</a:t>
            </a:r>
            <a:r>
              <a:rPr lang="en-US" dirty="0"/>
              <a:t>, following RUCs were conducted.</a:t>
            </a:r>
          </a:p>
          <a:p>
            <a:pPr lvl="1"/>
            <a:r>
              <a:rPr lang="en-US" sz="1400" dirty="0"/>
              <a:t>Approx. 110 MW capacity was RUC-ed following the 09/07 20:03 RUC execution for HE01 through HE24 (for capacity and minimum runtime of 24 hours)</a:t>
            </a:r>
          </a:p>
          <a:p>
            <a:pPr lvl="1"/>
            <a:r>
              <a:rPr lang="en-US" sz="1400" dirty="0"/>
              <a:t>Approx. 203 MW capacity was RUC-ed following the 2:03 RUC execution for HE14 through HE21</a:t>
            </a:r>
          </a:p>
          <a:p>
            <a:pPr lvl="1"/>
            <a:r>
              <a:rPr lang="en-US" sz="1400" dirty="0"/>
              <a:t>Approx. 195 MW capacity was RUC-ed following the 7:03 RUC execution for HE15 through HE24</a:t>
            </a:r>
          </a:p>
          <a:p>
            <a:pPr lvl="1"/>
            <a:r>
              <a:rPr lang="en-US" sz="1400" dirty="0"/>
              <a:t>Approx. 170 MW capacity was RUC-ed following the 9:03 RUC execution for HE16 through HE21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3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8pm RUC execution on September 7,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 (for capacity and minimum runtime of 24 hours).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9D64B-61CD-4F1A-AF0D-4322C1D2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2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1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2am RUC execution on September 8,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49F1F-C90D-4E27-ADA5-1F559E80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2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7am RUC execution on September 8,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34AB8-A7FF-4DE6-ADEA-80387D5C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2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9am RUC execution on September 8,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DE254-4CE5-4757-B491-5E209D35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1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RUC Activity for Sep 14,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To maintain a margin of 6,500 MW between committed generation capacity (including offline Non-Spin) and active load forecast</a:t>
            </a:r>
            <a:r>
              <a:rPr lang="en-US" dirty="0"/>
              <a:t>, following RUCs were conducted.</a:t>
            </a:r>
          </a:p>
          <a:p>
            <a:pPr lvl="1"/>
            <a:r>
              <a:rPr lang="en-US" sz="1400" dirty="0"/>
              <a:t>Approx. 637 MW capacity was RUC-ed following the 07:03 RUC execution for HE16 through HE21</a:t>
            </a:r>
          </a:p>
          <a:p>
            <a:pPr lvl="1"/>
            <a:r>
              <a:rPr lang="en-US" sz="1400" dirty="0"/>
              <a:t>Approx. 654 MW capacity was RUC-ed following the 14:03 RUC execution for HE19 through HE21</a:t>
            </a:r>
          </a:p>
          <a:p>
            <a:pPr lvl="1"/>
            <a:r>
              <a:rPr lang="en-US" sz="1400" dirty="0"/>
              <a:t>Approx. 170 MW capacity was VDI RUC-ed following 17:03 RUC execution for HE20 through HE21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7am RUC execution on September 14,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D1E27-11B3-4963-94B3-55E18AFC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4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36774"/>
            <a:ext cx="8534400" cy="5064627"/>
          </a:xfrm>
        </p:spPr>
        <p:txBody>
          <a:bodyPr/>
          <a:lstStyle/>
          <a:p>
            <a:r>
              <a:rPr lang="en-US" sz="1600" dirty="0"/>
              <a:t>ERCOT has been procuring additional Ancillary Services (A/S) beginning July 12, 2021. Specifically,</a:t>
            </a:r>
          </a:p>
          <a:p>
            <a:pPr lvl="1"/>
            <a:r>
              <a:rPr lang="en-US" sz="1600" dirty="0"/>
              <a:t>ERCOT has been procuring 2,800 MW of Responsive Reserve Service (RRS) over the peak hours. This will continue till December 31, 2021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dirty="0"/>
              <a:t>. </a:t>
            </a:r>
          </a:p>
          <a:p>
            <a:pPr lvl="1"/>
            <a:endParaRPr lang="en-US" sz="800" dirty="0"/>
          </a:p>
          <a:p>
            <a:pPr lvl="1"/>
            <a:r>
              <a:rPr lang="en-US" sz="1600" dirty="0"/>
              <a:t>ERCOT has been procuring additional Non-Spinning Reserve Service (Non-Spin) quantities such a minimum of 6,500 MW of up A/S (i.e., Regulation Up (Reg Up), RRS and Non-Spin) will be procured in all hours. </a:t>
            </a:r>
          </a:p>
          <a:p>
            <a:pPr lvl="2"/>
            <a:r>
              <a:rPr lang="en-US" dirty="0"/>
              <a:t>Between September 1 and December 31, 2021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, Non-Spin quantities have been setup such that the sum of Reg Up, Non-Spin and RRS, less RRS expected to be provided by Load Resources (CLR and NCLR), is equal to 6,500 MW for every operating hour.</a:t>
            </a:r>
          </a:p>
          <a:p>
            <a:pPr lvl="1"/>
            <a:endParaRPr lang="en-US" sz="800" dirty="0"/>
          </a:p>
          <a:p>
            <a:pPr lvl="1"/>
            <a:r>
              <a:rPr lang="en-US" sz="1600" dirty="0"/>
              <a:t>ERCOT has continued to use the RUC process to maintain a margin of 6,500 MW between committed generation capacity (including offline Non-Spin) and active load forecast for hours ending 14 through 21. 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B873F-6FF9-4760-833A-3B382B5EC8C2}"/>
              </a:ext>
            </a:extLst>
          </p:cNvPr>
          <p:cNvSpPr txBox="1"/>
          <p:nvPr/>
        </p:nvSpPr>
        <p:spPr>
          <a:xfrm>
            <a:off x="1768090" y="6534834"/>
            <a:ext cx="639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en-US" sz="1100" dirty="0">
                <a:solidFill>
                  <a:schemeClr val="tx2"/>
                </a:solidFill>
              </a:rPr>
              <a:t>A/S quantities per the 2022 A/S Methodology are expected to be effective beginning Jan 1, 2022.</a:t>
            </a:r>
          </a:p>
        </p:txBody>
      </p:sp>
    </p:spTree>
    <p:extLst>
      <p:ext uri="{BB962C8B-B14F-4D97-AF65-F5344CB8AC3E}">
        <p14:creationId xmlns:p14="http://schemas.microsoft.com/office/powerpoint/2010/main" val="282697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2pm RUC execution on September 14,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56404-6C81-4021-9D92-DBC01CFE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817"/>
            <a:ext cx="9144000" cy="49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8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D641-DF0E-416F-883B-564803D3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3FEE-8A25-49C5-9773-FAECDD35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6225"/>
            <a:ext cx="8534400" cy="4763808"/>
          </a:xfrm>
        </p:spPr>
        <p:txBody>
          <a:bodyPr/>
          <a:lstStyle/>
          <a:p>
            <a:r>
              <a:rPr lang="en-US" sz="1600" dirty="0"/>
              <a:t>ERCOT has been procuring additional A/S beginning July 12, 2021.</a:t>
            </a:r>
          </a:p>
          <a:p>
            <a:endParaRPr lang="en-US" sz="1600" dirty="0"/>
          </a:p>
          <a:p>
            <a:r>
              <a:rPr lang="en-US" sz="1600" dirty="0"/>
              <a:t>There continues to be a visible reduction in the RUC activity. ERCOT has continued to use the RUC process to maintain a margin of 6,500 MW between committed generation capacity (including offline Non-Spin) and active load forecast for hours ending 14 through 21.  </a:t>
            </a:r>
          </a:p>
          <a:p>
            <a:endParaRPr lang="en-US" sz="1600" dirty="0"/>
          </a:p>
          <a:p>
            <a:r>
              <a:rPr lang="en-US" sz="1600" dirty="0"/>
              <a:t>ERCOT will continue to work with stakeholders on refining its processes.</a:t>
            </a:r>
          </a:p>
          <a:p>
            <a:endParaRPr lang="en-US" sz="1600" dirty="0"/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23B04-14FE-40AE-B128-56312B8D6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46E29-9DD7-4D6D-9517-5A6FEF75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continues to be a visible reduction in the RUC activity.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RUC Activity beginning June 15,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8005AF-09AE-4352-A5D6-C80F9D21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7" y="1654421"/>
            <a:ext cx="8547333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RUC Activity for September 2,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To maintain a margin of 6,500 MW between committed generation capacity (including offline Non-Spin) and active load forecast, approx. 1,141 MW capacity was RUC-ed following the 07:03 RUC execution for HE14 through HE21.</a:t>
            </a:r>
          </a:p>
          <a:p>
            <a:pPr marL="342900" lvl="1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DBA4A-C87B-4BE1-B316-C8CE49BA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1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RUC Activity for Sep 05,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To maintain a margin of 6,500 MW between committed generation capacity (including offline Non-Spin) and active load forecast</a:t>
            </a:r>
            <a:r>
              <a:rPr lang="en-US" dirty="0"/>
              <a:t>, following RUCs were conducted.</a:t>
            </a:r>
          </a:p>
          <a:p>
            <a:pPr lvl="1"/>
            <a:r>
              <a:rPr lang="en-US" sz="1400" dirty="0"/>
              <a:t>Approx. 40 MW capacity was RUC-ed following the 09/04 23:03 RUC execution for HE15 through HE18</a:t>
            </a:r>
          </a:p>
          <a:p>
            <a:pPr lvl="1"/>
            <a:r>
              <a:rPr lang="en-US" sz="1400" dirty="0"/>
              <a:t>Approx. 1,031 MW capacity was RUC-ed following the 08:03 RUC execution for HE15 through HE20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0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11pm RUC Execution on September 4,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BFF7C-E6A7-4E00-90E5-4AC2AD62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2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3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8am RUC Execution on September 5,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EEF91-DD02-4FBF-934B-95BE4120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3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RUC Activity for Sep 07,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To maintain a margin of 6,500 MW between committed generation capacity (including offline Non-Spin) and active load forecast</a:t>
            </a:r>
            <a:r>
              <a:rPr lang="en-US" dirty="0"/>
              <a:t>, following RUCs were conducted.</a:t>
            </a:r>
          </a:p>
          <a:p>
            <a:pPr lvl="1"/>
            <a:r>
              <a:rPr lang="en-US" sz="1400" dirty="0"/>
              <a:t>Approx. 110 MW capacity was RUC-ed following the 09/06 19:03 RUC execution for HE01 through HE24 (for capacity and minimum runtime of 24 hours)</a:t>
            </a:r>
          </a:p>
          <a:p>
            <a:pPr lvl="1"/>
            <a:r>
              <a:rPr lang="en-US" sz="1400" dirty="0"/>
              <a:t>Approx. 125.5 MW capacity was RUC-ed following the 00:03 RUC execution for HE15 through HE20</a:t>
            </a:r>
          </a:p>
          <a:p>
            <a:pPr lvl="1"/>
            <a:r>
              <a:rPr lang="en-US" sz="1400" dirty="0"/>
              <a:t>Approx. 392 MW capacity was RUC-ed following the 7:03 RUC execution for HE15 through HE18</a:t>
            </a:r>
          </a:p>
          <a:p>
            <a:pPr lvl="1"/>
            <a:r>
              <a:rPr lang="en-US" sz="1400" dirty="0"/>
              <a:t>Approx. 239 MW capacity was RUC-ed following the 9:03 RUC execution for HE15 through HE18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2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7pm RUC execution on September 6,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Margin for peaks hours was below 6,500 MW and additional capacity was RUC-ed (for capacity and minimum runtime of 24 hours).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3B6A9-2277-4213-8579-EDAF30172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68"/>
            <a:ext cx="9144000" cy="42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23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25585</TotalTime>
  <Words>1017</Words>
  <Application>Microsoft Office PowerPoint</Application>
  <PresentationFormat>On-screen Show (4:3)</PresentationFormat>
  <Paragraphs>90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1_Office Theme</vt:lpstr>
      <vt:lpstr>2_Custom Design</vt:lpstr>
      <vt:lpstr>3_Custom Design</vt:lpstr>
      <vt:lpstr>PowerPoint Presentation</vt:lpstr>
      <vt:lpstr>Introduction</vt:lpstr>
      <vt:lpstr>RUC Activity beginning June 15, 2021</vt:lpstr>
      <vt:lpstr>RUC Activity for September 2, 2021</vt:lpstr>
      <vt:lpstr>RUC Activity for Sep 05, 2021</vt:lpstr>
      <vt:lpstr>11pm RUC Execution on September 4, 2021</vt:lpstr>
      <vt:lpstr>8am RUC Execution on September 5, 2021</vt:lpstr>
      <vt:lpstr>RUC Activity for Sep 07, 2021</vt:lpstr>
      <vt:lpstr>7pm RUC execution on September 6, 2021</vt:lpstr>
      <vt:lpstr>12am RUC execution on September 7, 2021</vt:lpstr>
      <vt:lpstr>7am RUC execution on September 7, 2021</vt:lpstr>
      <vt:lpstr>9am RUC execution on September 7, 2021</vt:lpstr>
      <vt:lpstr>RUC Activity for Sep 08, 2021</vt:lpstr>
      <vt:lpstr>8pm RUC execution on September 7, 2021</vt:lpstr>
      <vt:lpstr>2am RUC execution on September 8, 2021</vt:lpstr>
      <vt:lpstr>7am RUC execution on September 8, 2021</vt:lpstr>
      <vt:lpstr>9am RUC execution on September 8, 2021</vt:lpstr>
      <vt:lpstr>RUC Activity for Sep 14, 2021</vt:lpstr>
      <vt:lpstr>7am RUC execution on September 14, 2021 </vt:lpstr>
      <vt:lpstr>2pm RUC execution on September 14, 2021 </vt:lpstr>
      <vt:lpstr>Summary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Matevosjana, Julia</dc:creator>
  <cp:lastModifiedBy>djm</cp:lastModifiedBy>
  <cp:revision>646</cp:revision>
  <dcterms:created xsi:type="dcterms:W3CDTF">2016-04-16T13:25:21Z</dcterms:created>
  <dcterms:modified xsi:type="dcterms:W3CDTF">2021-09-21T22:42:37Z</dcterms:modified>
</cp:coreProperties>
</file>