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37"/>
  </p:notesMasterIdLst>
  <p:handoutMasterIdLst>
    <p:handoutMasterId r:id="rId38"/>
  </p:handoutMasterIdLst>
  <p:sldIdLst>
    <p:sldId id="260" r:id="rId6"/>
    <p:sldId id="267" r:id="rId7"/>
    <p:sldId id="280" r:id="rId8"/>
    <p:sldId id="284" r:id="rId9"/>
    <p:sldId id="285" r:id="rId10"/>
    <p:sldId id="289" r:id="rId11"/>
    <p:sldId id="290" r:id="rId12"/>
    <p:sldId id="291" r:id="rId13"/>
    <p:sldId id="292" r:id="rId14"/>
    <p:sldId id="293" r:id="rId15"/>
    <p:sldId id="279" r:id="rId16"/>
    <p:sldId id="283" r:id="rId17"/>
    <p:sldId id="282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88" autoAdjust="0"/>
  </p:normalViewPr>
  <p:slideViewPr>
    <p:cSldViewPr showGuides="1">
      <p:cViewPr varScale="1">
        <p:scale>
          <a:sx n="72" d="100"/>
          <a:sy n="72" d="100"/>
        </p:scale>
        <p:origin x="72" y="4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90601"/>
            <a:ext cx="113792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990601"/>
            <a:ext cx="51816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990601"/>
            <a:ext cx="51816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673600" y="0"/>
            <a:ext cx="75184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49" y="2876278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1600" y="6477000"/>
            <a:ext cx="10058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667000" y="6477001"/>
            <a:ext cx="950976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34" y="6248400"/>
            <a:ext cx="1181866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2901" y="6553200"/>
            <a:ext cx="943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ublic.tableau.com/app/profile/ercot.resource.adequacy/viz/ERCOTInterconnectionQueueTrends/SuccessRatesDashboard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dan.Mantena@ercot.com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.tableau.com/app/profile/ercot.resource.adequacy/viz/ERCOTInterconnectionQueueTrends/SuccessRatesDashboard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ercot.resource.adequacy/viz/ERCOTInterconnectionQueueTrends/SuccessRatesDashboar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0" y="2105561"/>
            <a:ext cx="564603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ERCOT Planned Project Success Tracking and Other Interconnection Queue Trends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Dan Mantena</a:t>
            </a:r>
          </a:p>
          <a:p>
            <a:r>
              <a:rPr lang="en-US" sz="2400" dirty="0">
                <a:solidFill>
                  <a:schemeClr val="tx2"/>
                </a:solidFill>
              </a:rPr>
              <a:t>Resource Adequacy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April 4, 2022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59D2-0E9A-41A8-AB4A-F88A9C233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1204118"/>
          </a:xfrm>
        </p:spPr>
        <p:txBody>
          <a:bodyPr/>
          <a:lstStyle/>
          <a:p>
            <a:r>
              <a:rPr lang="en-US" dirty="0"/>
              <a:t>Delays to the in-service dates for planned projects</a:t>
            </a:r>
            <a:br>
              <a:rPr lang="en-US" sz="4000" dirty="0"/>
            </a:br>
            <a:r>
              <a:rPr lang="en-US" sz="1800" dirty="0"/>
              <a:t>Delay represents a change in the in-service date made by the project developer or ERCOT Resource Integration Department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6A51E-51F6-446E-952C-6130A937B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465B7D-4569-4773-AFC9-EA0D38B4A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939" y="1447800"/>
            <a:ext cx="11240121" cy="4595813"/>
          </a:xfrm>
        </p:spPr>
      </p:pic>
    </p:spTree>
    <p:extLst>
      <p:ext uri="{BB962C8B-B14F-4D97-AF65-F5344CB8AC3E}">
        <p14:creationId xmlns:p14="http://schemas.microsoft.com/office/powerpoint/2010/main" val="1460392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207B0-55F5-4453-A48A-7FFC43554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31" y="685800"/>
            <a:ext cx="3505494" cy="55380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4000" dirty="0">
                <a:hlinkClick r:id="rId2"/>
              </a:rPr>
              <a:t>Interactive Tableau Dashboard Demo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C234E4-69BE-4198-AE64-4DBC7A5C02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44000" y="647700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>
                <a:solidFill>
                  <a:srgbClr val="303030"/>
                </a:solidFill>
              </a:rPr>
              <a:pPr algn="r">
                <a:spcAft>
                  <a:spcPts val="600"/>
                </a:spcAft>
              </a:pPr>
              <a:t>11</a:t>
            </a:fld>
            <a:endParaRPr lang="en-US" dirty="0">
              <a:solidFill>
                <a:srgbClr val="30303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B51F3C-D936-41E9-8442-F4AD560E8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621" y="1505639"/>
            <a:ext cx="6287814" cy="38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88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6F44-34C5-4F5D-B0A9-083107ACD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9E2FE-4AE1-4A76-9464-F7C545849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Are there any other interconnection queue topics that would be useful for SAWG stakeholders?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If you have any questions on this analysis or requests for additional research, here is my contact info: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Dan Mantena</a:t>
            </a:r>
            <a:r>
              <a:rPr lang="en-US" sz="2400" dirty="0"/>
              <a:t>, </a:t>
            </a:r>
            <a:r>
              <a:rPr lang="en-US" sz="2400" dirty="0">
                <a:hlinkClick r:id="rId2"/>
              </a:rPr>
              <a:t>dan.mantena@ercot.com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87DDE-B034-481B-9D88-E4EFE2828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27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6F44-34C5-4F5D-B0A9-083107ACD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9E2FE-4AE1-4A76-9464-F7C545849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Appendix slides provides the success rates of projects that reached the signed interconnection agreement milestone by fuel and technology on an annual basis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Screenshots are from the </a:t>
            </a:r>
            <a:r>
              <a:rPr lang="en-US" dirty="0">
                <a:hlinkClick r:id="rId2"/>
              </a:rPr>
              <a:t>Tableau Dashboard </a:t>
            </a:r>
            <a:r>
              <a:rPr lang="en-US" dirty="0">
                <a:solidFill>
                  <a:schemeClr val="tx1"/>
                </a:solidFill>
              </a:rPr>
              <a:t>highlighted in earlier slides.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87DDE-B034-481B-9D88-E4EFE2828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08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E1F63-D6AF-4973-AE20-201572231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Success Rates by Project Count - Battery Energy Storage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8F64E-BEDC-486D-A847-2B0DB7350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F14EF99-53E9-41E3-B785-903A7D7D3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352" y="990600"/>
            <a:ext cx="9189296" cy="5053013"/>
          </a:xfrm>
        </p:spPr>
      </p:pic>
    </p:spTree>
    <p:extLst>
      <p:ext uri="{BB962C8B-B14F-4D97-AF65-F5344CB8AC3E}">
        <p14:creationId xmlns:p14="http://schemas.microsoft.com/office/powerpoint/2010/main" val="1904377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9C4B-4BA1-4826-ACFA-93EDDD5A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Success Rates by Project Count - Solar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C0339-00F9-499A-A59B-2C8F5E4F0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42ED953-D28B-4A12-9B3E-44A1EBA0C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5019" y="990600"/>
            <a:ext cx="9181962" cy="5053013"/>
          </a:xfrm>
        </p:spPr>
      </p:pic>
    </p:spTree>
    <p:extLst>
      <p:ext uri="{BB962C8B-B14F-4D97-AF65-F5344CB8AC3E}">
        <p14:creationId xmlns:p14="http://schemas.microsoft.com/office/powerpoint/2010/main" val="2445786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9C4B-4BA1-4826-ACFA-93EDDD5A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Success Rates by Project Count - Wind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C0339-00F9-499A-A59B-2C8F5E4F0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8168AD4-4EDD-4123-A15E-B756C3DE1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673" y="990600"/>
            <a:ext cx="9202653" cy="5053013"/>
          </a:xfrm>
        </p:spPr>
      </p:pic>
    </p:spTree>
    <p:extLst>
      <p:ext uri="{BB962C8B-B14F-4D97-AF65-F5344CB8AC3E}">
        <p14:creationId xmlns:p14="http://schemas.microsoft.com/office/powerpoint/2010/main" val="1386368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9C4B-4BA1-4826-ACFA-93EDDD5A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Success Rates by Project Count - Coal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C0339-00F9-499A-A59B-2C8F5E4F0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98C2F37-4436-4D8A-A373-8E2F4D3F1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352" y="990600"/>
            <a:ext cx="9189296" cy="5053013"/>
          </a:xfrm>
        </p:spPr>
      </p:pic>
    </p:spTree>
    <p:extLst>
      <p:ext uri="{BB962C8B-B14F-4D97-AF65-F5344CB8AC3E}">
        <p14:creationId xmlns:p14="http://schemas.microsoft.com/office/powerpoint/2010/main" val="425543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9C4B-4BA1-4826-ACFA-93EDDD5A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Success Rates by Project Count – Natural Gas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C0339-00F9-499A-A59B-2C8F5E4F0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800F931-9352-43CF-BC11-FD8DEBC25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011" y="990600"/>
            <a:ext cx="9175978" cy="5053013"/>
          </a:xfrm>
        </p:spPr>
      </p:pic>
    </p:spTree>
    <p:extLst>
      <p:ext uri="{BB962C8B-B14F-4D97-AF65-F5344CB8AC3E}">
        <p14:creationId xmlns:p14="http://schemas.microsoft.com/office/powerpoint/2010/main" val="3119665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9C4B-4BA1-4826-ACFA-93EDDD5A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Success Rates by Project Count – Natural Gas CC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C0339-00F9-499A-A59B-2C8F5E4F0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CFB94E-88F7-41FA-81D2-4ACE4012A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2353" y="990600"/>
            <a:ext cx="9167294" cy="5053013"/>
          </a:xfrm>
        </p:spPr>
      </p:pic>
    </p:spTree>
    <p:extLst>
      <p:ext uri="{BB962C8B-B14F-4D97-AF65-F5344CB8AC3E}">
        <p14:creationId xmlns:p14="http://schemas.microsoft.com/office/powerpoint/2010/main" val="358202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6400" y="1066800"/>
            <a:ext cx="11379200" cy="51816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This presentation highlights a new proposed report from ERCOT Resource Adequacy that will track topics of interest for SAWG related to the interconnection queue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The report would be updated on an annual frequency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Initial topics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Success rates of planned generation projects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Development cycle trends for planned projects (from initial request to operational)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Delays to the in-service dates for planned projects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400" dirty="0">
                <a:hlinkClick r:id="rId3"/>
              </a:rPr>
              <a:t>Interactive Tableau Dashboard Demo </a:t>
            </a:r>
            <a:r>
              <a:rPr lang="en-US" sz="2400" dirty="0">
                <a:solidFill>
                  <a:schemeClr val="tx1"/>
                </a:solidFill>
              </a:rPr>
              <a:t>(for success rates analysis)</a:t>
            </a:r>
          </a:p>
        </p:txBody>
      </p:sp>
    </p:spTree>
    <p:extLst>
      <p:ext uri="{BB962C8B-B14F-4D97-AF65-F5344CB8AC3E}">
        <p14:creationId xmlns:p14="http://schemas.microsoft.com/office/powerpoint/2010/main" val="3190927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9C4B-4BA1-4826-ACFA-93EDDD5A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Success Rates by Project Count – Natural Gas 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C0339-00F9-499A-A59B-2C8F5E4F0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DEAE1F1-26F9-47CA-8A4A-F2E5F6FD5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9362" y="990600"/>
            <a:ext cx="9173275" cy="5053013"/>
          </a:xfrm>
        </p:spPr>
      </p:pic>
    </p:spTree>
    <p:extLst>
      <p:ext uri="{BB962C8B-B14F-4D97-AF65-F5344CB8AC3E}">
        <p14:creationId xmlns:p14="http://schemas.microsoft.com/office/powerpoint/2010/main" val="285997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9C4B-4BA1-4826-ACFA-93EDDD5A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Success Rates by Project Count – Natural Gas 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C0339-00F9-499A-A59B-2C8F5E4F0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88CC1FD-B9C4-44EB-A0C4-6632712B9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026" y="990600"/>
            <a:ext cx="9197948" cy="5053013"/>
          </a:xfrm>
        </p:spPr>
      </p:pic>
    </p:spTree>
    <p:extLst>
      <p:ext uri="{BB962C8B-B14F-4D97-AF65-F5344CB8AC3E}">
        <p14:creationId xmlns:p14="http://schemas.microsoft.com/office/powerpoint/2010/main" val="699836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9C4B-4BA1-4826-ACFA-93EDDD5A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Success Rates by Project Count – Natural Gas 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C0339-00F9-499A-A59B-2C8F5E4F0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BEC960D-BA3C-4745-879D-A36BD1B71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994" y="990600"/>
            <a:ext cx="9170012" cy="5053013"/>
          </a:xfrm>
        </p:spPr>
      </p:pic>
    </p:spTree>
    <p:extLst>
      <p:ext uri="{BB962C8B-B14F-4D97-AF65-F5344CB8AC3E}">
        <p14:creationId xmlns:p14="http://schemas.microsoft.com/office/powerpoint/2010/main" val="3032751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9C4B-4BA1-4826-ACFA-93EDDD5A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Success Rates by Project Capacity - </a:t>
            </a:r>
            <a:r>
              <a:rPr lang="en-US" sz="2400" dirty="0"/>
              <a:t>Battery Energy Storage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C0339-00F9-499A-A59B-2C8F5E4F0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3009F80-3203-4E6C-B076-4DF5D1DCC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352" y="990600"/>
            <a:ext cx="9189296" cy="5053013"/>
          </a:xfrm>
        </p:spPr>
      </p:pic>
    </p:spTree>
    <p:extLst>
      <p:ext uri="{BB962C8B-B14F-4D97-AF65-F5344CB8AC3E}">
        <p14:creationId xmlns:p14="http://schemas.microsoft.com/office/powerpoint/2010/main" val="3403346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9C4B-4BA1-4826-ACFA-93EDDD5A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Success Rates by Project Capacity - Solar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C0339-00F9-499A-A59B-2C8F5E4F0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F4E3788-479B-42E5-A6D5-B61B3B4BB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687" y="990600"/>
            <a:ext cx="9190625" cy="5053013"/>
          </a:xfrm>
        </p:spPr>
      </p:pic>
    </p:spTree>
    <p:extLst>
      <p:ext uri="{BB962C8B-B14F-4D97-AF65-F5344CB8AC3E}">
        <p14:creationId xmlns:p14="http://schemas.microsoft.com/office/powerpoint/2010/main" val="2647514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9C4B-4BA1-4826-ACFA-93EDDD5A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Success Rates by Project Capacity - Wind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C0339-00F9-499A-A59B-2C8F5E4F0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9FD72CF-6320-456F-BF69-EB12E1A70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673" y="990600"/>
            <a:ext cx="9202653" cy="5053013"/>
          </a:xfrm>
        </p:spPr>
      </p:pic>
    </p:spTree>
    <p:extLst>
      <p:ext uri="{BB962C8B-B14F-4D97-AF65-F5344CB8AC3E}">
        <p14:creationId xmlns:p14="http://schemas.microsoft.com/office/powerpoint/2010/main" val="3109900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9C4B-4BA1-4826-ACFA-93EDDD5A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Success Rates by Project Capacity - Coal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C0339-00F9-499A-A59B-2C8F5E4F0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78D68B0-F9DA-4690-8640-8056281F6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346" y="990600"/>
            <a:ext cx="9195308" cy="5053013"/>
          </a:xfrm>
        </p:spPr>
      </p:pic>
    </p:spTree>
    <p:extLst>
      <p:ext uri="{BB962C8B-B14F-4D97-AF65-F5344CB8AC3E}">
        <p14:creationId xmlns:p14="http://schemas.microsoft.com/office/powerpoint/2010/main" val="2489434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9C4B-4BA1-4826-ACFA-93EDDD5A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Success Rates by Project Capacity – Natural Gas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C0339-00F9-499A-A59B-2C8F5E4F0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63D4782-65F4-459C-997E-1F288EF748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9495" y="990600"/>
            <a:ext cx="9053010" cy="5053013"/>
          </a:xfrm>
        </p:spPr>
      </p:pic>
    </p:spTree>
    <p:extLst>
      <p:ext uri="{BB962C8B-B14F-4D97-AF65-F5344CB8AC3E}">
        <p14:creationId xmlns:p14="http://schemas.microsoft.com/office/powerpoint/2010/main" val="10344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9C4B-4BA1-4826-ACFA-93EDDD5A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Success Rates by Project Capacity – Natural Gas CC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C0339-00F9-499A-A59B-2C8F5E4F0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6A5C90-FCD4-494F-BBDD-214A62FEB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011" y="990600"/>
            <a:ext cx="9175978" cy="5053013"/>
          </a:xfrm>
        </p:spPr>
      </p:pic>
    </p:spTree>
    <p:extLst>
      <p:ext uri="{BB962C8B-B14F-4D97-AF65-F5344CB8AC3E}">
        <p14:creationId xmlns:p14="http://schemas.microsoft.com/office/powerpoint/2010/main" val="3296792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9C4B-4BA1-4826-ACFA-93EDDD5A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Success Rates by Project Capacity – Natural Gas 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C0339-00F9-499A-A59B-2C8F5E4F0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0AACCB0-4620-4EF6-B3FA-B7A2C222C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650" y="990600"/>
            <a:ext cx="9162699" cy="5053013"/>
          </a:xfrm>
        </p:spPr>
      </p:pic>
    </p:spTree>
    <p:extLst>
      <p:ext uri="{BB962C8B-B14F-4D97-AF65-F5344CB8AC3E}">
        <p14:creationId xmlns:p14="http://schemas.microsoft.com/office/powerpoint/2010/main" val="309206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9C0E8-95E4-4DD8-8DDC-05D53D856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Assumptions for Success Rates and Development Cycle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E19B5-D0BE-41C6-8A56-CE3B6EF76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>
              <a:lnSpc>
                <a:spcPct val="90000"/>
              </a:lnSpc>
            </a:pPr>
            <a:r>
              <a:rPr lang="en-US" sz="1900" b="0" i="0" u="none" strike="noStrike" dirty="0">
                <a:solidFill>
                  <a:schemeClr val="tx1"/>
                </a:solidFill>
                <a:effectLst/>
              </a:rPr>
              <a:t>To account for the development cycle of generation projects, the success rate statistics in this analysis were limited to projects requested between </a:t>
            </a:r>
            <a:r>
              <a:rPr lang="en-US" sz="1900" b="1" i="0" u="none" strike="noStrike" dirty="0">
                <a:solidFill>
                  <a:schemeClr val="tx1"/>
                </a:solidFill>
                <a:effectLst/>
              </a:rPr>
              <a:t>2002 and 2018</a:t>
            </a:r>
            <a:r>
              <a:rPr lang="en-US" sz="1900" b="0" i="0" u="none" strike="noStrike" dirty="0">
                <a:solidFill>
                  <a:schemeClr val="tx1"/>
                </a:solidFill>
                <a:effectLst/>
              </a:rPr>
              <a:t> into the ERCOT queue</a:t>
            </a:r>
            <a:endParaRPr lang="en-US" sz="1900" dirty="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</a:pPr>
            <a:endParaRPr lang="en-US" sz="1900" dirty="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</a:pPr>
            <a:r>
              <a:rPr lang="en-US" sz="1900" b="0" i="0" u="none" strike="noStrike" dirty="0">
                <a:solidFill>
                  <a:schemeClr val="tx1"/>
                </a:solidFill>
                <a:effectLst/>
              </a:rPr>
              <a:t>Successful projects are defined as a planned generation projects that have become operational resources (received Commercial Operations Approval or Synchronization Approval from ERCOT)</a:t>
            </a:r>
          </a:p>
          <a:p>
            <a:pPr marL="114300" indent="0">
              <a:lnSpc>
                <a:spcPct val="90000"/>
              </a:lnSpc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</a:pPr>
            <a:r>
              <a:rPr lang="en-US" sz="1900" dirty="0">
                <a:solidFill>
                  <a:schemeClr val="tx1"/>
                </a:solidFill>
              </a:rPr>
              <a:t>Due to Protocol confidentiality provisions, only those projects for which a Full Interconnection Study (FIS) has been requested are included in this dataset. (based on GIS reporting practice)</a:t>
            </a:r>
          </a:p>
          <a:p>
            <a:pPr marL="114300" indent="0">
              <a:lnSpc>
                <a:spcPct val="90000"/>
              </a:lnSpc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</a:pPr>
            <a:r>
              <a:rPr lang="en-US" sz="1900" b="0" i="0" u="none" strike="noStrike" dirty="0">
                <a:solidFill>
                  <a:schemeClr val="tx1"/>
                </a:solidFill>
                <a:effectLst/>
              </a:rPr>
              <a:t>These statistics do not account for delays to in-service dates (Projected Commercial Operations Date)</a:t>
            </a:r>
          </a:p>
          <a:p>
            <a:pPr marL="114300" indent="0">
              <a:lnSpc>
                <a:spcPct val="90000"/>
              </a:lnSpc>
              <a:buNone/>
            </a:pPr>
            <a:endParaRPr lang="en-US" sz="1900" b="0" i="0" u="none" strike="noStrike" dirty="0">
              <a:solidFill>
                <a:schemeClr val="tx1"/>
              </a:solidFill>
              <a:effectLst/>
            </a:endParaRPr>
          </a:p>
          <a:p>
            <a:pPr indent="-228600">
              <a:lnSpc>
                <a:spcPct val="90000"/>
              </a:lnSpc>
            </a:pPr>
            <a:r>
              <a:rPr lang="en-US" sz="1900" b="0" i="0" u="none" strike="noStrike" dirty="0">
                <a:solidFill>
                  <a:schemeClr val="tx1"/>
                </a:solidFill>
                <a:effectLst/>
              </a:rPr>
              <a:t>Storage DGRs, wind repowers, thermal upgrade projects were excluded from this dataset due to having different interconnection milestone requirements compared to new Generation Resource (GR) projects.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</a:p>
          <a:p>
            <a:pPr marL="114300" indent="0">
              <a:lnSpc>
                <a:spcPct val="90000"/>
              </a:lnSpc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</a:pPr>
            <a:r>
              <a:rPr lang="en-US" sz="1900" b="0" i="0" u="none" strike="noStrike" dirty="0">
                <a:solidFill>
                  <a:schemeClr val="tx1"/>
                </a:solidFill>
                <a:effectLst/>
              </a:rPr>
              <a:t>Analysis based on queue data snapshot from 2/28/22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</a:p>
          <a:p>
            <a:pPr indent="-228600">
              <a:lnSpc>
                <a:spcPct val="90000"/>
              </a:lnSpc>
            </a:pPr>
            <a:endParaRPr lang="en-US" sz="1900" dirty="0">
              <a:solidFill>
                <a:schemeClr val="tx1"/>
              </a:solidFill>
            </a:endParaRPr>
          </a:p>
          <a:p>
            <a:endParaRPr lang="en-US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B880E-9743-4EE3-8B9D-6C64453F3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93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9C4B-4BA1-4826-ACFA-93EDDD5A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Success Rates by Project Capacity – Natural Gas 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C0339-00F9-499A-A59B-2C8F5E4F0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2CC220B-5D6C-4639-8B7D-1F8109884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352" y="990600"/>
            <a:ext cx="9189296" cy="5053013"/>
          </a:xfrm>
        </p:spPr>
      </p:pic>
    </p:spTree>
    <p:extLst>
      <p:ext uri="{BB962C8B-B14F-4D97-AF65-F5344CB8AC3E}">
        <p14:creationId xmlns:p14="http://schemas.microsoft.com/office/powerpoint/2010/main" val="2216134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9C4B-4BA1-4826-ACFA-93EDDD5A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Success Rates by Project Capacity – Natural Gas 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C0339-00F9-499A-A59B-2C8F5E4F0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D0DF6DF-55B6-4619-BB73-5C30D64F2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352" y="990600"/>
            <a:ext cx="9189296" cy="5053013"/>
          </a:xfrm>
        </p:spPr>
      </p:pic>
    </p:spTree>
    <p:extLst>
      <p:ext uri="{BB962C8B-B14F-4D97-AF65-F5344CB8AC3E}">
        <p14:creationId xmlns:p14="http://schemas.microsoft.com/office/powerpoint/2010/main" val="81995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28490-61A0-4D6C-89C7-C0F5C286D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rates of planned generation projects in ERCOT queue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6B1F7-9ED2-42B3-8B7E-3A3ED3E3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8A9B38-FCA6-4827-AED4-D73457A6F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6307" y="914400"/>
            <a:ext cx="6761751" cy="543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15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02471-63B6-434C-B98D-CFD6AF14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1177727"/>
          </a:xfrm>
        </p:spPr>
        <p:txBody>
          <a:bodyPr/>
          <a:lstStyle/>
          <a:p>
            <a:r>
              <a:rPr lang="en-US" sz="2800" dirty="0"/>
              <a:t>Development Cycle for Planned Projects</a:t>
            </a:r>
            <a:br>
              <a:rPr lang="en-US" sz="2800" dirty="0"/>
            </a:br>
            <a:r>
              <a:rPr lang="en-US" sz="1800" dirty="0"/>
              <a:t>Duration in Years for average successful project </a:t>
            </a:r>
            <a:br>
              <a:rPr lang="en-US" sz="1800" dirty="0"/>
            </a:br>
            <a:r>
              <a:rPr lang="en-US" sz="1800" dirty="0"/>
              <a:t>(from Queue Request to Commercial Operations or Synchronization Approval to ERCOT Grid)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42480-7C63-4678-88C1-A8C40FF59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2" name="Content Placeholder 31">
            <a:extLst>
              <a:ext uri="{FF2B5EF4-FFF2-40B4-BE49-F238E27FC236}">
                <a16:creationId xmlns:a16="http://schemas.microsoft.com/office/drawing/2014/main" id="{BEB3FE1C-2B6C-4E6F-B259-4DBA4C1B2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400" y="1733716"/>
            <a:ext cx="11379200" cy="356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3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59D2-0E9A-41A8-AB4A-F88A9C233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1204118"/>
          </a:xfrm>
        </p:spPr>
        <p:txBody>
          <a:bodyPr/>
          <a:lstStyle/>
          <a:p>
            <a:r>
              <a:rPr lang="en-US" dirty="0"/>
              <a:t>Delays to the in-service dates for planned projects</a:t>
            </a:r>
            <a:br>
              <a:rPr lang="en-US" sz="2800" dirty="0"/>
            </a:br>
            <a:r>
              <a:rPr lang="en-US" sz="1800" dirty="0"/>
              <a:t>Delay represents a change in the in-service date made by the project developer or ERCOT Resource Integration Department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6A51E-51F6-446E-952C-6130A937B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057621C-6C4F-4495-90A8-7ABF65EB5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729" y="1447800"/>
            <a:ext cx="11334541" cy="4595813"/>
          </a:xfrm>
        </p:spPr>
      </p:pic>
    </p:spTree>
    <p:extLst>
      <p:ext uri="{BB962C8B-B14F-4D97-AF65-F5344CB8AC3E}">
        <p14:creationId xmlns:p14="http://schemas.microsoft.com/office/powerpoint/2010/main" val="2529689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59D2-0E9A-41A8-AB4A-F88A9C233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1204118"/>
          </a:xfrm>
        </p:spPr>
        <p:txBody>
          <a:bodyPr/>
          <a:lstStyle/>
          <a:p>
            <a:r>
              <a:rPr lang="en-US" dirty="0"/>
              <a:t>Delays to the in-service dates for planned projects</a:t>
            </a:r>
            <a:br>
              <a:rPr lang="en-US" sz="4000" dirty="0"/>
            </a:br>
            <a:r>
              <a:rPr lang="en-US" sz="1800" dirty="0"/>
              <a:t>Delay represents a change in the in-service date made by the project developer or ERCOT Resource Integration Department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6A51E-51F6-446E-952C-6130A937B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2D2C5D-7BF9-44CA-94B1-5071D8906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681" y="1447800"/>
            <a:ext cx="11374637" cy="4595813"/>
          </a:xfrm>
        </p:spPr>
      </p:pic>
    </p:spTree>
    <p:extLst>
      <p:ext uri="{BB962C8B-B14F-4D97-AF65-F5344CB8AC3E}">
        <p14:creationId xmlns:p14="http://schemas.microsoft.com/office/powerpoint/2010/main" val="1336410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59D2-0E9A-41A8-AB4A-F88A9C233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1204118"/>
          </a:xfrm>
        </p:spPr>
        <p:txBody>
          <a:bodyPr/>
          <a:lstStyle/>
          <a:p>
            <a:r>
              <a:rPr lang="en-US" dirty="0"/>
              <a:t>Delays to the in-service dates for planned projects</a:t>
            </a:r>
            <a:br>
              <a:rPr lang="en-US" sz="4000" dirty="0"/>
            </a:br>
            <a:r>
              <a:rPr lang="en-US" sz="1800" dirty="0"/>
              <a:t>Delay represents a change in the in-service date made by the project developer or ERCOT Resource Integration Department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6A51E-51F6-446E-952C-6130A937B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07350B-DA84-403B-ADE4-73F4BD7C8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729" y="1447800"/>
            <a:ext cx="11334541" cy="4595813"/>
          </a:xfrm>
        </p:spPr>
      </p:pic>
    </p:spTree>
    <p:extLst>
      <p:ext uri="{BB962C8B-B14F-4D97-AF65-F5344CB8AC3E}">
        <p14:creationId xmlns:p14="http://schemas.microsoft.com/office/powerpoint/2010/main" val="655020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59D2-0E9A-41A8-AB4A-F88A9C233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1204118"/>
          </a:xfrm>
        </p:spPr>
        <p:txBody>
          <a:bodyPr/>
          <a:lstStyle/>
          <a:p>
            <a:r>
              <a:rPr lang="en-US" dirty="0"/>
              <a:t>Delays to the in-service dates for planned projects</a:t>
            </a:r>
            <a:br>
              <a:rPr lang="en-US" sz="4000" dirty="0"/>
            </a:br>
            <a:r>
              <a:rPr lang="en-US" sz="1800" dirty="0"/>
              <a:t>Delay represents a change in the in-service date made by the project developer or ERCOT Resource Integration Department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6A51E-51F6-446E-952C-6130A937B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0F3B75-9003-4149-A678-96450B17C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990" y="1447800"/>
            <a:ext cx="11348019" cy="4595813"/>
          </a:xfrm>
        </p:spPr>
      </p:pic>
    </p:spTree>
    <p:extLst>
      <p:ext uri="{BB962C8B-B14F-4D97-AF65-F5344CB8AC3E}">
        <p14:creationId xmlns:p14="http://schemas.microsoft.com/office/powerpoint/2010/main" val="353184509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2" ma:contentTypeDescription="Create a new document." ma:contentTypeScope="" ma:versionID="63b4750df494f1e899998ba0dd64b59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26b17897b0dee42c4ef932dfddf4050e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E9AA12-8AF9-4AA6-90FE-24669859CDF3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c34af464-7aa1-4edd-9be4-83dffc1cb926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D7B7B8-5774-4569-A810-363B3D6ADC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</TotalTime>
  <Words>697</Words>
  <Application>Microsoft Office PowerPoint</Application>
  <PresentationFormat>Widescreen</PresentationFormat>
  <Paragraphs>96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1_Custom Design</vt:lpstr>
      <vt:lpstr>Office Theme</vt:lpstr>
      <vt:lpstr>PowerPoint Presentation</vt:lpstr>
      <vt:lpstr>Outline</vt:lpstr>
      <vt:lpstr>Assumptions for Success Rates and Development Cycle Analysis</vt:lpstr>
      <vt:lpstr>Success rates of planned generation projects in ERCOT queue</vt:lpstr>
      <vt:lpstr>Development Cycle for Planned Projects Duration in Years for average successful project  (from Queue Request to Commercial Operations or Synchronization Approval to ERCOT Grid)</vt:lpstr>
      <vt:lpstr>Delays to the in-service dates for planned projects Delay represents a change in the in-service date made by the project developer or ERCOT Resource Integration Department</vt:lpstr>
      <vt:lpstr>Delays to the in-service dates for planned projects Delay represents a change in the in-service date made by the project developer or ERCOT Resource Integration Department</vt:lpstr>
      <vt:lpstr>Delays to the in-service dates for planned projects Delay represents a change in the in-service date made by the project developer or ERCOT Resource Integration Department</vt:lpstr>
      <vt:lpstr>Delays to the in-service dates for planned projects Delay represents a change in the in-service date made by the project developer or ERCOT Resource Integration Department</vt:lpstr>
      <vt:lpstr>Delays to the in-service dates for planned projects Delay represents a change in the in-service date made by the project developer or ERCOT Resource Integration Department</vt:lpstr>
      <vt:lpstr>PowerPoint Presentation</vt:lpstr>
      <vt:lpstr>Wrap-up</vt:lpstr>
      <vt:lpstr>Appendix</vt:lpstr>
      <vt:lpstr>Annual Success Rates by Project Count - Battery Energy Storage</vt:lpstr>
      <vt:lpstr>Annual Success Rates by Project Count - Solar</vt:lpstr>
      <vt:lpstr>Annual Success Rates by Project Count - Wind</vt:lpstr>
      <vt:lpstr>Annual Success Rates by Project Count - Coal</vt:lpstr>
      <vt:lpstr>Annual Success Rates by Project Count – Natural Gas</vt:lpstr>
      <vt:lpstr>Annual Success Rates by Project Count – Natural Gas CC</vt:lpstr>
      <vt:lpstr>Annual Success Rates by Project Count – Natural Gas CT</vt:lpstr>
      <vt:lpstr>Annual Success Rates by Project Count – Natural Gas ST</vt:lpstr>
      <vt:lpstr>Annual Success Rates by Project Count – Natural Gas ICE</vt:lpstr>
      <vt:lpstr>Annual Success Rates by Project Capacity - Battery Energy Storage</vt:lpstr>
      <vt:lpstr>Annual Success Rates by Project Capacity - Solar </vt:lpstr>
      <vt:lpstr>Annual Success Rates by Project Capacity - Wind</vt:lpstr>
      <vt:lpstr>Annual Success Rates by Project Capacity - Coal</vt:lpstr>
      <vt:lpstr>Annual Success Rates by Project Capacity – Natural Gas</vt:lpstr>
      <vt:lpstr>Annual Success Rates by Project Capacity – Natural Gas CC</vt:lpstr>
      <vt:lpstr>Annual Success Rates by Project Capacity – Natural Gas CT</vt:lpstr>
      <vt:lpstr>Annual Success Rates by Project Capacity – Natural Gas ST</vt:lpstr>
      <vt:lpstr>Annual Success Rates by Project Capacity – Natural Gas ICE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Mantena, Dan</cp:lastModifiedBy>
  <cp:revision>94</cp:revision>
  <cp:lastPrinted>2016-01-21T20:53:15Z</cp:lastPrinted>
  <dcterms:created xsi:type="dcterms:W3CDTF">2016-01-21T15:20:31Z</dcterms:created>
  <dcterms:modified xsi:type="dcterms:W3CDTF">2022-04-01T14:04:43Z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