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5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90" y="26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ERCOT Black Start Procurement Process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dirty="0"/>
              <a:t>Operations Planning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dirty="0"/>
              <a:t>Lilia Sanchez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April 19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Black Start Procurement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929433"/>
          </a:xfrm>
        </p:spPr>
        <p:txBody>
          <a:bodyPr/>
          <a:lstStyle/>
          <a:p>
            <a:r>
              <a:rPr lang="en-US" sz="1800" dirty="0"/>
              <a:t>Bi-annual RFP requesting offers for black start service</a:t>
            </a:r>
          </a:p>
          <a:p>
            <a:r>
              <a:rPr lang="en-US" sz="1800" dirty="0"/>
              <a:t>Analysis by ERCOT</a:t>
            </a:r>
          </a:p>
          <a:p>
            <a:pPr lvl="1"/>
            <a:r>
              <a:rPr lang="en-US" sz="1600" dirty="0"/>
              <a:t>The following are considered for selecting Black Start Resources:</a:t>
            </a:r>
          </a:p>
          <a:p>
            <a:pPr lvl="2"/>
            <a:r>
              <a:rPr lang="en-US" sz="1400" dirty="0"/>
              <a:t>Restored Load</a:t>
            </a:r>
          </a:p>
          <a:p>
            <a:pPr lvl="2"/>
            <a:r>
              <a:rPr lang="en-US" sz="1400" dirty="0"/>
              <a:t>Restoration Time </a:t>
            </a:r>
          </a:p>
          <a:p>
            <a:pPr lvl="2"/>
            <a:r>
              <a:rPr lang="en-US" sz="1400" dirty="0"/>
              <a:t>Total Black Start Resource Cost</a:t>
            </a:r>
          </a:p>
          <a:p>
            <a:pPr lvl="1"/>
            <a:r>
              <a:rPr lang="en-US" dirty="0"/>
              <a:t>Used in-house tool MATLAB program</a:t>
            </a:r>
          </a:p>
          <a:p>
            <a:pPr lvl="2"/>
            <a:r>
              <a:rPr lang="en-US" sz="1400" dirty="0"/>
              <a:t>Analyzes the start-up time and cost of proposed Black Start resources. </a:t>
            </a:r>
          </a:p>
          <a:p>
            <a:pPr lvl="1"/>
            <a:r>
              <a:rPr lang="en-US" dirty="0"/>
              <a:t>Optimal Black-Start Capability (OBC) Tool </a:t>
            </a:r>
          </a:p>
          <a:p>
            <a:pPr lvl="2"/>
            <a:r>
              <a:rPr lang="en-US" sz="1400" dirty="0"/>
              <a:t>Estimates the effectiveness of a black start unit (BSU), in terms of time and cost running power flow to crank non-black-start units and total available generation capability.</a:t>
            </a:r>
          </a:p>
          <a:p>
            <a:pPr lvl="1"/>
            <a:r>
              <a:rPr lang="en-US" dirty="0"/>
              <a:t>Considerations</a:t>
            </a:r>
          </a:p>
          <a:p>
            <a:pPr lvl="2"/>
            <a:r>
              <a:rPr lang="en-US" sz="1400" dirty="0"/>
              <a:t>Minimum and Maximum Start-up times</a:t>
            </a:r>
          </a:p>
          <a:p>
            <a:pPr lvl="2"/>
            <a:r>
              <a:rPr lang="en-US" sz="1400" dirty="0"/>
              <a:t>Resources’ Ramp rates </a:t>
            </a:r>
          </a:p>
          <a:p>
            <a:pPr lvl="2"/>
            <a:r>
              <a:rPr lang="en-US" sz="1400" dirty="0"/>
              <a:t>Units with alternate fuel storage capability</a:t>
            </a:r>
          </a:p>
          <a:p>
            <a:pPr lvl="2"/>
            <a:r>
              <a:rPr lang="en-US" sz="1400" dirty="0"/>
              <a:t>Black Start Resource Alternate Resource</a:t>
            </a:r>
          </a:p>
          <a:p>
            <a:pPr lvl="2"/>
            <a:r>
              <a:rPr lang="en-US" sz="1400" dirty="0"/>
              <a:t>Weather Limitations per Generation Resource Disclosure from Black Start Service form</a:t>
            </a:r>
          </a:p>
          <a:p>
            <a:pPr marL="0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6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i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1671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141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ERCOT Black Start Procurement Process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</cp:lastModifiedBy>
  <cp:revision>32</cp:revision>
  <cp:lastPrinted>2016-01-21T20:53:15Z</cp:lastPrinted>
  <dcterms:created xsi:type="dcterms:W3CDTF">2016-01-21T15:20:31Z</dcterms:created>
  <dcterms:modified xsi:type="dcterms:W3CDTF">2022-04-19T21:47:57Z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