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3">
  <p:sldMasterIdLst>
    <p:sldMasterId id="2147483661" r:id="rId5"/>
  </p:sldMasterIdLst>
  <p:notesMasterIdLst>
    <p:notesMasterId r:id="rId15"/>
  </p:notesMasterIdLst>
  <p:sldIdLst>
    <p:sldId id="256" r:id="rId6"/>
    <p:sldId id="851" r:id="rId7"/>
    <p:sldId id="850" r:id="rId8"/>
    <p:sldId id="852" r:id="rId9"/>
    <p:sldId id="854" r:id="rId10"/>
    <p:sldId id="853" r:id="rId11"/>
    <p:sldId id="855" r:id="rId12"/>
    <p:sldId id="856" r:id="rId13"/>
    <p:sldId id="751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C81"/>
    <a:srgbClr val="AFCDE3"/>
    <a:srgbClr val="5D85A9"/>
    <a:srgbClr val="19396E"/>
    <a:srgbClr val="1F4C81"/>
    <a:srgbClr val="1B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5148" autoAdjust="0"/>
  </p:normalViewPr>
  <p:slideViewPr>
    <p:cSldViewPr>
      <p:cViewPr varScale="1">
        <p:scale>
          <a:sx n="66" d="100"/>
          <a:sy n="66" d="100"/>
        </p:scale>
        <p:origin x="119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84B90-0160-4F8C-AFC2-20EC9FCCC15C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9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 smtClean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yan.quint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600200"/>
            <a:ext cx="8291512" cy="3124199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i="0" kern="0" noProof="0" dirty="0" smtClean="0">
                <a:latin typeface="Tahoma" pitchFamily="84" charset="0"/>
              </a:rPr>
              <a:t>2023 Southwest UT Disturbance</a:t>
            </a:r>
            <a:endParaRPr kumimoji="0" lang="en-US" sz="38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400" kern="0" dirty="0" smtClean="0">
                <a:latin typeface="Tahoma" pitchFamily="84" charset="0"/>
              </a:rPr>
              <a:t>Southwestern Utah: April 10 , 2023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400" kern="0" dirty="0" smtClean="0">
                <a:latin typeface="Tahoma" pitchFamily="84" charset="0"/>
              </a:rPr>
              <a:t>Joint NERC and WECC Staff Report</a:t>
            </a:r>
            <a:endParaRPr lang="en-US" sz="1800" kern="0" dirty="0" smtClean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endParaRPr lang="en-US" sz="1600" i="0" kern="0" dirty="0" smtClean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1600" i="0" kern="0" dirty="0" smtClean="0">
                <a:latin typeface="Tahoma" pitchFamily="84" charset="0"/>
              </a:rPr>
              <a:t>Ryan D. Quint, PhD, PE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1600" i="0" kern="0" dirty="0" smtClean="0">
                <a:latin typeface="Tahoma" pitchFamily="84" charset="0"/>
              </a:rPr>
              <a:t>Director, Engineering and Security Integration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1600" i="0" kern="0" dirty="0" smtClean="0">
                <a:latin typeface="Tahoma" pitchFamily="84" charset="0"/>
              </a:rPr>
              <a:t>North American Electric Reliability Corporation</a:t>
            </a:r>
            <a:endParaRPr lang="en-US" sz="16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1600" i="0" kern="0" dirty="0" smtClean="0">
                <a:latin typeface="Tahoma" pitchFamily="84" charset="0"/>
              </a:rPr>
              <a:t>September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Disturbance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100204"/>
            <a:ext cx="4879076" cy="2286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9" y="1066800"/>
            <a:ext cx="4524957" cy="2895600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sz="half" idx="10"/>
          </p:nvPr>
        </p:nvSpPr>
        <p:spPr>
          <a:xfrm>
            <a:off x="5105400" y="1325562"/>
            <a:ext cx="3962400" cy="4846638"/>
          </a:xfrm>
        </p:spPr>
        <p:txBody>
          <a:bodyPr/>
          <a:lstStyle/>
          <a:p>
            <a:r>
              <a:rPr lang="en-US" dirty="0" smtClean="0"/>
              <a:t>April 10, 8:51 Pacific Time</a:t>
            </a:r>
          </a:p>
          <a:p>
            <a:r>
              <a:rPr lang="en-US" dirty="0" smtClean="0"/>
              <a:t>Single-line-to-ground fault on 345 kV transmission circuit in SW Utah</a:t>
            </a:r>
          </a:p>
          <a:p>
            <a:r>
              <a:rPr lang="en-US" dirty="0" smtClean="0"/>
              <a:t>Fault cleared in 3.5 cycles</a:t>
            </a:r>
          </a:p>
          <a:p>
            <a:r>
              <a:rPr lang="en-US" dirty="0" smtClean="0"/>
              <a:t>No generation tripped consequentially due to line outage</a:t>
            </a:r>
          </a:p>
          <a:p>
            <a:r>
              <a:rPr lang="en-US" dirty="0" smtClean="0"/>
              <a:t>Aggregate unexpected solar reduction of 921 MW</a:t>
            </a:r>
          </a:p>
          <a:p>
            <a:pPr lvl="1"/>
            <a:r>
              <a:rPr lang="en-US" dirty="0" smtClean="0"/>
              <a:t>Across 9 plants (some with multiple phases or units)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408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Disturbance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7019564" cy="25636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114800"/>
            <a:ext cx="4959865" cy="21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Reduction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6590237" cy="3320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267200"/>
            <a:ext cx="2946004" cy="2057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70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Plants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95400"/>
            <a:ext cx="5696468" cy="5207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257800" y="1524000"/>
            <a:ext cx="685800" cy="4724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05200" y="1524000"/>
            <a:ext cx="533400" cy="4724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590800" y="2743200"/>
            <a:ext cx="914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2400" y="2743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Mostly BES facilities</a:t>
            </a:r>
            <a:endParaRPr lang="en-US" sz="1800" i="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667000" y="4267200"/>
            <a:ext cx="2590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2400" y="4521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Mostly (not all) “older” / “legacy” facilities</a:t>
            </a:r>
            <a:endParaRPr 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312888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All causes of reduction previously identified in past reports</a:t>
            </a:r>
          </a:p>
          <a:p>
            <a:r>
              <a:rPr lang="en-US" dirty="0" smtClean="0"/>
              <a:t>Unexpected field settings</a:t>
            </a:r>
          </a:p>
          <a:p>
            <a:pPr lvl="1"/>
            <a:r>
              <a:rPr lang="en-US" dirty="0" smtClean="0"/>
              <a:t>Facility 1: All but 2 inverters set with FRT disabled; all abnormally tripped on ac overcurrent; remaining 2 inverters had momentary cessation set</a:t>
            </a:r>
          </a:p>
          <a:p>
            <a:pPr lvl="1"/>
            <a:r>
              <a:rPr lang="en-US" dirty="0" smtClean="0"/>
              <a:t>Facility 2: Inverter protection reported by GO did not match documented settings by inverter OEM “as left” during commissioning; not owner-configurable settings, so neither GO nor OEM could explain which was “correct”</a:t>
            </a:r>
          </a:p>
          <a:p>
            <a:r>
              <a:rPr lang="en-US" dirty="0" smtClean="0"/>
              <a:t>Systemic performance issues persist</a:t>
            </a:r>
          </a:p>
          <a:p>
            <a:pPr lvl="1"/>
            <a:r>
              <a:rPr lang="en-US" dirty="0" smtClean="0"/>
              <a:t>GOs aware of past disturbance reports; no proactive action being taken to address performance deficiencies</a:t>
            </a:r>
          </a:p>
          <a:p>
            <a:pPr lvl="1"/>
            <a:r>
              <a:rPr lang="en-US" dirty="0" smtClean="0"/>
              <a:t>OEMs also aware of performance issues but fixes not being deployed</a:t>
            </a:r>
          </a:p>
          <a:p>
            <a:pPr lvl="1"/>
            <a:r>
              <a:rPr lang="en-US" dirty="0" smtClean="0"/>
              <a:t>Need for comprehensive ride-through standard</a:t>
            </a:r>
          </a:p>
          <a:p>
            <a:r>
              <a:rPr lang="en-US" dirty="0" smtClean="0"/>
              <a:t>Enhanced PacifiCorp modeling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0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Similarities and </a:t>
            </a:r>
            <a:r>
              <a:rPr lang="en-US" dirty="0"/>
              <a:t>differences with Odessa </a:t>
            </a:r>
            <a:r>
              <a:rPr lang="en-US" dirty="0" smtClean="0"/>
              <a:t>disturbances</a:t>
            </a:r>
          </a:p>
          <a:p>
            <a:r>
              <a:rPr lang="en-US" dirty="0" smtClean="0"/>
              <a:t>Findings applicable to all Regions across North America</a:t>
            </a:r>
          </a:p>
          <a:p>
            <a:r>
              <a:rPr lang="en-US" dirty="0" smtClean="0"/>
              <a:t>Accurate modeling and studies is </a:t>
            </a:r>
            <a:r>
              <a:rPr lang="en-US" b="1" i="1" dirty="0" smtClean="0"/>
              <a:t>critically important</a:t>
            </a:r>
            <a:r>
              <a:rPr lang="en-US" dirty="0" smtClean="0"/>
              <a:t>, and appears to be poor presently</a:t>
            </a:r>
          </a:p>
          <a:p>
            <a:r>
              <a:rPr lang="en-US" dirty="0" smtClean="0"/>
              <a:t>Establishing detailed interconnection requirements is </a:t>
            </a:r>
            <a:r>
              <a:rPr lang="en-US" b="1" i="1" dirty="0" smtClean="0"/>
              <a:t>absolutely essential</a:t>
            </a:r>
            <a:r>
              <a:rPr lang="en-US" dirty="0" smtClean="0"/>
              <a:t>, should be taken </a:t>
            </a:r>
            <a:r>
              <a:rPr lang="en-US" b="1" i="1" dirty="0" smtClean="0"/>
              <a:t>very seriously </a:t>
            </a:r>
            <a:r>
              <a:rPr lang="en-US" dirty="0" smtClean="0"/>
              <a:t>across North America</a:t>
            </a:r>
          </a:p>
          <a:p>
            <a:r>
              <a:rPr lang="en-US" dirty="0" smtClean="0"/>
              <a:t>Lack of industry action reinforcing need for NERC Standards efforts</a:t>
            </a:r>
            <a:endParaRPr lang="en-US" dirty="0"/>
          </a:p>
          <a:p>
            <a:pPr lvl="1"/>
            <a:r>
              <a:rPr lang="en-US" dirty="0" smtClean="0"/>
              <a:t>NERC </a:t>
            </a:r>
            <a:r>
              <a:rPr lang="en-US" dirty="0" smtClean="0"/>
              <a:t>Project 2023-02 to ensure proactive risk mitigation</a:t>
            </a:r>
          </a:p>
          <a:p>
            <a:pPr lvl="1"/>
            <a:r>
              <a:rPr lang="en-US" dirty="0" smtClean="0"/>
              <a:t>NERC </a:t>
            </a:r>
            <a:r>
              <a:rPr lang="en-US" dirty="0" smtClean="0"/>
              <a:t>Project 2020-02 to ensure comprehensive ride-through performance standard</a:t>
            </a:r>
          </a:p>
          <a:p>
            <a:r>
              <a:rPr lang="en-US" dirty="0" smtClean="0"/>
              <a:t>Reiterated need for Level 2 NERC Alert regarding inverter-based resource performance </a:t>
            </a:r>
            <a:r>
              <a:rPr lang="en-US" dirty="0" smtClean="0"/>
              <a:t>issues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 and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7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Posting of IBR Webinar Series Slides, Recording, FAQ, and Highlights </a:t>
            </a:r>
            <a:r>
              <a:rPr lang="en-US" sz="1600" i="1" dirty="0" smtClean="0">
                <a:solidFill>
                  <a:srgbClr val="FF0000"/>
                </a:solidFill>
              </a:rPr>
              <a:t>(~Sept 2023)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/>
              <a:t>EMT Boot </a:t>
            </a:r>
            <a:r>
              <a:rPr lang="en-US" dirty="0" smtClean="0"/>
              <a:t>Camps </a:t>
            </a:r>
            <a:r>
              <a:rPr lang="en-US" sz="1600" i="1" dirty="0">
                <a:solidFill>
                  <a:srgbClr val="FF0000"/>
                </a:solidFill>
              </a:rPr>
              <a:t>(~Aug-Sept 2023)</a:t>
            </a:r>
          </a:p>
          <a:p>
            <a:r>
              <a:rPr lang="en-US" dirty="0" smtClean="0"/>
              <a:t>Disturbance Report on 2022 Battery Energy Storage System Events in California </a:t>
            </a:r>
            <a:r>
              <a:rPr lang="en-US" sz="1600" i="1" dirty="0">
                <a:solidFill>
                  <a:srgbClr val="FF0000"/>
                </a:solidFill>
              </a:rPr>
              <a:t>(~Sept-Oct 2023)</a:t>
            </a:r>
          </a:p>
          <a:p>
            <a:r>
              <a:rPr lang="en-US" dirty="0" smtClean="0"/>
              <a:t>Report on Key Findings and Recommendations from Level 2 NERC Alert on IBR Performance Issues </a:t>
            </a:r>
            <a:r>
              <a:rPr lang="en-US" sz="1600" i="1" dirty="0">
                <a:solidFill>
                  <a:srgbClr val="FF0000"/>
                </a:solidFill>
              </a:rPr>
              <a:t>(~Oct-Nov 2023)</a:t>
            </a:r>
          </a:p>
          <a:p>
            <a:r>
              <a:rPr lang="en-US" dirty="0" smtClean="0"/>
              <a:t>Level 2 NERC Alert on IBR Modeling Issues </a:t>
            </a:r>
            <a:r>
              <a:rPr lang="en-US" sz="1600" i="1" dirty="0">
                <a:solidFill>
                  <a:srgbClr val="FF0000"/>
                </a:solidFill>
              </a:rPr>
              <a:t>(~Q4 2023 or Q1 2024, tentative)</a:t>
            </a:r>
          </a:p>
          <a:p>
            <a:r>
              <a:rPr lang="en-US" dirty="0" smtClean="0"/>
              <a:t>IRPS and EMTTF Work Plan Items </a:t>
            </a:r>
            <a:r>
              <a:rPr lang="en-US" sz="1600" i="1" dirty="0">
                <a:solidFill>
                  <a:srgbClr val="FF0000"/>
                </a:solidFill>
              </a:rPr>
              <a:t>(Q4 2023-Q1 2024)</a:t>
            </a:r>
          </a:p>
          <a:p>
            <a:pPr lvl="1"/>
            <a:r>
              <a:rPr lang="en-US" dirty="0" smtClean="0"/>
              <a:t>IBR Standards Gap Analysis</a:t>
            </a:r>
          </a:p>
          <a:p>
            <a:pPr lvl="1"/>
            <a:r>
              <a:rPr lang="en-US" dirty="0" smtClean="0"/>
              <a:t>Guidance on Interconnection Studies </a:t>
            </a:r>
          </a:p>
          <a:p>
            <a:pPr lvl="1"/>
            <a:r>
              <a:rPr lang="en-US" dirty="0" smtClean="0"/>
              <a:t>Guidance on Commissioning Practices</a:t>
            </a:r>
          </a:p>
          <a:p>
            <a:pPr lvl="1"/>
            <a:r>
              <a:rPr lang="en-US" dirty="0" smtClean="0"/>
              <a:t>Guidance on EMT Studies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and Upcoming IBR </a:t>
            </a:r>
            <a:br>
              <a:rPr lang="en-US" dirty="0" smtClean="0"/>
            </a:br>
            <a:r>
              <a:rPr lang="en-US" dirty="0" smtClean="0"/>
              <a:t>Risk Mitigation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0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808080">
                      <a:alpha val="52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/>
                <a:cs typeface="+mn-cs"/>
              </a:rPr>
              <a:t>Questions and Answers</a:t>
            </a:r>
            <a:endParaRPr kumimoji="0" lang="en-US" sz="1400" b="1" i="0" u="none" strike="noStrike" kern="1200" cap="none" spc="0" normalizeH="0" baseline="0" noProof="0" dirty="0">
              <a:ln>
                <a:solidFill>
                  <a:srgbClr val="808080">
                    <a:alpha val="52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4343400"/>
            <a:ext cx="3829050" cy="1828800"/>
          </a:xfrm>
          <a:prstGeom prst="rect">
            <a:avLst/>
          </a:prstGeom>
        </p:spPr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solidFill>
                  <a:srgbClr val="1F497D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Ryan D. Quint, PhD, PE</a:t>
            </a:r>
            <a:endParaRPr lang="en-US" sz="16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1F497D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Director, Engineering and Security Integration</a:t>
            </a:r>
            <a:endParaRPr lang="en-US" sz="16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 u="sng" dirty="0" smtClean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ryan.quint@nerc.net</a:t>
            </a:r>
            <a:endParaRPr lang="en-US" sz="1200" i="0" u="sng" dirty="0" smtClean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18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" id="{F48A66DA-DEED-4C8E-AFCB-BD3D6F91B09F}" vid="{C4BDB77C-316B-4E0A-B04C-8A95D60324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e72bb46-7b96-43f6-b3d2-cb56bca42853"/>
    <ds:schemaRef ds:uri="http://purl.org/dc/terms/"/>
    <ds:schemaRef ds:uri="http://purl.org/dc/elements/1.1/"/>
    <ds:schemaRef ds:uri="http://schemas.microsoft.com/office/infopath/2007/PartnerControls"/>
    <ds:schemaRef ds:uri="a614bff7-06ef-4380-81cc-ebb8f858167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PresentationFormat>On-screen Show (4:3)</PresentationFormat>
  <Paragraphs>56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Lucida Grande</vt:lpstr>
      <vt:lpstr>Tahoma</vt:lpstr>
      <vt:lpstr>Times New Roman</vt:lpstr>
      <vt:lpstr>Verdana</vt:lpstr>
      <vt:lpstr>Wingdings</vt:lpstr>
      <vt:lpstr>NERCTheme</vt:lpstr>
      <vt:lpstr>PowerPoint Presentation</vt:lpstr>
      <vt:lpstr>Overview of Disturbance</vt:lpstr>
      <vt:lpstr>Overview of Disturbance</vt:lpstr>
      <vt:lpstr>Causes of Reduction</vt:lpstr>
      <vt:lpstr>Overview of Plants</vt:lpstr>
      <vt:lpstr>Other Findings</vt:lpstr>
      <vt:lpstr>Key Takeaways and Recommendations</vt:lpstr>
      <vt:lpstr>Recent and Upcoming IBR  Risk Mitigation Activities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cp:lastModifiedBy/>
  <cp:revision>1</cp:revision>
  <dcterms:created xsi:type="dcterms:W3CDTF">2016-05-26T16:18:48Z</dcterms:created>
  <dcterms:modified xsi:type="dcterms:W3CDTF">2023-09-08T14:49:21Z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