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3" r:id="rId4"/>
    <p:sldMasterId id="2147483663" r:id="rId5"/>
    <p:sldMasterId id="2147483739" r:id="rId6"/>
  </p:sldMasterIdLst>
  <p:notesMasterIdLst>
    <p:notesMasterId r:id="rId103"/>
  </p:notesMasterIdLst>
  <p:handoutMasterIdLst>
    <p:handoutMasterId r:id="rId104"/>
  </p:handoutMasterIdLst>
  <p:sldIdLst>
    <p:sldId id="542" r:id="rId7"/>
    <p:sldId id="550" r:id="rId8"/>
    <p:sldId id="551" r:id="rId9"/>
    <p:sldId id="625" r:id="rId10"/>
    <p:sldId id="553" r:id="rId11"/>
    <p:sldId id="555" r:id="rId12"/>
    <p:sldId id="627" r:id="rId13"/>
    <p:sldId id="660" r:id="rId14"/>
    <p:sldId id="554" r:id="rId15"/>
    <p:sldId id="556" r:id="rId16"/>
    <p:sldId id="546" r:id="rId17"/>
    <p:sldId id="557" r:id="rId18"/>
    <p:sldId id="558" r:id="rId19"/>
    <p:sldId id="545" r:id="rId20"/>
    <p:sldId id="642" r:id="rId21"/>
    <p:sldId id="659" r:id="rId22"/>
    <p:sldId id="658" r:id="rId23"/>
    <p:sldId id="559" r:id="rId24"/>
    <p:sldId id="561" r:id="rId25"/>
    <p:sldId id="629" r:id="rId26"/>
    <p:sldId id="630" r:id="rId27"/>
    <p:sldId id="573" r:id="rId28"/>
    <p:sldId id="575" r:id="rId29"/>
    <p:sldId id="576" r:id="rId30"/>
    <p:sldId id="577" r:id="rId31"/>
    <p:sldId id="578" r:id="rId32"/>
    <p:sldId id="579" r:id="rId33"/>
    <p:sldId id="580" r:id="rId34"/>
    <p:sldId id="628" r:id="rId35"/>
    <p:sldId id="581" r:id="rId36"/>
    <p:sldId id="582" r:id="rId37"/>
    <p:sldId id="564" r:id="rId38"/>
    <p:sldId id="565" r:id="rId39"/>
    <p:sldId id="566" r:id="rId40"/>
    <p:sldId id="569" r:id="rId41"/>
    <p:sldId id="567" r:id="rId42"/>
    <p:sldId id="568" r:id="rId43"/>
    <p:sldId id="570" r:id="rId44"/>
    <p:sldId id="571" r:id="rId45"/>
    <p:sldId id="661" r:id="rId46"/>
    <p:sldId id="662" r:id="rId47"/>
    <p:sldId id="572" r:id="rId48"/>
    <p:sldId id="583"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620" r:id="rId62"/>
    <p:sldId id="596" r:id="rId63"/>
    <p:sldId id="597" r:id="rId64"/>
    <p:sldId id="599" r:id="rId65"/>
    <p:sldId id="600" r:id="rId66"/>
    <p:sldId id="601" r:id="rId67"/>
    <p:sldId id="602" r:id="rId68"/>
    <p:sldId id="603" r:id="rId69"/>
    <p:sldId id="604" r:id="rId70"/>
    <p:sldId id="607" r:id="rId71"/>
    <p:sldId id="608" r:id="rId72"/>
    <p:sldId id="609" r:id="rId73"/>
    <p:sldId id="610" r:id="rId74"/>
    <p:sldId id="611" r:id="rId75"/>
    <p:sldId id="612" r:id="rId76"/>
    <p:sldId id="613" r:id="rId77"/>
    <p:sldId id="614" r:id="rId78"/>
    <p:sldId id="615" r:id="rId79"/>
    <p:sldId id="619" r:id="rId80"/>
    <p:sldId id="616" r:id="rId81"/>
    <p:sldId id="617" r:id="rId82"/>
    <p:sldId id="643" r:id="rId83"/>
    <p:sldId id="618" r:id="rId84"/>
    <p:sldId id="631" r:id="rId85"/>
    <p:sldId id="632" r:id="rId86"/>
    <p:sldId id="633" r:id="rId87"/>
    <p:sldId id="644" r:id="rId88"/>
    <p:sldId id="634" r:id="rId89"/>
    <p:sldId id="635" r:id="rId90"/>
    <p:sldId id="636" r:id="rId91"/>
    <p:sldId id="552" r:id="rId92"/>
    <p:sldId id="621" r:id="rId93"/>
    <p:sldId id="646" r:id="rId94"/>
    <p:sldId id="647" r:id="rId95"/>
    <p:sldId id="648" r:id="rId96"/>
    <p:sldId id="649" r:id="rId97"/>
    <p:sldId id="650" r:id="rId98"/>
    <p:sldId id="656" r:id="rId99"/>
    <p:sldId id="651" r:id="rId100"/>
    <p:sldId id="657" r:id="rId101"/>
    <p:sldId id="624" r:id="rId10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A1701-F385-8B04-F9E7-34545343CA7A}" name="Thurman, Kathryn" initials="TK" userId="Thurman, Kathry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93C61"/>
    <a:srgbClr val="5B6770"/>
    <a:srgbClr val="E6EBF0"/>
    <a:srgbClr val="98C3FA"/>
    <a:srgbClr val="70CDD9"/>
    <a:srgbClr val="8DC3E5"/>
    <a:srgbClr val="A9E5EA"/>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678"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8/10/relationships/authors" Targe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8/7/2024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8/7/2024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5281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17143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158118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540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48267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89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847D438-DAAD-88D4-D035-DFBF79CDE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2903" y="6553200"/>
            <a:ext cx="943100" cy="253916"/>
          </a:xfrm>
          <a:prstGeom prst="rect">
            <a:avLst/>
          </a:prstGeom>
          <a:noFill/>
        </p:spPr>
        <p:txBody>
          <a:bodyPr wrap="square" rtlCol="0">
            <a:spAutoFit/>
          </a:bodyPr>
          <a:lstStyle/>
          <a:p>
            <a:r>
              <a:rPr lang="en-US" sz="100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56" r:id="rId4"/>
    <p:sldLayoutId id="2147483738" r:id="rId5"/>
    <p:sldLayoutId id="2147483713" r:id="rId6"/>
    <p:sldLayoutId id="2147483714" r:id="rId7"/>
    <p:sldLayoutId id="2147483715" r:id="rId8"/>
    <p:sldLayoutId id="2147483716" r:id="rId9"/>
    <p:sldLayoutId id="2147483755" r:id="rId10"/>
    <p:sldLayoutId id="2147483717" r:id="rId11"/>
    <p:sldLayoutId id="2147483718" r:id="rId12"/>
    <p:sldLayoutId id="2147483719" r:id="rId13"/>
    <p:sldLayoutId id="2147483720" r:id="rId14"/>
    <p:sldLayoutId id="2147483666" r:id="rId15"/>
    <p:sldLayoutId id="2147483737" r:id="rId16"/>
    <p:sldLayoutId id="2147483722"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userDrawn="1"/>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userDrawn="1"/>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userDrawn="1"/>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userDrawn="1"/>
        </p:nvSpPr>
        <p:spPr>
          <a:xfrm>
            <a:off x="685800" y="6553200"/>
            <a:ext cx="935921"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42" r:id="rId4"/>
    <p:sldLayoutId id="2147483743" r:id="rId5"/>
    <p:sldLayoutId id="2147483744" r:id="rId6"/>
    <p:sldLayoutId id="2147483745" r:id="rId7"/>
    <p:sldLayoutId id="2147483748"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dnb.com/" TargetMode="External"/><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 Id="rId5" Type="http://schemas.openxmlformats.org/officeDocument/2006/relationships/hyperlink" Target="https://view.officeapps.live.com/op/view.aspx?src=https%3A%2F%2Fwww.ercot.com%2Ffiles%2Fdocs%2F2023%2F06%2F01%2F23Q-060123_Nodal.docx&amp;wdOrigin=BROWSELINK" TargetMode="External"/><Relationship Id="rId4" Type="http://schemas.openxmlformats.org/officeDocument/2006/relationships/hyperlink" Target="http://www.sos.state.tx.u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flighttesting@ercot.com" TargetMode="External"/><Relationship Id="rId2" Type="http://schemas.openxmlformats.org/officeDocument/2006/relationships/hyperlink" Target="mailto:MPregistration@ercot.com" TargetMode="External"/><Relationship Id="rId1" Type="http://schemas.openxmlformats.org/officeDocument/2006/relationships/slideLayout" Target="../slideLayouts/slideLayout6.xml"/><Relationship Id="rId4" Type="http://schemas.openxmlformats.org/officeDocument/2006/relationships/hyperlink" Target="https://www.ercot.com/services/rq/lse/trt/inde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mailto:flighttesting@ercot.com"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www.ercot.com/mkrules/guides/retail/current"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www.ercot.com/committees/rms/txset" TargetMode="External"/><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 Id="rId5" Type="http://schemas.openxmlformats.org/officeDocument/2006/relationships/hyperlink" Target="https://www.ercot.com/mktrules/issues/txsetcc" TargetMode="External"/><Relationship Id="rId4" Type="http://schemas.openxmlformats.org/officeDocument/2006/relationships/hyperlink" Target="https://www.ercot.com/mktrules/issues/SCR817"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hyperlink" Target="https://www.ercot.com/services/client_svcs/mktrk_info/index.html" TargetMode="External"/><Relationship Id="rId2" Type="http://schemas.openxmlformats.org/officeDocument/2006/relationships/hyperlink" Target="https://www.ercot.com/committees/rms/tdtms" TargetMode="External"/><Relationship Id="rId1" Type="http://schemas.openxmlformats.org/officeDocument/2006/relationships/slideLayout" Target="../slideLayouts/slideLayout6.xml"/><Relationship Id="rId4" Type="http://schemas.openxmlformats.org/officeDocument/2006/relationships/hyperlink" Target="https://ercot.csod.com/login" TargetMode="External"/></Relationships>
</file>

<file path=ppt/slides/_rels/slide94.xml.rels><?xml version="1.0" encoding="UTF-8" standalone="yes"?>
<Relationships xmlns="http://schemas.openxmlformats.org/package/2006/relationships"><Relationship Id="rId2" Type="http://schemas.openxmlformats.org/officeDocument/2006/relationships/hyperlink" Target="https://www.ercot.com/services/client_svcs/mktrk_info/index.html"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334000" y="2105561"/>
            <a:ext cx="5646034" cy="2123658"/>
          </a:xfrm>
          <a:prstGeom prst="rect">
            <a:avLst/>
          </a:prstGeom>
          <a:noFill/>
        </p:spPr>
        <p:txBody>
          <a:bodyPr wrap="square" rtlCol="0">
            <a:spAutoFit/>
          </a:bodyPr>
          <a:lstStyle/>
          <a:p>
            <a:r>
              <a:rPr lang="en-US" sz="2400" b="1" dirty="0"/>
              <a:t>Texas SET 5.0 Orientation</a:t>
            </a:r>
          </a:p>
          <a:p>
            <a:endParaRPr lang="en-US" dirty="0"/>
          </a:p>
          <a:p>
            <a:endParaRPr lang="en-US" dirty="0"/>
          </a:p>
          <a:p>
            <a:endParaRPr lang="en-US" dirty="0"/>
          </a:p>
          <a:p>
            <a:r>
              <a:rPr lang="en-US" i="1" dirty="0"/>
              <a:t>Kathryn Thurman &amp; </a:t>
            </a:r>
            <a:r>
              <a:rPr lang="en-US" i="1"/>
              <a:t>Tammy Stewart</a:t>
            </a:r>
            <a:endParaRPr lang="en-US" i="1" dirty="0"/>
          </a:p>
          <a:p>
            <a:endParaRPr lang="en-US" dirty="0"/>
          </a:p>
          <a:p>
            <a:r>
              <a:rPr lang="en-US" dirty="0"/>
              <a:t>June 25, 2024</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Bypass to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After the implementation of Texas SET 5.0, the use of the REF~2W CSA Bypass code on an ESI ID where the CR is not the CSA, or scheduled to be the CSA, on the requested date of the Move Out, will result in ERCOT rejecting the Move Out.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2" name="TextBox 1">
            <a:extLst>
              <a:ext uri="{FF2B5EF4-FFF2-40B4-BE49-F238E27FC236}">
                <a16:creationId xmlns:a16="http://schemas.microsoft.com/office/drawing/2014/main" id="{C133BF06-7493-97C2-AE22-028F4468F745}"/>
              </a:ext>
            </a:extLst>
          </p:cNvPr>
          <p:cNvSpPr txBox="1"/>
          <p:nvPr/>
        </p:nvSpPr>
        <p:spPr>
          <a:xfrm>
            <a:off x="9372601" y="5811990"/>
            <a:ext cx="2656536" cy="523220"/>
          </a:xfrm>
          <a:prstGeom prst="rect">
            <a:avLst/>
          </a:prstGeom>
          <a:noFill/>
        </p:spPr>
        <p:txBody>
          <a:bodyPr wrap="square" rtlCol="0">
            <a:spAutoFit/>
          </a:bodyPr>
          <a:lstStyle/>
          <a:p>
            <a:r>
              <a:rPr lang="en-US" sz="1400" dirty="0"/>
              <a:t>Reference Change Controls:</a:t>
            </a:r>
          </a:p>
          <a:p>
            <a:r>
              <a:rPr lang="en-US" sz="1400" dirty="0"/>
              <a:t>TXSETCC798</a:t>
            </a:r>
          </a:p>
        </p:txBody>
      </p:sp>
    </p:spTree>
    <p:extLst>
      <p:ext uri="{BB962C8B-B14F-4D97-AF65-F5344CB8AC3E}">
        <p14:creationId xmlns:p14="http://schemas.microsoft.com/office/powerpoint/2010/main" val="94931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Switches rejected for NFI</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will begin rejecting switches based on the First Available Switch Date (FASD) of the Standard Switch.</a:t>
            </a:r>
          </a:p>
          <a:p>
            <a:endParaRPr lang="en-US" b="0" dirty="0"/>
          </a:p>
          <a:p>
            <a:r>
              <a:rPr lang="en-US" b="0" dirty="0"/>
              <a:t>In the event there is already a Switch Request (standard or Self-Selected) scheduled that does not have a Cancel Pending status and for which the Scheduled Meter Read Date (SMRD) is later than or equal to the FASD on the second standard Switch Request, the standard Switch request will be rejected for Not First In (NFI).</a:t>
            </a:r>
          </a:p>
          <a:p>
            <a:endParaRPr lang="en-US" b="0" dirty="0"/>
          </a:p>
          <a:p>
            <a:r>
              <a:rPr lang="en-US" b="0" dirty="0"/>
              <a:t>In the event ERCOT receives a standard switch on an ESI ID where there is a scheduled Move In with the SMRD equal to FASD of the standard Switch, the standard Switch will be rejected for NFI.</a:t>
            </a:r>
          </a:p>
          <a:p>
            <a:endParaRPr lang="en-US" b="0" dirty="0"/>
          </a:p>
          <a:p>
            <a:r>
              <a:rPr lang="en-US" b="0" dirty="0"/>
              <a:t>In the event ERCOT receives a standard switch on an ESI ID where there is a scheduled Move Out with the SMRD equal to FASD of the standard Switch, the standard Switch will be rejected for NFI.</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104897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NFI</a:t>
            </a:r>
          </a:p>
        </p:txBody>
      </p:sp>
      <p:graphicFrame>
        <p:nvGraphicFramePr>
          <p:cNvPr id="2" name="Content Placeholder 1">
            <a:extLst>
              <a:ext uri="{FF2B5EF4-FFF2-40B4-BE49-F238E27FC236}">
                <a16:creationId xmlns:a16="http://schemas.microsoft.com/office/drawing/2014/main" id="{B9D92A6E-0A29-FB95-3C73-A41708EA8D99}"/>
              </a:ext>
            </a:extLst>
          </p:cNvPr>
          <p:cNvGraphicFramePr>
            <a:graphicFrameLocks noGrp="1"/>
          </p:cNvGraphicFramePr>
          <p:nvPr>
            <p:ph idx="1"/>
            <p:extLst>
              <p:ext uri="{D42A27DB-BD31-4B8C-83A1-F6EECF244321}">
                <p14:modId xmlns:p14="http://schemas.microsoft.com/office/powerpoint/2010/main" val="3627061370"/>
              </p:ext>
            </p:extLst>
          </p:nvPr>
        </p:nvGraphicFramePr>
        <p:xfrm>
          <a:off x="1600200" y="838200"/>
          <a:ext cx="8686799" cy="4952997"/>
        </p:xfrm>
        <a:graphic>
          <a:graphicData uri="http://schemas.openxmlformats.org/drawingml/2006/table">
            <a:tbl>
              <a:tblPr firstRow="1" firstCol="1" bandRow="1">
                <a:tableStyleId>{93296810-A885-4BE3-A3E7-6D5BEEA58F35}</a:tableStyleId>
              </a:tblPr>
              <a:tblGrid>
                <a:gridCol w="3187891">
                  <a:extLst>
                    <a:ext uri="{9D8B030D-6E8A-4147-A177-3AD203B41FA5}">
                      <a16:colId xmlns:a16="http://schemas.microsoft.com/office/drawing/2014/main" val="1431948097"/>
                    </a:ext>
                  </a:extLst>
                </a:gridCol>
                <a:gridCol w="2781692">
                  <a:extLst>
                    <a:ext uri="{9D8B030D-6E8A-4147-A177-3AD203B41FA5}">
                      <a16:colId xmlns:a16="http://schemas.microsoft.com/office/drawing/2014/main" val="463053967"/>
                    </a:ext>
                  </a:extLst>
                </a:gridCol>
                <a:gridCol w="2717216">
                  <a:extLst>
                    <a:ext uri="{9D8B030D-6E8A-4147-A177-3AD203B41FA5}">
                      <a16:colId xmlns:a16="http://schemas.microsoft.com/office/drawing/2014/main" val="1894894077"/>
                    </a:ext>
                  </a:extLst>
                </a:gridCol>
              </a:tblGrid>
              <a:tr h="235857">
                <a:tc>
                  <a:txBody>
                    <a:bodyPr/>
                    <a:lstStyle/>
                    <a:p>
                      <a:pPr marL="0" marR="0">
                        <a:spcBef>
                          <a:spcPts val="0"/>
                        </a:spcBef>
                        <a:spcAft>
                          <a:spcPts val="0"/>
                        </a:spcAft>
                      </a:pPr>
                      <a:r>
                        <a:rPr lang="en-US" sz="1100">
                          <a:effectLst/>
                        </a:rPr>
                        <a:t>Scheduled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New Transaction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Rejected for Not First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2175460"/>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635183"/>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3194072"/>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0536515"/>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3690459"/>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685278"/>
                  </a:ext>
                </a:extLst>
              </a:tr>
              <a:tr h="235857">
                <a:tc>
                  <a:txBody>
                    <a:bodyPr/>
                    <a:lstStyle/>
                    <a:p>
                      <a:pPr marL="0" marR="0">
                        <a:spcBef>
                          <a:spcPts val="0"/>
                        </a:spcBef>
                        <a:spcAft>
                          <a:spcPts val="0"/>
                        </a:spcAft>
                      </a:pPr>
                      <a:r>
                        <a:rPr lang="en-US" sz="1100" dirty="0">
                          <a:effectLst/>
                        </a:rPr>
                        <a:t>Move out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14526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820057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7771108"/>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6878086"/>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9406241"/>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214832"/>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4671777"/>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5081544"/>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732021"/>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7862420"/>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2264268"/>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608119"/>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0128834"/>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467883"/>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9302729"/>
                  </a:ext>
                </a:extLst>
              </a:tr>
            </a:tbl>
          </a:graphicData>
        </a:graphic>
      </p:graphicFrame>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
        <p:nvSpPr>
          <p:cNvPr id="3" name="TextBox 2">
            <a:extLst>
              <a:ext uri="{FF2B5EF4-FFF2-40B4-BE49-F238E27FC236}">
                <a16:creationId xmlns:a16="http://schemas.microsoft.com/office/drawing/2014/main" id="{5168C545-6899-AE09-37B9-8D6202F4AF6A}"/>
              </a:ext>
            </a:extLst>
          </p:cNvPr>
          <p:cNvSpPr txBox="1"/>
          <p:nvPr/>
        </p:nvSpPr>
        <p:spPr>
          <a:xfrm>
            <a:off x="1981199" y="6005001"/>
            <a:ext cx="7924800" cy="338554"/>
          </a:xfrm>
          <a:prstGeom prst="rect">
            <a:avLst/>
          </a:prstGeom>
          <a:noFill/>
        </p:spPr>
        <p:txBody>
          <a:bodyPr wrap="square" rtlCol="0">
            <a:spAutoFit/>
          </a:bodyPr>
          <a:lstStyle/>
          <a:p>
            <a:pPr algn="ctr"/>
            <a:r>
              <a:rPr lang="en-US" sz="1600" dirty="0"/>
              <a:t>Items highlighted in yellow are the ones changing for Texas SET 5.0</a:t>
            </a:r>
          </a:p>
        </p:txBody>
      </p:sp>
    </p:spTree>
    <p:extLst>
      <p:ext uri="{BB962C8B-B14F-4D97-AF65-F5344CB8AC3E}">
        <p14:creationId xmlns:p14="http://schemas.microsoft.com/office/powerpoint/2010/main" val="102186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New data elements will be added to the following transactions to allow the TDSPs to communicate which County the ESI ID is in.</a:t>
            </a:r>
          </a:p>
          <a:p>
            <a:pPr lvl="1"/>
            <a:r>
              <a:rPr lang="en-US" sz="1600" dirty="0"/>
              <a:t>814_04</a:t>
            </a:r>
          </a:p>
          <a:p>
            <a:pPr lvl="1"/>
            <a:r>
              <a:rPr lang="en-US" sz="1600" b="0" dirty="0"/>
              <a:t>814_05</a:t>
            </a:r>
          </a:p>
          <a:p>
            <a:pPr lvl="1"/>
            <a:r>
              <a:rPr lang="en-US" sz="1600" dirty="0"/>
              <a:t>814_14</a:t>
            </a:r>
          </a:p>
          <a:p>
            <a:pPr lvl="1"/>
            <a:r>
              <a:rPr lang="en-US" sz="1600" b="0" dirty="0"/>
              <a:t>814_20</a:t>
            </a:r>
          </a:p>
          <a:p>
            <a:pPr marL="457200" lvl="1" indent="0">
              <a:buNone/>
            </a:pPr>
            <a:endParaRPr lang="en-US" sz="1600" b="0" dirty="0"/>
          </a:p>
          <a:p>
            <a:r>
              <a:rPr lang="en-US" sz="1800" b="0" dirty="0"/>
              <a:t>The addition of County Name allows for synchronization of REP’s databases with the TDSPs’ databases whenever heat advisories are activated per subsection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i</a:t>
            </a:r>
            <a:r>
              <a:rPr lang="en-US" sz="1800" b="0" i="0" dirty="0">
                <a:solidFill>
                  <a:srgbClr val="000000"/>
                </a:solidFill>
                <a:effectLst/>
                <a:latin typeface="Times New Roman" panose="02020603050405020304" pitchFamily="18" charset="0"/>
              </a:rPr>
              <a:t>)(2) of P.U.C. SUBST. R. 25.29, Disconnect of Service</a:t>
            </a:r>
          </a:p>
          <a:p>
            <a:endParaRPr lang="en-US" sz="1800" b="0" dirty="0">
              <a:solidFill>
                <a:srgbClr val="000000"/>
              </a:solidFill>
              <a:latin typeface="Times New Roman" panose="02020603050405020304" pitchFamily="18" charset="0"/>
            </a:endParaRPr>
          </a:p>
          <a:p>
            <a:r>
              <a:rPr lang="en-US" sz="1800" b="0" dirty="0"/>
              <a:t>During the Implementation weekend of Texas SET 5.0 each affected TDSPs will send a flat file to ERCOT that contains all the TDSPs ESI IDs (except for retired ESI IDs) and their respected County. Following the Texas SET 5.0 Implementation, REPs can obtain the TDSPs ESI ID extract from MIS.</a:t>
            </a:r>
          </a:p>
          <a:p>
            <a:endParaRPr lang="en-US" sz="1800" b="0" dirty="0"/>
          </a:p>
          <a:p>
            <a:r>
              <a:rPr lang="en-US" sz="1800" b="0" dirty="0"/>
              <a:t>After Implementation of Texas SET 5.0 County will be sent or update via normal processes using the 814_20 transaction.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2" name="TextBox 1">
            <a:extLst>
              <a:ext uri="{FF2B5EF4-FFF2-40B4-BE49-F238E27FC236}">
                <a16:creationId xmlns:a16="http://schemas.microsoft.com/office/drawing/2014/main" id="{B7896828-B3FC-2329-8FAA-182D2AC533DA}"/>
              </a:ext>
            </a:extLst>
          </p:cNvPr>
          <p:cNvSpPr txBox="1"/>
          <p:nvPr/>
        </p:nvSpPr>
        <p:spPr>
          <a:xfrm>
            <a:off x="8305800" y="6133587"/>
            <a:ext cx="3632200" cy="307777"/>
          </a:xfrm>
          <a:prstGeom prst="rect">
            <a:avLst/>
          </a:prstGeom>
          <a:noFill/>
        </p:spPr>
        <p:txBody>
          <a:bodyPr wrap="square" rtlCol="0">
            <a:spAutoFit/>
          </a:bodyPr>
          <a:lstStyle/>
          <a:p>
            <a:r>
              <a:rPr lang="en-US" sz="1400" dirty="0"/>
              <a:t>Reference Change Control: TXSETCC821</a:t>
            </a:r>
          </a:p>
        </p:txBody>
      </p:sp>
    </p:spTree>
    <p:extLst>
      <p:ext uri="{BB962C8B-B14F-4D97-AF65-F5344CB8AC3E}">
        <p14:creationId xmlns:p14="http://schemas.microsoft.com/office/powerpoint/2010/main" val="134094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EF2BA-1C85-D4ED-FD17-AA9C9A81C52A}"/>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A new optional REF segment (REF~MSL) will be added to the following transactions to communicate the Metered Service Type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814_05</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814_14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814_20</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814_22</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This</a:t>
            </a:r>
            <a:r>
              <a:rPr kumimoji="0" lang="en-US" sz="2000" b="1" i="0" u="none" strike="noStrike" kern="1200" cap="none" spc="0" normalizeH="0" baseline="0" noProof="0" dirty="0">
                <a:ln>
                  <a:noFill/>
                </a:ln>
                <a:solidFill>
                  <a:srgbClr val="2D3338"/>
                </a:solidFill>
                <a:effectLst/>
                <a:uLnTx/>
                <a:uFillTx/>
                <a:latin typeface="Arial"/>
                <a:ea typeface="+mn-ea"/>
                <a:cs typeface="+mn-cs"/>
              </a:rPr>
              <a:t> </a:t>
            </a:r>
            <a:r>
              <a:rPr kumimoji="0" lang="en-US" sz="2000" b="0" i="0" u="none" strike="noStrike" kern="1200" cap="none" spc="0" normalizeH="0" baseline="0" noProof="0" dirty="0">
                <a:ln>
                  <a:noFill/>
                </a:ln>
                <a:solidFill>
                  <a:srgbClr val="2D3338"/>
                </a:solidFill>
                <a:effectLst/>
                <a:uLnTx/>
                <a:uFillTx/>
                <a:latin typeface="Arial"/>
                <a:ea typeface="+mn-ea"/>
                <a:cs typeface="+mn-cs"/>
              </a:rPr>
              <a:t>new REF~MSL may be used by the TDSPs to provide additional information to the REP to better describe the ESI ID’s Service Type that is being metered.</a:t>
            </a:r>
          </a:p>
          <a:p>
            <a:endParaRPr lang="en-US" dirty="0"/>
          </a:p>
        </p:txBody>
      </p:sp>
      <p:pic>
        <p:nvPicPr>
          <p:cNvPr id="7" name="Content Placeholder 6">
            <a:extLst>
              <a:ext uri="{FF2B5EF4-FFF2-40B4-BE49-F238E27FC236}">
                <a16:creationId xmlns:a16="http://schemas.microsoft.com/office/drawing/2014/main" id="{5ED74FB9-361F-7555-E3D9-3F13007382F1}"/>
              </a:ext>
            </a:extLst>
          </p:cNvPr>
          <p:cNvPicPr>
            <a:picLocks noGrp="1" noChangeAspect="1"/>
          </p:cNvPicPr>
          <p:nvPr>
            <p:ph idx="10"/>
          </p:nvPr>
        </p:nvPicPr>
        <p:blipFill>
          <a:blip r:embed="rId2"/>
          <a:stretch>
            <a:fillRect/>
          </a:stretch>
        </p:blipFill>
        <p:spPr>
          <a:xfrm>
            <a:off x="7924800" y="2743200"/>
            <a:ext cx="3724795" cy="2953162"/>
          </a:xfrm>
        </p:spPr>
      </p:pic>
      <p:sp>
        <p:nvSpPr>
          <p:cNvPr id="4" name="Title 3">
            <a:extLst>
              <a:ext uri="{FF2B5EF4-FFF2-40B4-BE49-F238E27FC236}">
                <a16:creationId xmlns:a16="http://schemas.microsoft.com/office/drawing/2014/main" id="{0D151017-34ED-768C-6465-8AFA2F69E0B8}"/>
              </a:ext>
            </a:extLst>
          </p:cNvPr>
          <p:cNvSpPr>
            <a:spLocks noGrp="1"/>
          </p:cNvSpPr>
          <p:nvPr>
            <p:ph type="title"/>
          </p:nvPr>
        </p:nvSpPr>
        <p:spPr/>
        <p:txBody>
          <a:bodyPr/>
          <a:lstStyle/>
          <a:p>
            <a:r>
              <a:rPr lang="en-US" dirty="0"/>
              <a:t>High Level Changes – Metered Service Type</a:t>
            </a:r>
          </a:p>
        </p:txBody>
      </p:sp>
      <p:sp>
        <p:nvSpPr>
          <p:cNvPr id="5" name="Slide Number Placeholder 4">
            <a:extLst>
              <a:ext uri="{FF2B5EF4-FFF2-40B4-BE49-F238E27FC236}">
                <a16:creationId xmlns:a16="http://schemas.microsoft.com/office/drawing/2014/main" id="{B5024440-E9EA-CF79-4C6D-84A5BC277535}"/>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
        <p:nvSpPr>
          <p:cNvPr id="8" name="TextBox 7">
            <a:extLst>
              <a:ext uri="{FF2B5EF4-FFF2-40B4-BE49-F238E27FC236}">
                <a16:creationId xmlns:a16="http://schemas.microsoft.com/office/drawing/2014/main" id="{3040B35E-560D-E5F2-F85B-F165697C7039}"/>
              </a:ext>
            </a:extLst>
          </p:cNvPr>
          <p:cNvSpPr txBox="1"/>
          <p:nvPr/>
        </p:nvSpPr>
        <p:spPr>
          <a:xfrm>
            <a:off x="7924800" y="2438400"/>
            <a:ext cx="3657600" cy="276999"/>
          </a:xfrm>
          <a:prstGeom prst="rect">
            <a:avLst/>
          </a:prstGeom>
          <a:noFill/>
        </p:spPr>
        <p:txBody>
          <a:bodyPr wrap="square" rtlCol="0">
            <a:spAutoFit/>
          </a:bodyPr>
          <a:lstStyle/>
          <a:p>
            <a:r>
              <a:rPr lang="en-US" sz="1200" dirty="0"/>
              <a:t>Sample of the 44: Metered Service Type List</a:t>
            </a:r>
          </a:p>
        </p:txBody>
      </p:sp>
      <p:sp>
        <p:nvSpPr>
          <p:cNvPr id="3" name="TextBox 2">
            <a:extLst>
              <a:ext uri="{FF2B5EF4-FFF2-40B4-BE49-F238E27FC236}">
                <a16:creationId xmlns:a16="http://schemas.microsoft.com/office/drawing/2014/main" id="{31AE1CDA-C048-325B-6EA6-E3B749BF00F5}"/>
              </a:ext>
            </a:extLst>
          </p:cNvPr>
          <p:cNvSpPr txBox="1"/>
          <p:nvPr/>
        </p:nvSpPr>
        <p:spPr>
          <a:xfrm>
            <a:off x="8213205" y="6133587"/>
            <a:ext cx="3724795" cy="307777"/>
          </a:xfrm>
          <a:prstGeom prst="rect">
            <a:avLst/>
          </a:prstGeom>
          <a:noFill/>
        </p:spPr>
        <p:txBody>
          <a:bodyPr wrap="square" rtlCol="0">
            <a:spAutoFit/>
          </a:bodyPr>
          <a:lstStyle/>
          <a:p>
            <a:r>
              <a:rPr lang="en-US" sz="1400" dirty="0"/>
              <a:t>Reference Change Control: TXSETCC831</a:t>
            </a:r>
          </a:p>
        </p:txBody>
      </p:sp>
    </p:spTree>
    <p:extLst>
      <p:ext uri="{BB962C8B-B14F-4D97-AF65-F5344CB8AC3E}">
        <p14:creationId xmlns:p14="http://schemas.microsoft.com/office/powerpoint/2010/main" val="11558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 &amp; Metered Service Type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County will be available on the TDSP ESIID Extract as well as Find ESIID lookup function in MIS.</a:t>
            </a:r>
          </a:p>
          <a:p>
            <a:endParaRPr lang="en-US" sz="1800" b="0" dirty="0"/>
          </a:p>
          <a:p>
            <a:r>
              <a:rPr lang="en-US" sz="1800" b="0" dirty="0"/>
              <a:t>Metered Service Type and Metered Service Type Description will be available on the TDSP ESIID Extract as well as Find ESIID lookup function in MIS. </a:t>
            </a:r>
          </a:p>
          <a:p>
            <a:endParaRPr lang="en-US" sz="1800" b="0" dirty="0"/>
          </a:p>
          <a:p>
            <a:r>
              <a:rPr lang="en-US" sz="1800" b="0" dirty="0"/>
              <a:t>The TDSP ESIID Extract DDL can be found on the MCT page.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2" name="TextBox 1">
            <a:extLst>
              <a:ext uri="{FF2B5EF4-FFF2-40B4-BE49-F238E27FC236}">
                <a16:creationId xmlns:a16="http://schemas.microsoft.com/office/drawing/2014/main" id="{B7896828-B3FC-2329-8FAA-182D2AC533DA}"/>
              </a:ext>
            </a:extLst>
          </p:cNvPr>
          <p:cNvSpPr txBox="1"/>
          <p:nvPr/>
        </p:nvSpPr>
        <p:spPr>
          <a:xfrm>
            <a:off x="8305800" y="6133587"/>
            <a:ext cx="3632200" cy="307777"/>
          </a:xfrm>
          <a:prstGeom prst="rect">
            <a:avLst/>
          </a:prstGeom>
          <a:noFill/>
        </p:spPr>
        <p:txBody>
          <a:bodyPr wrap="square" rtlCol="0">
            <a:spAutoFit/>
          </a:bodyPr>
          <a:lstStyle/>
          <a:p>
            <a:r>
              <a:rPr lang="en-US" sz="1400" dirty="0"/>
              <a:t>Reference: Protocol 15:2 Database Queries</a:t>
            </a:r>
          </a:p>
        </p:txBody>
      </p:sp>
    </p:spTree>
    <p:extLst>
      <p:ext uri="{BB962C8B-B14F-4D97-AF65-F5344CB8AC3E}">
        <p14:creationId xmlns:p14="http://schemas.microsoft.com/office/powerpoint/2010/main" val="31907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557B-1FE1-1883-52E7-613E2DC17F0D}"/>
              </a:ext>
            </a:extLst>
          </p:cNvPr>
          <p:cNvSpPr>
            <a:spLocks noGrp="1"/>
          </p:cNvSpPr>
          <p:nvPr>
            <p:ph type="title"/>
          </p:nvPr>
        </p:nvSpPr>
        <p:spPr/>
        <p:txBody>
          <a:bodyPr/>
          <a:lstStyle/>
          <a:p>
            <a:r>
              <a:rPr lang="en-US" dirty="0"/>
              <a:t>MIS Find ESI – ESIID Summary</a:t>
            </a:r>
          </a:p>
        </p:txBody>
      </p:sp>
      <p:sp>
        <p:nvSpPr>
          <p:cNvPr id="4" name="Slide Number Placeholder 3">
            <a:extLst>
              <a:ext uri="{FF2B5EF4-FFF2-40B4-BE49-F238E27FC236}">
                <a16:creationId xmlns:a16="http://schemas.microsoft.com/office/drawing/2014/main" id="{269ECB90-6492-EDD5-91F4-BA9774042939}"/>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5" name="Content Placeholder 4">
            <a:extLst>
              <a:ext uri="{FF2B5EF4-FFF2-40B4-BE49-F238E27FC236}">
                <a16:creationId xmlns:a16="http://schemas.microsoft.com/office/drawing/2014/main" id="{2052DA00-A3B0-E515-D9D8-AA3B42D79EFF}"/>
              </a:ext>
            </a:extLst>
          </p:cNvPr>
          <p:cNvPicPr>
            <a:picLocks noGrp="1" noChangeAspect="1"/>
          </p:cNvPicPr>
          <p:nvPr>
            <p:ph idx="1"/>
          </p:nvPr>
        </p:nvPicPr>
        <p:blipFill rotWithShape="1">
          <a:blip r:embed="rId2"/>
          <a:srcRect t="4434" b="2645"/>
          <a:stretch/>
        </p:blipFill>
        <p:spPr>
          <a:xfrm>
            <a:off x="470702" y="1703230"/>
            <a:ext cx="11250595" cy="3399153"/>
          </a:xfrm>
          <a:prstGeom prst="rect">
            <a:avLst/>
          </a:prstGeom>
        </p:spPr>
      </p:pic>
      <p:sp>
        <p:nvSpPr>
          <p:cNvPr id="7" name="Rectangle 6">
            <a:extLst>
              <a:ext uri="{FF2B5EF4-FFF2-40B4-BE49-F238E27FC236}">
                <a16:creationId xmlns:a16="http://schemas.microsoft.com/office/drawing/2014/main" id="{5C96C041-2A12-A143-BEBA-33AC0C437CCB}"/>
              </a:ext>
            </a:extLst>
          </p:cNvPr>
          <p:cNvSpPr/>
          <p:nvPr/>
        </p:nvSpPr>
        <p:spPr>
          <a:xfrm>
            <a:off x="6248400" y="3048000"/>
            <a:ext cx="6858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4740-20E1-E407-C8C2-36DF9E0694BB}"/>
              </a:ext>
            </a:extLst>
          </p:cNvPr>
          <p:cNvSpPr>
            <a:spLocks noGrp="1"/>
          </p:cNvSpPr>
          <p:nvPr>
            <p:ph type="title"/>
          </p:nvPr>
        </p:nvSpPr>
        <p:spPr/>
        <p:txBody>
          <a:bodyPr/>
          <a:lstStyle/>
          <a:p>
            <a:r>
              <a:rPr lang="en-US" dirty="0"/>
              <a:t>MIS Find ESI – ESIID Detail</a:t>
            </a:r>
          </a:p>
        </p:txBody>
      </p:sp>
      <p:sp>
        <p:nvSpPr>
          <p:cNvPr id="3" name="Content Placeholder 2">
            <a:extLst>
              <a:ext uri="{FF2B5EF4-FFF2-40B4-BE49-F238E27FC236}">
                <a16:creationId xmlns:a16="http://schemas.microsoft.com/office/drawing/2014/main" id="{8DFD1B62-7A88-BA15-E125-31EE3944ED0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FB1A126-6084-E0BB-E615-CD123FC18DF4}"/>
              </a:ext>
            </a:extLst>
          </p:cNvPr>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6" name="Picture 5">
            <a:extLst>
              <a:ext uri="{FF2B5EF4-FFF2-40B4-BE49-F238E27FC236}">
                <a16:creationId xmlns:a16="http://schemas.microsoft.com/office/drawing/2014/main" id="{5B03345A-6C54-EC22-5EB5-C7100169C4B5}"/>
              </a:ext>
            </a:extLst>
          </p:cNvPr>
          <p:cNvPicPr>
            <a:picLocks noChangeAspect="1"/>
          </p:cNvPicPr>
          <p:nvPr/>
        </p:nvPicPr>
        <p:blipFill>
          <a:blip r:embed="rId2"/>
          <a:stretch>
            <a:fillRect/>
          </a:stretch>
        </p:blipFill>
        <p:spPr>
          <a:xfrm>
            <a:off x="546913" y="652075"/>
            <a:ext cx="11098174" cy="5553850"/>
          </a:xfrm>
          <a:prstGeom prst="rect">
            <a:avLst/>
          </a:prstGeom>
        </p:spPr>
      </p:pic>
      <p:sp>
        <p:nvSpPr>
          <p:cNvPr id="7" name="Rectangle 6">
            <a:extLst>
              <a:ext uri="{FF2B5EF4-FFF2-40B4-BE49-F238E27FC236}">
                <a16:creationId xmlns:a16="http://schemas.microsoft.com/office/drawing/2014/main" id="{4651F558-419E-9BB9-5800-8E69971BC29D}"/>
              </a:ext>
            </a:extLst>
          </p:cNvPr>
          <p:cNvSpPr/>
          <p:nvPr/>
        </p:nvSpPr>
        <p:spPr>
          <a:xfrm>
            <a:off x="702816" y="5240532"/>
            <a:ext cx="7145784" cy="626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68BBF9-EDC0-4504-6B2B-01F20B0A2292}"/>
              </a:ext>
            </a:extLst>
          </p:cNvPr>
          <p:cNvSpPr/>
          <p:nvPr/>
        </p:nvSpPr>
        <p:spPr>
          <a:xfrm>
            <a:off x="685800" y="1828799"/>
            <a:ext cx="2667000" cy="484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Customer Recission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“CR” has been added to the following transactions to communicate the ESI ID was involved in a Customer Recission. </a:t>
            </a:r>
          </a:p>
          <a:p>
            <a:pPr lvl="1"/>
            <a:r>
              <a:rPr lang="en-US" dirty="0"/>
              <a:t>814_16</a:t>
            </a:r>
          </a:p>
          <a:p>
            <a:pPr lvl="1"/>
            <a:r>
              <a:rPr lang="en-US" b="0" dirty="0"/>
              <a:t>814_03</a:t>
            </a:r>
          </a:p>
          <a:p>
            <a:pPr lvl="1"/>
            <a:r>
              <a:rPr lang="en-US" dirty="0"/>
              <a:t>814_04</a:t>
            </a:r>
          </a:p>
          <a:p>
            <a:pPr lvl="1"/>
            <a:r>
              <a:rPr lang="en-US" b="0" dirty="0"/>
              <a:t>814_05</a:t>
            </a:r>
          </a:p>
          <a:p>
            <a:pPr lvl="1"/>
            <a:endParaRPr lang="en-US" b="0" dirty="0"/>
          </a:p>
          <a:p>
            <a:r>
              <a:rPr lang="en-US" b="0" dirty="0"/>
              <a:t>The CR should use the “CR” code in the BGN07 on the Move In request to notify the TDSP the transaction is being used to reverse a Switch due to Customers Right of Recission. </a:t>
            </a:r>
          </a:p>
          <a:p>
            <a:endParaRPr lang="en-US" b="0" dirty="0"/>
          </a:p>
          <a:p>
            <a:r>
              <a:rPr lang="en-US" b="0" dirty="0"/>
              <a:t>With the implementation of SCR817, which will go live with the TXSET 5.0 changes, the Customer Rescission </a:t>
            </a:r>
            <a:r>
              <a:rPr lang="en-US" b="0" dirty="0" err="1"/>
              <a:t>MarkeTrak</a:t>
            </a:r>
            <a:r>
              <a:rPr lang="en-US" b="0" dirty="0"/>
              <a:t> workflow will be changing to support the automated transactional process.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2" name="TextBox 1">
            <a:extLst>
              <a:ext uri="{FF2B5EF4-FFF2-40B4-BE49-F238E27FC236}">
                <a16:creationId xmlns:a16="http://schemas.microsoft.com/office/drawing/2014/main" id="{D2731A77-EB8F-C8FD-AB8E-513D84B7F771}"/>
              </a:ext>
            </a:extLst>
          </p:cNvPr>
          <p:cNvSpPr txBox="1"/>
          <p:nvPr/>
        </p:nvSpPr>
        <p:spPr>
          <a:xfrm>
            <a:off x="9677400" y="5726667"/>
            <a:ext cx="2576638" cy="738664"/>
          </a:xfrm>
          <a:prstGeom prst="rect">
            <a:avLst/>
          </a:prstGeom>
          <a:noFill/>
        </p:spPr>
        <p:txBody>
          <a:bodyPr wrap="square" rtlCol="0">
            <a:spAutoFit/>
          </a:bodyPr>
          <a:lstStyle/>
          <a:p>
            <a:r>
              <a:rPr lang="en-US" sz="1400" dirty="0"/>
              <a:t>Reference Change Controls: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p:txBody>
      </p:sp>
    </p:spTree>
    <p:extLst>
      <p:ext uri="{BB962C8B-B14F-4D97-AF65-F5344CB8AC3E}">
        <p14:creationId xmlns:p14="http://schemas.microsoft.com/office/powerpoint/2010/main" val="203883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Gain or Loss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“IA” has been added to the following transactions to communicate the ESI ID has been involved in an Inadvertent Gain or Loss. </a:t>
            </a:r>
          </a:p>
          <a:p>
            <a:pPr lvl="1"/>
            <a:r>
              <a:rPr lang="en-US" dirty="0"/>
              <a:t>814_16</a:t>
            </a:r>
          </a:p>
          <a:p>
            <a:pPr lvl="1"/>
            <a:r>
              <a:rPr lang="en-US" dirty="0"/>
              <a:t>814_03</a:t>
            </a:r>
          </a:p>
          <a:p>
            <a:pPr lvl="1"/>
            <a:r>
              <a:rPr lang="en-US" dirty="0"/>
              <a:t>814_04</a:t>
            </a:r>
          </a:p>
          <a:p>
            <a:pPr lvl="1"/>
            <a:r>
              <a:rPr lang="en-US" dirty="0"/>
              <a:t>814_05</a:t>
            </a:r>
          </a:p>
          <a:p>
            <a:pPr lvl="1"/>
            <a:endParaRPr lang="en-US" dirty="0"/>
          </a:p>
          <a:p>
            <a:r>
              <a:rPr lang="en-US" b="0" dirty="0"/>
              <a:t>The CR should use the “IA” code in the BGN07 on the Move In request to notify the TDSP the transaction is being used to reverse a Switch or Move In due to Inadvertent Gain or Loss.</a:t>
            </a:r>
          </a:p>
          <a:p>
            <a:pPr marL="0" indent="0">
              <a:buNone/>
            </a:pPr>
            <a:endParaRPr lang="en-US" b="0" dirty="0"/>
          </a:p>
          <a:p>
            <a:r>
              <a:rPr lang="en-US" b="0" dirty="0"/>
              <a:t>With the implementation of SCR817, which will go live with the TXSET 5.0 changes, the Inadvertent Gain and Inadvertent Loss </a:t>
            </a:r>
            <a:r>
              <a:rPr lang="en-US" b="0" dirty="0" err="1"/>
              <a:t>MarkeTrak</a:t>
            </a:r>
            <a:r>
              <a:rPr lang="en-US" b="0" dirty="0"/>
              <a:t> workflows will be changing to support the automated transactional process.  </a:t>
            </a:r>
          </a:p>
          <a:p>
            <a:pPr lvl="1"/>
            <a:endParaRPr lang="en-US"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
        <p:nvSpPr>
          <p:cNvPr id="2" name="TextBox 1">
            <a:extLst>
              <a:ext uri="{FF2B5EF4-FFF2-40B4-BE49-F238E27FC236}">
                <a16:creationId xmlns:a16="http://schemas.microsoft.com/office/drawing/2014/main" id="{8B449630-DA6F-D838-24B6-4DDDFFCD5723}"/>
              </a:ext>
            </a:extLst>
          </p:cNvPr>
          <p:cNvSpPr txBox="1"/>
          <p:nvPr/>
        </p:nvSpPr>
        <p:spPr>
          <a:xfrm>
            <a:off x="9620329" y="5673491"/>
            <a:ext cx="2438400" cy="738664"/>
          </a:xfrm>
          <a:prstGeom prst="rect">
            <a:avLst/>
          </a:prstGeom>
          <a:noFill/>
        </p:spPr>
        <p:txBody>
          <a:bodyPr wrap="square" rtlCol="0">
            <a:spAutoFit/>
          </a:bodyPr>
          <a:lstStyle/>
          <a:p>
            <a:r>
              <a:rPr lang="en-US" sz="1400" dirty="0"/>
              <a:t>Reference Change Controls: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p:txBody>
      </p:sp>
    </p:spTree>
    <p:extLst>
      <p:ext uri="{BB962C8B-B14F-4D97-AF65-F5344CB8AC3E}">
        <p14:creationId xmlns:p14="http://schemas.microsoft.com/office/powerpoint/2010/main" val="396499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Acronyms</a:t>
            </a:r>
          </a:p>
          <a:p>
            <a:r>
              <a:rPr lang="en-US" sz="2800" b="0" dirty="0"/>
              <a:t>Texas SET V5.0 High Level Changes</a:t>
            </a:r>
          </a:p>
          <a:p>
            <a:r>
              <a:rPr lang="en-US" sz="2800" b="0" dirty="0"/>
              <a:t>Business Requirements for entering Flight Test – High Level</a:t>
            </a:r>
          </a:p>
          <a:p>
            <a:r>
              <a:rPr lang="en-US" sz="2800" b="0" dirty="0"/>
              <a:t>Testing Tracks and Testing Relationships</a:t>
            </a:r>
          </a:p>
          <a:p>
            <a:r>
              <a:rPr lang="en-US" sz="2800" b="0" dirty="0"/>
              <a:t>FlighTrak </a:t>
            </a:r>
          </a:p>
          <a:p>
            <a:r>
              <a:rPr lang="en-US" sz="2800" b="0" dirty="0"/>
              <a:t>Texas SET V5.0 Test Scripts</a:t>
            </a:r>
          </a:p>
          <a:p>
            <a:r>
              <a:rPr lang="en-US" sz="2800" b="0" dirty="0"/>
              <a:t>Implementation Plan</a:t>
            </a:r>
          </a:p>
          <a:p>
            <a:r>
              <a:rPr lang="en-US" sz="2800" b="0" dirty="0"/>
              <a:t>Supporting Documents location</a:t>
            </a:r>
          </a:p>
          <a:p>
            <a:r>
              <a:rPr lang="en-US" sz="2800" b="0" dirty="0" err="1"/>
              <a:t>MarkeTrak</a:t>
            </a:r>
            <a:r>
              <a:rPr lang="en-US" sz="2800" b="0" dirty="0"/>
              <a:t> SCR817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58880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Customer Rescission Workflows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With the implementation of the new “CR” indicator to the initiating transactions, the TDSPs will no longer have an active role in the resolution of Customer Rescission </a:t>
            </a:r>
            <a:r>
              <a:rPr lang="en-US" sz="1800" b="0" dirty="0" err="1"/>
              <a:t>MarkeTrak</a:t>
            </a:r>
            <a:r>
              <a:rPr lang="en-US" sz="1800" b="0" dirty="0"/>
              <a:t> issues.  The TDSP involved transitions such as ’</a:t>
            </a:r>
            <a:r>
              <a:rPr lang="en-US" sz="1800" dirty="0"/>
              <a:t>Send To TDSP’ </a:t>
            </a:r>
            <a:r>
              <a:rPr lang="en-US" sz="1800" b="0" dirty="0"/>
              <a:t>and ‘</a:t>
            </a:r>
            <a:r>
              <a:rPr lang="en-US" sz="1800" dirty="0"/>
              <a:t>Ready To Receive</a:t>
            </a:r>
            <a:r>
              <a:rPr lang="en-US" sz="1800" b="0" dirty="0"/>
              <a:t>’ have been removed from the workflow since the TDSP will no longer have to prepare their systems in advance to receive a backdated MVI.  The TDSP will continue to be an ‘MP Involved’ on the issue and will retain visibility to the issue details.  They will also have the ability to add comments if needed.  Below is a visual representation of the redesigned Customer Rescission workflow.  This is an illustration of the ‘Happy Path’:</a:t>
            </a:r>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1026" name="Picture 2">
            <a:extLst>
              <a:ext uri="{FF2B5EF4-FFF2-40B4-BE49-F238E27FC236}">
                <a16:creationId xmlns:a16="http://schemas.microsoft.com/office/drawing/2014/main" id="{17ABBD8C-BACF-81C4-46D1-3FB7728D3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920"/>
          <a:stretch/>
        </p:blipFill>
        <p:spPr bwMode="auto">
          <a:xfrm>
            <a:off x="406400" y="3429001"/>
            <a:ext cx="11704320" cy="224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40C4A6-FB1B-45C6-39E5-91353BDB23BA}"/>
              </a:ext>
            </a:extLst>
          </p:cNvPr>
          <p:cNvSpPr txBox="1"/>
          <p:nvPr/>
        </p:nvSpPr>
        <p:spPr>
          <a:xfrm>
            <a:off x="9677400" y="5486400"/>
            <a:ext cx="2576638" cy="954107"/>
          </a:xfrm>
          <a:prstGeom prst="rect">
            <a:avLst/>
          </a:prstGeom>
          <a:noFill/>
        </p:spPr>
        <p:txBody>
          <a:bodyPr wrap="square" rtlCol="0">
            <a:spAutoFit/>
          </a:bodyPr>
          <a:lstStyle/>
          <a:p>
            <a:r>
              <a:rPr lang="en-US" sz="1400" dirty="0"/>
              <a:t>Reference: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a:p>
            <a:pPr marL="285750" indent="-285750">
              <a:buFont typeface="Arial" panose="020B0604020202020204" pitchFamily="34" charset="0"/>
              <a:buChar char="•"/>
            </a:pPr>
            <a:r>
              <a:rPr lang="en-US" sz="1400" dirty="0"/>
              <a:t>SCR817</a:t>
            </a:r>
          </a:p>
        </p:txBody>
      </p:sp>
    </p:spTree>
    <p:extLst>
      <p:ext uri="{BB962C8B-B14F-4D97-AF65-F5344CB8AC3E}">
        <p14:creationId xmlns:p14="http://schemas.microsoft.com/office/powerpoint/2010/main" val="411758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Gain/Loss Workflows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280822"/>
          </a:xfrm>
        </p:spPr>
        <p:txBody>
          <a:bodyPr/>
          <a:lstStyle/>
          <a:p>
            <a:r>
              <a:rPr lang="en-US" sz="1400" b="0" dirty="0"/>
              <a:t>As with Customer Rescission, the new “IA” indicator will also result in changes to the Inadvertent Gain/Inadvertent Loss workflows.  The TDSP will no longer have an active role in the resolution of these </a:t>
            </a:r>
            <a:r>
              <a:rPr lang="en-US" sz="1400" b="0" dirty="0" err="1"/>
              <a:t>MarkeTrak</a:t>
            </a:r>
            <a:r>
              <a:rPr lang="en-US" sz="1400" b="0" dirty="0"/>
              <a:t> issues. The TDSP will continue to be an ‘MP Involved’ and will retain visibility to the issue details.  They will also have the ability to add comments if needed.  Below is a visual representation of the redesigned Inadvertent Gain and Inadvertent workflows.  These are illustrations of the ‘Happy Path’ for each:</a:t>
            </a:r>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2051" name="Picture 3">
            <a:extLst>
              <a:ext uri="{FF2B5EF4-FFF2-40B4-BE49-F238E27FC236}">
                <a16:creationId xmlns:a16="http://schemas.microsoft.com/office/drawing/2014/main" id="{E3CE81B2-8ECC-C56E-5E94-7AC0B1ABFB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a:stretch/>
        </p:blipFill>
        <p:spPr bwMode="auto">
          <a:xfrm>
            <a:off x="508000" y="4191000"/>
            <a:ext cx="11074400" cy="234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4A7268F-7CDD-369C-6E9C-73F13368C518}"/>
              </a:ext>
            </a:extLst>
          </p:cNvPr>
          <p:cNvPicPr>
            <a:picLocks noChangeAspect="1"/>
          </p:cNvPicPr>
          <p:nvPr/>
        </p:nvPicPr>
        <p:blipFill>
          <a:blip r:embed="rId4"/>
          <a:stretch>
            <a:fillRect/>
          </a:stretch>
        </p:blipFill>
        <p:spPr>
          <a:xfrm>
            <a:off x="-142237" y="1981200"/>
            <a:ext cx="11927837" cy="1773576"/>
          </a:xfrm>
          <a:prstGeom prst="rect">
            <a:avLst/>
          </a:prstGeom>
        </p:spPr>
      </p:pic>
      <p:sp>
        <p:nvSpPr>
          <p:cNvPr id="11" name="Title 4">
            <a:extLst>
              <a:ext uri="{FF2B5EF4-FFF2-40B4-BE49-F238E27FC236}">
                <a16:creationId xmlns:a16="http://schemas.microsoft.com/office/drawing/2014/main" id="{357DEC91-A50F-D4E3-E80F-2CE2E5248555}"/>
              </a:ext>
            </a:extLst>
          </p:cNvPr>
          <p:cNvSpPr txBox="1">
            <a:spLocks/>
          </p:cNvSpPr>
          <p:nvPr/>
        </p:nvSpPr>
        <p:spPr>
          <a:xfrm>
            <a:off x="307428" y="1828800"/>
            <a:ext cx="11277600" cy="518318"/>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400" dirty="0">
                <a:solidFill>
                  <a:schemeClr val="tx1"/>
                </a:solidFill>
              </a:rPr>
              <a:t>Inadvertent Gain Workflow: </a:t>
            </a:r>
          </a:p>
        </p:txBody>
      </p:sp>
      <p:cxnSp>
        <p:nvCxnSpPr>
          <p:cNvPr id="13" name="Straight Connector 12">
            <a:extLst>
              <a:ext uri="{FF2B5EF4-FFF2-40B4-BE49-F238E27FC236}">
                <a16:creationId xmlns:a16="http://schemas.microsoft.com/office/drawing/2014/main" id="{ABE60DB1-6811-14E6-1A95-7C31DCBE4952}"/>
              </a:ext>
            </a:extLst>
          </p:cNvPr>
          <p:cNvCxnSpPr/>
          <p:nvPr/>
        </p:nvCxnSpPr>
        <p:spPr>
          <a:xfrm flipV="1">
            <a:off x="381000" y="3830976"/>
            <a:ext cx="11247120" cy="552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itle 4">
            <a:extLst>
              <a:ext uri="{FF2B5EF4-FFF2-40B4-BE49-F238E27FC236}">
                <a16:creationId xmlns:a16="http://schemas.microsoft.com/office/drawing/2014/main" id="{B2FF5724-21D2-F24A-E392-6206101AD287}"/>
              </a:ext>
            </a:extLst>
          </p:cNvPr>
          <p:cNvSpPr txBox="1">
            <a:spLocks/>
          </p:cNvSpPr>
          <p:nvPr/>
        </p:nvSpPr>
        <p:spPr>
          <a:xfrm>
            <a:off x="307428" y="4038600"/>
            <a:ext cx="11277600" cy="518318"/>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400" dirty="0">
                <a:solidFill>
                  <a:schemeClr val="tx1"/>
                </a:solidFill>
              </a:rPr>
              <a:t>Inadvertent Loss Workflow: </a:t>
            </a:r>
          </a:p>
        </p:txBody>
      </p:sp>
      <p:sp>
        <p:nvSpPr>
          <p:cNvPr id="15" name="TextBox 14">
            <a:extLst>
              <a:ext uri="{FF2B5EF4-FFF2-40B4-BE49-F238E27FC236}">
                <a16:creationId xmlns:a16="http://schemas.microsoft.com/office/drawing/2014/main" id="{DBC5D5EF-C2E5-565A-2E16-DD8FCFC5F369}"/>
              </a:ext>
            </a:extLst>
          </p:cNvPr>
          <p:cNvSpPr txBox="1"/>
          <p:nvPr/>
        </p:nvSpPr>
        <p:spPr>
          <a:xfrm>
            <a:off x="9757599" y="5489569"/>
            <a:ext cx="2576638" cy="830997"/>
          </a:xfrm>
          <a:prstGeom prst="rect">
            <a:avLst/>
          </a:prstGeom>
          <a:noFill/>
        </p:spPr>
        <p:txBody>
          <a:bodyPr wrap="square" rtlCol="0">
            <a:spAutoFit/>
          </a:bodyPr>
          <a:lstStyle/>
          <a:p>
            <a:r>
              <a:rPr lang="en-US" sz="1200" dirty="0"/>
              <a:t>Reference: </a:t>
            </a:r>
          </a:p>
          <a:p>
            <a:pPr marL="285750" indent="-285750">
              <a:buFont typeface="Arial" panose="020B0604020202020204" pitchFamily="34" charset="0"/>
              <a:buChar char="•"/>
            </a:pPr>
            <a:r>
              <a:rPr lang="en-US" sz="1200" dirty="0"/>
              <a:t>TXSETCC829</a:t>
            </a:r>
          </a:p>
          <a:p>
            <a:pPr marL="285750" indent="-285750">
              <a:buFont typeface="Arial" panose="020B0604020202020204" pitchFamily="34" charset="0"/>
              <a:buChar char="•"/>
            </a:pPr>
            <a:r>
              <a:rPr lang="en-US" sz="1200" dirty="0"/>
              <a:t>TXSETCC832</a:t>
            </a:r>
          </a:p>
          <a:p>
            <a:pPr marL="285750" indent="-285750">
              <a:buFont typeface="Arial" panose="020B0604020202020204" pitchFamily="34" charset="0"/>
              <a:buChar char="•"/>
            </a:pPr>
            <a:r>
              <a:rPr lang="en-US" sz="1200" dirty="0"/>
              <a:t>SCR817</a:t>
            </a:r>
          </a:p>
        </p:txBody>
      </p:sp>
    </p:spTree>
    <p:extLst>
      <p:ext uri="{BB962C8B-B14F-4D97-AF65-F5344CB8AC3E}">
        <p14:creationId xmlns:p14="http://schemas.microsoft.com/office/powerpoint/2010/main" val="143133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sz="2000" dirty="0">
                <a:solidFill>
                  <a:srgbClr val="FF0000"/>
                </a:solidFill>
              </a:rPr>
              <a:t>090</a:t>
            </a:r>
            <a:r>
              <a:rPr lang="en-US" sz="2000" b="0" dirty="0"/>
              <a:t> “</a:t>
            </a:r>
            <a:r>
              <a:rPr lang="en-US" sz="2000" dirty="0"/>
              <a:t>Greater than 90 in the future</a:t>
            </a:r>
            <a:r>
              <a:rPr lang="en-US" sz="2000" b="0" dirty="0"/>
              <a:t>” </a:t>
            </a:r>
            <a:r>
              <a:rPr lang="en-US" b="0" dirty="0"/>
              <a:t>to the REF~7G (Rejection Reason) in the 814_02, 814_04, 814_05, 814_11, 814_13, 814_17, 814_19, and 815_25. This reject code will be used by ERCOT or the TDSP to reject transactions </a:t>
            </a:r>
            <a:r>
              <a:rPr lang="en-US" sz="2000" b="0" dirty="0"/>
              <a:t>requesting more than 90 days in the future.  </a:t>
            </a:r>
            <a:r>
              <a:rPr lang="en-US" sz="1400" b="0" dirty="0"/>
              <a:t>TXSETCC830</a:t>
            </a:r>
          </a:p>
          <a:p>
            <a:endParaRPr lang="en-US" sz="1800" b="0" dirty="0"/>
          </a:p>
          <a:p>
            <a:r>
              <a:rPr lang="en-US" b="0" dirty="0"/>
              <a:t>Add the reject code </a:t>
            </a:r>
            <a:r>
              <a:rPr lang="en-US" dirty="0">
                <a:solidFill>
                  <a:srgbClr val="FF0000"/>
                </a:solidFill>
              </a:rPr>
              <a:t>270</a:t>
            </a:r>
            <a:r>
              <a:rPr lang="en-US" b="0" dirty="0"/>
              <a:t> “</a:t>
            </a:r>
            <a:r>
              <a:rPr lang="en-US" dirty="0"/>
              <a:t>Greater than 270 in the past</a:t>
            </a:r>
            <a:r>
              <a:rPr lang="en-US" b="0" dirty="0"/>
              <a:t>” to the REF~7G (Rejection Reason) in the 814_02, 814_04, 814_05, 814_11, 814_13, 814_17, 814_19, and 815_25. This reject code will be used by ERCOT or the TDSP to reject transactions requesting more than 270 days in the past. </a:t>
            </a:r>
            <a:r>
              <a:rPr lang="en-US" sz="1400" b="0" dirty="0"/>
              <a:t>TXSETCC830</a:t>
            </a:r>
          </a:p>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p>
            <a:pPr marR="0">
              <a:spcAft>
                <a:spcPts val="0"/>
              </a:spcAft>
            </a:pPr>
            <a:r>
              <a:rPr lang="en-US" b="0" dirty="0"/>
              <a:t>Add the reject code </a:t>
            </a:r>
            <a:r>
              <a:rPr lang="en-US" dirty="0">
                <a:solidFill>
                  <a:srgbClr val="FF0000"/>
                </a:solidFill>
              </a:rPr>
              <a:t>A78</a:t>
            </a:r>
            <a:r>
              <a:rPr lang="en-US" b="0" dirty="0"/>
              <a:t> “</a:t>
            </a:r>
            <a:r>
              <a:rPr lang="en-US" dirty="0"/>
              <a:t>Item or Service Already Established</a:t>
            </a:r>
            <a:r>
              <a:rPr lang="en-US" b="0" dirty="0"/>
              <a:t>” to the REF~7G (Rejection Reason) in the 814_04, 814_05, 814_11, and 814_25. This reject code will be used by the TDSPs to reject an order where the Item or Service is already established. </a:t>
            </a:r>
            <a:r>
              <a:rPr lang="en-US" sz="1400" b="0" dirty="0"/>
              <a:t>TXSETCC830</a:t>
            </a:r>
          </a:p>
          <a:p>
            <a:pPr marL="0" marR="0" indent="0">
              <a:spcBef>
                <a:spcPts val="0"/>
              </a:spcBef>
              <a:spcAft>
                <a:spcPts val="0"/>
              </a:spcAft>
              <a:buNone/>
            </a:pP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415002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CCL</a:t>
            </a:r>
            <a:r>
              <a:rPr lang="en-US" b="0" dirty="0"/>
              <a:t> “</a:t>
            </a:r>
            <a:r>
              <a:rPr lang="en-US" dirty="0"/>
              <a:t>Critical Care or Critical Load</a:t>
            </a:r>
            <a:r>
              <a:rPr lang="en-US" b="0" dirty="0"/>
              <a:t>” to the REF~7G (Rejection Reason) in the 814_04, 814_05, 814_11, and 814_25. This reject code will be used by the TDSP’s to reject a Move Out where the premise has Critical care or Critical Load. </a:t>
            </a:r>
            <a:r>
              <a:rPr lang="en-US" sz="1400" b="0" dirty="0"/>
              <a:t>TXSETCC830</a:t>
            </a:r>
          </a:p>
          <a:p>
            <a:endParaRPr lang="en-US" b="0" dirty="0"/>
          </a:p>
          <a:p>
            <a:r>
              <a:rPr lang="en-US" b="0" dirty="0"/>
              <a:t>Add the reject code </a:t>
            </a:r>
            <a:r>
              <a:rPr lang="en-US" dirty="0">
                <a:solidFill>
                  <a:srgbClr val="FF0000"/>
                </a:solidFill>
              </a:rPr>
              <a:t>DIP</a:t>
            </a:r>
            <a:r>
              <a:rPr lang="en-US" b="0" dirty="0"/>
              <a:t> “</a:t>
            </a:r>
            <a:r>
              <a:rPr lang="en-US" dirty="0"/>
              <a:t>Date In Past</a:t>
            </a:r>
            <a:r>
              <a:rPr lang="en-US" b="0" dirty="0"/>
              <a:t>” to the REF~7G (Rejection Reason) in the 814_04, 814_05, 814_11, and 814_25.  Remove ‘MIMO Rules, ERCOT 24’ from the DIP reject code in the 814_13 to allow the TDSP to reject a Date Change with a requested date in the past. This reject code will be used by the TDSPs to reject the 814_03, 814_12 or 814_24 with a requested date in the past. </a:t>
            </a:r>
            <a:r>
              <a:rPr lang="en-US" sz="1400" b="0" dirty="0"/>
              <a:t>TXSETCC830</a:t>
            </a:r>
          </a:p>
          <a:p>
            <a:endParaRPr lang="en-US" b="0" dirty="0"/>
          </a:p>
          <a:p>
            <a:r>
              <a:rPr lang="en-US" b="0" dirty="0"/>
              <a:t>Add the reject code </a:t>
            </a:r>
            <a:r>
              <a:rPr lang="en-US" dirty="0">
                <a:solidFill>
                  <a:srgbClr val="FF0000"/>
                </a:solidFill>
              </a:rPr>
              <a:t>I2M</a:t>
            </a:r>
            <a:r>
              <a:rPr lang="en-US" b="0" dirty="0"/>
              <a:t> “</a:t>
            </a:r>
            <a:r>
              <a:rPr lang="en-US" dirty="0"/>
              <a:t>Invalid Second Move Out</a:t>
            </a:r>
            <a:r>
              <a:rPr lang="en-US" b="0" dirty="0"/>
              <a:t>” to the REF~7G (Rejection Reason) in the 814_25. This reject code will be used by the TDSPs to reject Move Outs where a second Move Out request is received that is invalid. </a:t>
            </a:r>
            <a:r>
              <a:rPr lang="en-US" sz="1400" b="0" dirty="0"/>
              <a:t>TXSETCC830, TXSETCC842, TXSETCC844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41758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NFI</a:t>
            </a:r>
            <a:r>
              <a:rPr lang="en-US" dirty="0"/>
              <a:t> “Not First In” </a:t>
            </a:r>
            <a:r>
              <a:rPr lang="en-US" b="0" dirty="0"/>
              <a:t>to the REF~7G (Rejection Reason) in the 814_04 and 814_05. This reject code will be used by the TDSPs to reject orders where more than one Move In was received. </a:t>
            </a:r>
            <a:r>
              <a:rPr lang="en-US" sz="1400" b="0" dirty="0"/>
              <a:t>TXSETCC830, TXSETCC837</a:t>
            </a:r>
          </a:p>
          <a:p>
            <a:endParaRPr lang="en-US" b="0" dirty="0"/>
          </a:p>
          <a:p>
            <a:r>
              <a:rPr lang="en-US" b="0" dirty="0"/>
              <a:t>Add the reject code </a:t>
            </a:r>
            <a:r>
              <a:rPr lang="en-US" dirty="0">
                <a:solidFill>
                  <a:srgbClr val="FF0000"/>
                </a:solidFill>
              </a:rPr>
              <a:t>NVS</a:t>
            </a:r>
            <a:r>
              <a:rPr lang="en-US" b="0" dirty="0"/>
              <a:t> “</a:t>
            </a:r>
            <a:r>
              <a:rPr lang="en-US" dirty="0"/>
              <a:t>No Valid Safety Net</a:t>
            </a:r>
            <a:r>
              <a:rPr lang="en-US" b="0" dirty="0"/>
              <a:t>” to the REF~7G (Rejection Reason) in the 814_04, 814_05, 814_11, and 814_25. This reject code will be used by the TDSPs to reject orders where a valid safety net was not received. </a:t>
            </a:r>
            <a:r>
              <a:rPr lang="en-US" sz="1400" b="0" dirty="0"/>
              <a:t>TXSETCC830</a:t>
            </a:r>
          </a:p>
          <a:p>
            <a:endParaRPr lang="en-US" b="0" dirty="0"/>
          </a:p>
          <a:p>
            <a:r>
              <a:rPr lang="en-US" b="0" dirty="0"/>
              <a:t>Add the reject code </a:t>
            </a:r>
            <a:r>
              <a:rPr lang="en-US" dirty="0">
                <a:solidFill>
                  <a:srgbClr val="FF0000"/>
                </a:solidFill>
              </a:rPr>
              <a:t>PCI</a:t>
            </a:r>
            <a:r>
              <a:rPr lang="en-US" b="0" dirty="0"/>
              <a:t> “</a:t>
            </a:r>
            <a:r>
              <a:rPr lang="en-US" dirty="0"/>
              <a:t>Priority Code Invalid</a:t>
            </a:r>
            <a:r>
              <a:rPr lang="en-US" b="0" dirty="0"/>
              <a:t>” to the REF~7G (Rejection Reason) in the 814_04, 814_05 and 814_11. This reject code will be used by the TDSPs to reject orders where the priority code is invalid. </a:t>
            </a:r>
            <a:r>
              <a:rPr lang="en-US" sz="1400" b="0" dirty="0"/>
              <a:t>TXSETCC830</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50016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SNP</a:t>
            </a:r>
            <a:r>
              <a:rPr lang="en-US" b="0" dirty="0"/>
              <a:t> “</a:t>
            </a:r>
            <a:r>
              <a:rPr lang="en-US" dirty="0"/>
              <a:t>Safety Net Pending</a:t>
            </a:r>
            <a:r>
              <a:rPr lang="en-US" b="0" dirty="0"/>
              <a:t>” to be sent on Acquisition Transfers (BGN07=AQ). </a:t>
            </a:r>
            <a:r>
              <a:rPr lang="en-US" sz="1400" b="0" dirty="0"/>
              <a:t>TXSETCC830</a:t>
            </a:r>
          </a:p>
          <a:p>
            <a:endParaRPr lang="en-US" b="0" dirty="0"/>
          </a:p>
          <a:p>
            <a:r>
              <a:rPr lang="en-US" b="0" dirty="0"/>
              <a:t>Add the reject code </a:t>
            </a:r>
            <a:r>
              <a:rPr lang="en-US" dirty="0">
                <a:solidFill>
                  <a:srgbClr val="FF0000"/>
                </a:solidFill>
              </a:rPr>
              <a:t>TMI</a:t>
            </a:r>
            <a:r>
              <a:rPr lang="en-US" b="0" dirty="0"/>
              <a:t> “</a:t>
            </a:r>
            <a:r>
              <a:rPr lang="en-US" dirty="0"/>
              <a:t>Invalid Move In on Temporary Service</a:t>
            </a:r>
            <a:r>
              <a:rPr lang="en-US" b="0" dirty="0"/>
              <a:t>” to the REF~7G of the 814_04 and 814_05. This reject code will be used by the TDSPs to reject Move In’s due to temporary service. </a:t>
            </a:r>
            <a:r>
              <a:rPr lang="en-US" sz="1400" b="0" dirty="0"/>
              <a:t>TXSETCC830</a:t>
            </a:r>
          </a:p>
          <a:p>
            <a:endParaRPr lang="en-US" b="0" dirty="0"/>
          </a:p>
          <a:p>
            <a:r>
              <a:rPr lang="en-US" b="0" dirty="0"/>
              <a:t>Add the reject code </a:t>
            </a:r>
            <a:r>
              <a:rPr lang="en-US" dirty="0">
                <a:solidFill>
                  <a:srgbClr val="FF0000"/>
                </a:solidFill>
              </a:rPr>
              <a:t>SOP</a:t>
            </a:r>
            <a:r>
              <a:rPr lang="en-US" b="0" dirty="0"/>
              <a:t> “</a:t>
            </a:r>
            <a:r>
              <a:rPr lang="en-US" dirty="0"/>
              <a:t>Subsequent Order Processed</a:t>
            </a:r>
            <a:r>
              <a:rPr lang="en-US" b="0" dirty="0"/>
              <a:t>” to the REF~7G of the 814_09. This reject code will be used by the TDSPs to reject a request to cancel due to a subsequent order processed.  </a:t>
            </a:r>
            <a:r>
              <a:rPr lang="en-US" sz="1400" b="0" dirty="0"/>
              <a:t>TXSETCC830, TXSETCC843</a:t>
            </a:r>
          </a:p>
          <a:p>
            <a:endParaRPr lang="en-US" b="0" dirty="0"/>
          </a:p>
          <a:p>
            <a:r>
              <a:rPr lang="en-US" b="0" dirty="0"/>
              <a:t>Add the reject code </a:t>
            </a:r>
            <a:r>
              <a:rPr lang="en-US" dirty="0">
                <a:solidFill>
                  <a:srgbClr val="FF0000"/>
                </a:solidFill>
              </a:rPr>
              <a:t>DCI</a:t>
            </a:r>
            <a:r>
              <a:rPr lang="en-US" b="0" dirty="0"/>
              <a:t> “</a:t>
            </a:r>
            <a:r>
              <a:rPr lang="en-US" dirty="0"/>
              <a:t>Date Change Request Ineligible</a:t>
            </a:r>
            <a:r>
              <a:rPr lang="en-US" b="0" dirty="0"/>
              <a:t>” to the REF~7G of the 814_13. This reject code will be used by the TDSPs to reject an invalid date change.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225608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DNS</a:t>
            </a:r>
            <a:r>
              <a:rPr lang="en-US" b="0" dirty="0"/>
              <a:t> “</a:t>
            </a:r>
            <a:r>
              <a:rPr lang="en-US" dirty="0"/>
              <a:t>Date Change Not available on Switch</a:t>
            </a:r>
            <a:r>
              <a:rPr lang="en-US" b="0" dirty="0"/>
              <a:t>” to the REF~7G in the 814_13. This reject code will be used by ERCOT to reject a Date Change Request received on a Switch.  </a:t>
            </a:r>
            <a:r>
              <a:rPr lang="en-US" sz="1400" b="0" dirty="0"/>
              <a:t>TXSETCC830</a:t>
            </a:r>
          </a:p>
          <a:p>
            <a:endParaRPr lang="en-US" b="0" dirty="0"/>
          </a:p>
          <a:p>
            <a:r>
              <a:rPr lang="en-US" b="0" dirty="0"/>
              <a:t>Add the reject code </a:t>
            </a:r>
            <a:r>
              <a:rPr lang="en-US" dirty="0">
                <a:solidFill>
                  <a:srgbClr val="FF0000"/>
                </a:solidFill>
              </a:rPr>
              <a:t>RSD</a:t>
            </a:r>
            <a:r>
              <a:rPr lang="en-US" b="0" dirty="0"/>
              <a:t> “</a:t>
            </a:r>
            <a:r>
              <a:rPr lang="en-US" dirty="0"/>
              <a:t>Received Scheduled Date</a:t>
            </a:r>
            <a:r>
              <a:rPr lang="en-US" b="0" dirty="0"/>
              <a:t>” to the REF~7G in the 814_13. This reject code will be used by the TDSPs to reject a Date Change Request that was received on the same business day as the requested change date. </a:t>
            </a:r>
            <a:r>
              <a:rPr lang="en-US" sz="1400" b="0" dirty="0"/>
              <a:t>TXSETCC830</a:t>
            </a:r>
          </a:p>
          <a:p>
            <a:endParaRPr lang="en-US" b="0" dirty="0"/>
          </a:p>
          <a:p>
            <a:r>
              <a:rPr lang="en-US" b="0" dirty="0"/>
              <a:t>Add the reject code </a:t>
            </a:r>
            <a:r>
              <a:rPr lang="en-US" dirty="0">
                <a:solidFill>
                  <a:srgbClr val="FF0000"/>
                </a:solidFill>
              </a:rPr>
              <a:t>NCC</a:t>
            </a:r>
            <a:r>
              <a:rPr lang="en-US" b="0" dirty="0"/>
              <a:t> “</a:t>
            </a:r>
            <a:r>
              <a:rPr lang="en-US" dirty="0"/>
              <a:t>No Current CSA</a:t>
            </a:r>
            <a:r>
              <a:rPr lang="en-US" b="0" dirty="0"/>
              <a:t>” to the REF~7G of the 814_19. This reject code will be used by ERCOT to reject a CSA Delete where there is no Active CSA. </a:t>
            </a:r>
            <a:r>
              <a:rPr lang="en-US" sz="1400" b="0" dirty="0"/>
              <a:t>TXSETCC830</a:t>
            </a:r>
          </a:p>
          <a:p>
            <a:endParaRPr lang="en-US" b="0" dirty="0"/>
          </a:p>
          <a:p>
            <a:r>
              <a:rPr lang="en-US" b="0" dirty="0"/>
              <a:t>Add the reject code </a:t>
            </a:r>
            <a:r>
              <a:rPr lang="en-US" dirty="0">
                <a:solidFill>
                  <a:srgbClr val="FF0000"/>
                </a:solidFill>
              </a:rPr>
              <a:t>ERS</a:t>
            </a:r>
            <a:r>
              <a:rPr lang="en-US" b="0" dirty="0"/>
              <a:t> “</a:t>
            </a:r>
            <a:r>
              <a:rPr lang="en-US" dirty="0"/>
              <a:t>ESI ID already Exists in Registration System</a:t>
            </a:r>
            <a:r>
              <a:rPr lang="en-US" b="0" dirty="0"/>
              <a:t>” to the REF~7G of the 814_21. This reject code will be used by ERCOT to reject an 814_20 Add where the ESI ID already exists in ERCOT’s registration system.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4131571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IIC</a:t>
            </a:r>
            <a:r>
              <a:rPr lang="en-US" b="0" dirty="0"/>
              <a:t> “</a:t>
            </a:r>
            <a:r>
              <a:rPr lang="en-US" dirty="0"/>
              <a:t>Invalid Interconnection Point</a:t>
            </a:r>
            <a:r>
              <a:rPr lang="en-US" b="0" dirty="0"/>
              <a:t>” to the REF~7G of the 814_21. This reject code will be used by ERCOT to reject an 814_20 Maintain with an invalid Standard Interconnection Point. </a:t>
            </a:r>
            <a:r>
              <a:rPr lang="en-US" sz="1400" b="0" dirty="0"/>
              <a:t>TXSETCC830</a:t>
            </a:r>
          </a:p>
          <a:p>
            <a:endParaRPr lang="en-US" b="0" dirty="0"/>
          </a:p>
          <a:p>
            <a:r>
              <a:rPr lang="en-US" b="0" dirty="0"/>
              <a:t>Add the reject code </a:t>
            </a:r>
            <a:r>
              <a:rPr lang="en-US" dirty="0">
                <a:solidFill>
                  <a:srgbClr val="FF0000"/>
                </a:solidFill>
              </a:rPr>
              <a:t>RDF</a:t>
            </a:r>
            <a:r>
              <a:rPr lang="en-US" b="0" dirty="0"/>
              <a:t> “</a:t>
            </a:r>
            <a:r>
              <a:rPr lang="en-US" dirty="0"/>
              <a:t>Read Dates in Future</a:t>
            </a:r>
            <a:r>
              <a:rPr lang="en-US" b="0" dirty="0"/>
              <a:t>” to the REF~7G of the 814_21. This reject code will be used by ERCOT to reject an 814_20 with an Effective Date of Change (DTM~152) or End Date (DTM~197) with a date in the future. </a:t>
            </a:r>
            <a:r>
              <a:rPr lang="en-US" sz="1400" b="0" dirty="0"/>
              <a:t>TXSETCC830</a:t>
            </a:r>
          </a:p>
          <a:p>
            <a:endParaRPr lang="en-US" b="0" dirty="0"/>
          </a:p>
          <a:p>
            <a:r>
              <a:rPr lang="en-US" b="0" dirty="0"/>
              <a:t>Add the reject code </a:t>
            </a:r>
            <a:r>
              <a:rPr lang="en-US" dirty="0">
                <a:solidFill>
                  <a:srgbClr val="FF0000"/>
                </a:solidFill>
              </a:rPr>
              <a:t>SND</a:t>
            </a:r>
            <a:r>
              <a:rPr lang="en-US" b="0" dirty="0"/>
              <a:t> “</a:t>
            </a:r>
            <a:r>
              <a:rPr lang="en-US" dirty="0"/>
              <a:t>Status Not De-Energized</a:t>
            </a:r>
            <a:r>
              <a:rPr lang="en-US" b="0" dirty="0"/>
              <a:t>” to the REF~7G of the 814_21. This reject code will be used by ERCOT to reject an 814_20 Delete where the ESI ID has open orders or the ESI ID status is not de-energized. </a:t>
            </a:r>
            <a:r>
              <a:rPr lang="en-US" sz="1400" b="0" dirty="0"/>
              <a:t>TXSETCC830</a:t>
            </a:r>
          </a:p>
          <a:p>
            <a:endParaRPr lang="en-US" b="0" dirty="0"/>
          </a:p>
          <a:p>
            <a:r>
              <a:rPr lang="en-US" b="0" dirty="0"/>
              <a:t>Add the reject code </a:t>
            </a:r>
            <a:r>
              <a:rPr lang="en-US" dirty="0">
                <a:solidFill>
                  <a:srgbClr val="FF0000"/>
                </a:solidFill>
              </a:rPr>
              <a:t>A84</a:t>
            </a:r>
            <a:r>
              <a:rPr lang="en-US" b="0" dirty="0"/>
              <a:t> “</a:t>
            </a:r>
            <a:r>
              <a:rPr lang="en-US" dirty="0"/>
              <a:t>Invalid Relationship</a:t>
            </a:r>
            <a:r>
              <a:rPr lang="en-US" b="0" dirty="0"/>
              <a:t>” to the REF~7G of the 814_27. This reject code will be used by the TDSPs to reject a historical usage request where the CR does not have a valid relationship with the customer.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185489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TNR</a:t>
            </a:r>
            <a:r>
              <a:rPr lang="en-US" b="0" dirty="0"/>
              <a:t> “</a:t>
            </a:r>
            <a:r>
              <a:rPr lang="en-US" dirty="0"/>
              <a:t>Transaction Not In Review</a:t>
            </a:r>
            <a:r>
              <a:rPr lang="en-US" b="0" dirty="0"/>
              <a:t>” to the REF~7G of the 814_29. This reject code will be used by ERCOT when an 814_28 (PT) is received on an order where the status is not In Review. </a:t>
            </a:r>
            <a:r>
              <a:rPr lang="en-US" sz="1400" b="0" dirty="0"/>
              <a:t>TXSETCC830</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51223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E9EB-362E-7A89-B11C-0BADD42D7E37}"/>
              </a:ext>
            </a:extLst>
          </p:cNvPr>
          <p:cNvSpPr>
            <a:spLocks noGrp="1"/>
          </p:cNvSpPr>
          <p:nvPr>
            <p:ph type="title"/>
          </p:nvPr>
        </p:nvSpPr>
        <p:spPr/>
        <p:txBody>
          <a:bodyPr/>
          <a:lstStyle/>
          <a:p>
            <a:r>
              <a:rPr lang="en-US" dirty="0"/>
              <a:t>High Level Changes – MIMO Rules Reference</a:t>
            </a:r>
          </a:p>
        </p:txBody>
      </p:sp>
      <p:sp>
        <p:nvSpPr>
          <p:cNvPr id="3" name="Content Placeholder 2">
            <a:extLst>
              <a:ext uri="{FF2B5EF4-FFF2-40B4-BE49-F238E27FC236}">
                <a16:creationId xmlns:a16="http://schemas.microsoft.com/office/drawing/2014/main" id="{06A9379C-0602-0C10-07F7-9FC66598EE83}"/>
              </a:ext>
            </a:extLst>
          </p:cNvPr>
          <p:cNvSpPr>
            <a:spLocks noGrp="1"/>
          </p:cNvSpPr>
          <p:nvPr>
            <p:ph idx="1"/>
          </p:nvPr>
        </p:nvSpPr>
        <p:spPr/>
        <p:txBody>
          <a:bodyPr/>
          <a:lstStyle/>
          <a:p>
            <a:r>
              <a:rPr lang="en-US" b="0" dirty="0"/>
              <a:t>Remove ‘MIMO Rules, ERCOT 1’ from the REF~7G of the NFI “Not First In” in the 814_02, 814_11, 814_17 and 814_25. This will allow the both the TDSP and ERCOT to send the NFI reject. </a:t>
            </a:r>
            <a:r>
              <a:rPr lang="en-US" sz="1400" b="0" dirty="0"/>
              <a:t>TXSETCC830, TXSETCC837</a:t>
            </a:r>
          </a:p>
          <a:p>
            <a:pPr marL="0" indent="0">
              <a:buNone/>
            </a:pPr>
            <a:endParaRPr lang="en-US" b="0" dirty="0"/>
          </a:p>
          <a:p>
            <a:r>
              <a:rPr lang="en-US" b="0" dirty="0"/>
              <a:t>Remove ‘MIMO Rules, ERCOT 3’ from the REF~7G of the SCP “Scheduling Conflict Priority” of the 814_02, 814_04, 814_05, 814_11, 814_13, and 814_25. This will allow both the TDSP and ERCOT to send the SCP reject code. </a:t>
            </a:r>
            <a:r>
              <a:rPr lang="en-US" sz="1400" b="0" dirty="0"/>
              <a:t>TXSETCC830</a:t>
            </a:r>
          </a:p>
          <a:p>
            <a:pPr marL="0" indent="0">
              <a:buNone/>
            </a:pPr>
            <a:endParaRPr lang="en-US" b="0" dirty="0"/>
          </a:p>
          <a:p>
            <a:r>
              <a:rPr lang="en-US" b="0" dirty="0"/>
              <a:t>Remove ‘MIMO Rules, ERCOT 4’ from the REF~7G of the SBD “Scheduled to be De-Energized” in the 814_02, 814_04, 814_05, 814_11, and 814_25. This will allow both the TDSP and ERCOT to use this reject code in the 814_04.  The 814_25 will remain ERCOT use only. </a:t>
            </a:r>
            <a:r>
              <a:rPr lang="en-US" sz="1400" b="0" dirty="0"/>
              <a:t>TXSETCC830</a:t>
            </a:r>
          </a:p>
          <a:p>
            <a:endParaRPr lang="en-US" dirty="0"/>
          </a:p>
        </p:txBody>
      </p:sp>
      <p:sp>
        <p:nvSpPr>
          <p:cNvPr id="4" name="Slide Number Placeholder 3">
            <a:extLst>
              <a:ext uri="{FF2B5EF4-FFF2-40B4-BE49-F238E27FC236}">
                <a16:creationId xmlns:a16="http://schemas.microsoft.com/office/drawing/2014/main" id="{44A8628D-209F-E472-2AC2-162605B0B236}"/>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362897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Acronyms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CSA – Continuous Service Agreement</a:t>
            </a:r>
          </a:p>
          <a:p>
            <a:r>
              <a:rPr lang="en-US" sz="2800" b="0" dirty="0"/>
              <a:t>MCT – Market Coordination Team</a:t>
            </a:r>
          </a:p>
          <a:p>
            <a:r>
              <a:rPr lang="en-US" sz="2800" b="0" dirty="0"/>
              <a:t>PROD – Production Environment</a:t>
            </a:r>
          </a:p>
          <a:p>
            <a:r>
              <a:rPr lang="en-US" sz="2800" b="0" dirty="0"/>
              <a:t>RMG – Retail Market Guide</a:t>
            </a:r>
          </a:p>
          <a:p>
            <a:r>
              <a:rPr lang="en-US" sz="2800" b="0" dirty="0"/>
              <a:t>RMTE – Retail Market Test Environment (used for flight testing)</a:t>
            </a:r>
          </a:p>
          <a:p>
            <a:r>
              <a:rPr lang="en-US" sz="2800" b="0" dirty="0"/>
              <a:t>ROR – Rep of Record</a:t>
            </a:r>
          </a:p>
          <a:p>
            <a:r>
              <a:rPr lang="en-US" sz="2800" b="0" dirty="0"/>
              <a:t>Texas SET – Texas Standard Electronic Transaction</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58706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MIMO Rules Reference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the ‘MIMO Rules, ERCOT 24’ from the REF~7G of the IBO “Invalid Backdate Originator” of the 814_04, 814_05 and 814_25. This will allow both the TDSP and ERCOT to send this reject code. </a:t>
            </a:r>
            <a:r>
              <a:rPr lang="en-US" sz="1400" b="0" dirty="0"/>
              <a:t>TXSETCC830</a:t>
            </a:r>
          </a:p>
          <a:p>
            <a:endParaRPr lang="en-US" b="0" dirty="0"/>
          </a:p>
          <a:p>
            <a:r>
              <a:rPr lang="en-US" b="0" dirty="0"/>
              <a:t>Remove ‘MIMO Rules, ERCOT 22’ from the REF~7G of the ICL “Iteration Count Lower” in the 814_13. This will allow both the TDSP and ERCOT to send the ICL reject code. </a:t>
            </a:r>
            <a:r>
              <a:rPr lang="en-US" sz="1400" b="0" dirty="0"/>
              <a:t>TXSETCC830</a:t>
            </a:r>
            <a:endParaRPr lang="en-US" sz="1400" dirty="0"/>
          </a:p>
          <a:p>
            <a:pPr lvl="1"/>
            <a:endParaRPr lang="en-US" b="0" dirty="0"/>
          </a:p>
          <a:p>
            <a:r>
              <a:rPr lang="en-US" b="0" dirty="0"/>
              <a:t>Remove ‘Used by ERCOT Only’ to from the REF~7G of the CW1 “Cannot Cancel on the Day of Scheduled Meter Read Date or in the past” in the 814_09 and 814_13. This will allow both the TDSP and ERCOT to send the CW1 reject code. </a:t>
            </a:r>
            <a:r>
              <a:rPr lang="en-US" sz="1400" b="0" dirty="0"/>
              <a:t>TXSETCC830</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936092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MIMO Rules Reference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MIMO rules reference from the following</a:t>
            </a:r>
          </a:p>
          <a:p>
            <a:pPr lvl="1"/>
            <a:r>
              <a:rPr lang="en-US" b="0" dirty="0"/>
              <a:t>‘MIMO Rules, ERCOT 1’ from the REF~7G of the UNS “Unable to Schedule” in the 814_02. </a:t>
            </a:r>
            <a:r>
              <a:rPr lang="en-US" sz="1400" dirty="0"/>
              <a:t>TXSETCC830</a:t>
            </a:r>
            <a:endParaRPr lang="en-US" sz="1400" b="0" dirty="0"/>
          </a:p>
          <a:p>
            <a:pPr lvl="1"/>
            <a:r>
              <a:rPr lang="en-US" dirty="0"/>
              <a:t>‘MIMO Rules, ERCOT 4’ from the REF~7G of the MAR “Move In Already Received” in the 814_02. </a:t>
            </a:r>
            <a:r>
              <a:rPr lang="en-US" sz="1400" b="0" dirty="0"/>
              <a:t>TXSETCC830</a:t>
            </a:r>
            <a:endParaRPr lang="en-US" sz="1400" dirty="0"/>
          </a:p>
          <a:p>
            <a:pPr lvl="1"/>
            <a:r>
              <a:rPr lang="en-US" b="0" dirty="0"/>
              <a:t>‘MIMO Rules, ERCOT 27’ from the REF~7G of the DOT “Duplicate Original Transaction ID” in the 814_02, 814_17, 814_19, 814_21, 814_25, and 814_27. </a:t>
            </a:r>
            <a:r>
              <a:rPr lang="en-US" sz="1400" b="0" dirty="0"/>
              <a:t>TXSETCC830</a:t>
            </a:r>
          </a:p>
          <a:p>
            <a:pPr lvl="1"/>
            <a:r>
              <a:rPr lang="en-US" dirty="0"/>
              <a:t>‘MIMO Rules, ERCOT 27’ from the REF~7G of the DUP “Duplicate” in the 814_02, 814_09, 814_17, 814_19, 814_21, 814_25, 814_27 and 814_29. </a:t>
            </a:r>
            <a:r>
              <a:rPr lang="en-US" sz="1400" b="0" dirty="0"/>
              <a:t>TXSETCC830</a:t>
            </a:r>
            <a:endParaRPr lang="en-US" sz="140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Tree>
    <p:extLst>
      <p:ext uri="{BB962C8B-B14F-4D97-AF65-F5344CB8AC3E}">
        <p14:creationId xmlns:p14="http://schemas.microsoft.com/office/powerpoint/2010/main" val="418414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latin typeface="Arial" panose="020B0604020202020204" pitchFamily="34" charset="0"/>
              </a:rPr>
              <a:t>Add a new Optional PER segment PER~PO to the 814_01, 814_03 and 814_16 transactions to communicate Power Outage Contact Information.  </a:t>
            </a:r>
            <a:r>
              <a:rPr lang="en-US" sz="1400" b="0" dirty="0">
                <a:latin typeface="Arial" panose="020B0604020202020204" pitchFamily="34" charset="0"/>
              </a:rPr>
              <a:t>TXSETCC827</a:t>
            </a:r>
            <a:r>
              <a:rPr lang="en-US" b="0" dirty="0">
                <a:latin typeface="Arial" panose="020B0604020202020204" pitchFamily="34" charset="0"/>
              </a:rPr>
              <a:t>                                   </a:t>
            </a:r>
            <a:endParaRPr lang="en-US" b="0" dirty="0"/>
          </a:p>
          <a:p>
            <a:endParaRPr lang="en-US" b="0" dirty="0"/>
          </a:p>
          <a:p>
            <a:r>
              <a:rPr lang="en-US" b="0" dirty="0"/>
              <a:t>Add the Status Reason “CHP” (Construction Hold Pending) to the 814_04 and 814_05 of the REF~1P (Status Reason).   </a:t>
            </a:r>
            <a:r>
              <a:rPr lang="en-US" sz="1400" b="0" dirty="0"/>
              <a:t>TXSETCC809</a:t>
            </a:r>
          </a:p>
          <a:p>
            <a:endParaRPr lang="en-US" b="0" dirty="0"/>
          </a:p>
          <a:p>
            <a:r>
              <a:rPr lang="en-US" b="0" dirty="0"/>
              <a:t>Update the 650_02 to add 5 new codes to the REF~G7 (Complete Unexecutable Reason)</a:t>
            </a:r>
          </a:p>
          <a:p>
            <a:pPr lvl="1"/>
            <a:r>
              <a:rPr lang="en-US" dirty="0"/>
              <a:t>J009 – Distributed Generation (DG) Premise requires ATS and signed Interconnection Agreement</a:t>
            </a:r>
          </a:p>
          <a:p>
            <a:pPr lvl="1"/>
            <a:r>
              <a:rPr lang="en-US" dirty="0"/>
              <a:t>J010 – Auto Transfer Switch (ATS) Not Approved</a:t>
            </a:r>
          </a:p>
          <a:p>
            <a:pPr lvl="1"/>
            <a:r>
              <a:rPr lang="en-US" dirty="0"/>
              <a:t>J011 – Distributed Generation (DG) Auto Transfer Switch (ATS) Disconnect Not Approved</a:t>
            </a:r>
          </a:p>
          <a:p>
            <a:pPr lvl="1"/>
            <a:r>
              <a:rPr lang="en-US" b="0" dirty="0"/>
              <a:t>S004 – Service Standards Clearance Violation (Cut-Ins/Cut-Outs)</a:t>
            </a:r>
          </a:p>
          <a:p>
            <a:pPr lvl="1"/>
            <a:r>
              <a:rPr lang="en-US" dirty="0"/>
              <a:t>U007 – Service Standards Clearance Violation (Unsafe Conditions)</a:t>
            </a:r>
          </a:p>
          <a:p>
            <a:pPr marL="457200" lvl="1" indent="0">
              <a:buNone/>
            </a:pPr>
            <a:r>
              <a:rPr lang="en-US" sz="1400" b="0" dirty="0"/>
              <a:t>TXSETCC816,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4112769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650_01 and 650_02 with graybox clarifications to 3 existing codes and adds 4 new codes to the REF~8X (Purpose Code)</a:t>
            </a:r>
          </a:p>
          <a:p>
            <a:pPr lvl="1"/>
            <a:r>
              <a:rPr lang="en-US" dirty="0"/>
              <a:t>DC006 – Disconnected Premise Due to Safety, Weather Related or Emergency Condition(s)</a:t>
            </a:r>
          </a:p>
          <a:p>
            <a:pPr lvl="1"/>
            <a:r>
              <a:rPr lang="en-US" b="0" dirty="0"/>
              <a:t>RC002 – To be used where applicable City Permit will be required before Premise can be reconnected by the TDSP</a:t>
            </a:r>
          </a:p>
          <a:p>
            <a:pPr lvl="1"/>
            <a:r>
              <a:rPr lang="en-US" b="0" dirty="0"/>
              <a:t>RC003 – Reconnect Premise</a:t>
            </a:r>
          </a:p>
          <a:p>
            <a:pPr lvl="1"/>
            <a:r>
              <a:rPr lang="en-US" dirty="0"/>
              <a:t>RC004 – Reconnect after Disconnect for Denial of Access</a:t>
            </a:r>
            <a:endParaRPr lang="en-US" b="0" dirty="0"/>
          </a:p>
          <a:p>
            <a:pPr lvl="1"/>
            <a:r>
              <a:rPr lang="en-US" b="0" dirty="0"/>
              <a:t>RC006 – Reconnect Premise After Safety, Weather related or Emergency Conditions No Longer Exist</a:t>
            </a:r>
          </a:p>
          <a:p>
            <a:pPr lvl="1"/>
            <a:r>
              <a:rPr lang="en-US" dirty="0"/>
              <a:t>RC007 – Reconnect Premise after Corrections made to Resolve Service Standards Clearance Violation(s)</a:t>
            </a:r>
          </a:p>
          <a:p>
            <a:pPr lvl="1"/>
            <a:r>
              <a:rPr lang="en-US" dirty="0"/>
              <a:t>RC008 –  Reconnect Premise after Correction(s) were completed to Customer’s Distributed Generation Equipment, which may include Auto Transfer Switch (ATS) corrections and/or Customer has signed Interconnection Agreement</a:t>
            </a:r>
          </a:p>
          <a:p>
            <a:pPr marL="400050" lvl="1" indent="0">
              <a:buNone/>
            </a:pPr>
            <a:r>
              <a:rPr lang="en-US" sz="1400" b="0" dirty="0"/>
              <a:t>TXSETCC815, TXSETCC816,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33</a:t>
            </a:fld>
            <a:endParaRPr lang="en-US" dirty="0"/>
          </a:p>
        </p:txBody>
      </p:sp>
    </p:spTree>
    <p:extLst>
      <p:ext uri="{BB962C8B-B14F-4D97-AF65-F5344CB8AC3E}">
        <p14:creationId xmlns:p14="http://schemas.microsoft.com/office/powerpoint/2010/main" val="151351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add 8 new codes to the REF~5H (Suspension/Reactivation Code)</a:t>
            </a:r>
          </a:p>
          <a:p>
            <a:pPr lvl="1"/>
            <a:r>
              <a:rPr lang="en-US" dirty="0"/>
              <a:t>DC006 – Disconnected Premise Due to Safety, Weather Related or Emergency Condition(s)</a:t>
            </a:r>
          </a:p>
          <a:p>
            <a:pPr lvl="1"/>
            <a:r>
              <a:rPr lang="en-US" b="0" dirty="0"/>
              <a:t>DC007 – Disconnected Premise due to Service Standards Clearance Violation(s)</a:t>
            </a:r>
          </a:p>
          <a:p>
            <a:pPr lvl="1"/>
            <a:r>
              <a:rPr lang="en-US" dirty="0"/>
              <a:t>DG001 – Disconnected Premise due to Distributed Generation (DG) Equipment requires Auto Transfer Switch (ATS) and signed Interconnection Agreement</a:t>
            </a:r>
          </a:p>
          <a:p>
            <a:pPr lvl="1"/>
            <a:r>
              <a:rPr lang="en-US" b="0" dirty="0"/>
              <a:t>DG002 – Disconnected Premise due to Auto Transfer Switch (ATS) Not Approved</a:t>
            </a:r>
          </a:p>
          <a:p>
            <a:pPr lvl="1"/>
            <a:r>
              <a:rPr lang="en-US" dirty="0"/>
              <a:t>DG003 – Disconnected Premise due to Distributed Generation (DG) Auto Transfer Switch (ATS) Disconnect Not Approved</a:t>
            </a:r>
            <a:endParaRPr lang="en-US" b="0" dirty="0"/>
          </a:p>
          <a:p>
            <a:pPr lvl="1"/>
            <a:r>
              <a:rPr lang="en-US" dirty="0"/>
              <a:t>RC006 – Reconnected Premise after Safety, Weather Related or Emergency Conditions(s) No Longer Exist</a:t>
            </a:r>
          </a:p>
          <a:p>
            <a:pPr lvl="1"/>
            <a:r>
              <a:rPr lang="en-US" b="0" dirty="0"/>
              <a:t>RC007 – Reconnected Premise after Service Standards Clearance Violation(s) was Resolved</a:t>
            </a:r>
          </a:p>
          <a:p>
            <a:pPr lvl="1"/>
            <a:r>
              <a:rPr lang="en-US" dirty="0"/>
              <a:t>RC008 – Reconnected Premise after Correction(s) were completed to Distributed Generation Equipment, which may include Auto Transfer Switch Corrections and/or Customer signed Interconnection Agreement</a:t>
            </a:r>
          </a:p>
          <a:p>
            <a:pPr marL="400050" lvl="1" indent="0">
              <a:buNone/>
            </a:pPr>
            <a:r>
              <a:rPr lang="en-US" sz="1400" b="0" dirty="0"/>
              <a:t>TXSETCC817,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34</a:t>
            </a:fld>
            <a:endParaRPr lang="en-US" dirty="0"/>
          </a:p>
        </p:txBody>
      </p:sp>
    </p:spTree>
    <p:extLst>
      <p:ext uri="{BB962C8B-B14F-4D97-AF65-F5344CB8AC3E}">
        <p14:creationId xmlns:p14="http://schemas.microsoft.com/office/powerpoint/2010/main" val="196550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transaction to clarify the “R8” (Terminate) code located in the BGN08 of the BGN~13. TDSPs will use this code to indicate an ESI ID is permanently suspended and the CR will need to submit an 814_24 (Move Out) with the REF~1P=B44 so the TDSP can retire the ESI ID.  </a:t>
            </a:r>
            <a:r>
              <a:rPr lang="en-US" sz="1400" b="0" dirty="0"/>
              <a:t>TXSETCC817</a:t>
            </a:r>
          </a:p>
          <a:p>
            <a:endParaRPr lang="en-US" b="0" dirty="0"/>
          </a:p>
          <a:p>
            <a:r>
              <a:rPr lang="en-US" b="0" dirty="0"/>
              <a:t>Update the 650_04 gray box for the REF~MG (Meter Number) to remove incorrect information.   </a:t>
            </a:r>
            <a:r>
              <a:rPr lang="en-US" sz="1400" b="0" dirty="0"/>
              <a:t>TXSETCC817</a:t>
            </a:r>
          </a:p>
          <a:p>
            <a:endParaRPr lang="en-US" b="0" dirty="0"/>
          </a:p>
          <a:p>
            <a:r>
              <a:rPr lang="en-US" b="0" dirty="0"/>
              <a:t>Update the 650_02 for the YNQ to remove the RC003 (Reconnect for Customer Requested Clearance).  </a:t>
            </a:r>
            <a:r>
              <a:rPr lang="en-US" sz="1400" b="0" dirty="0"/>
              <a:t>TXSETCC816</a:t>
            </a:r>
          </a:p>
          <a:p>
            <a:endParaRPr lang="en-US" b="0" dirty="0"/>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Tree>
    <p:extLst>
      <p:ext uri="{BB962C8B-B14F-4D97-AF65-F5344CB8AC3E}">
        <p14:creationId xmlns:p14="http://schemas.microsoft.com/office/powerpoint/2010/main" val="319534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DTM~139 (Actual Completion or Estimated Restoration Date/Time) when the </a:t>
            </a:r>
          </a:p>
          <a:p>
            <a:pPr lvl="1"/>
            <a:r>
              <a:rPr lang="en-US" b="0" dirty="0"/>
              <a:t>BGN08=79 (Reactive) and REF~5H=RC006 (Reconnected Premise after Safety, Weather Related or Emergency Conditions No Longer Exist). TDSP will provide actual Date/Time when restoration of service to Premise was completed.  </a:t>
            </a:r>
          </a:p>
          <a:p>
            <a:pPr lvl="1"/>
            <a:r>
              <a:rPr lang="en-US"/>
              <a:t>BGN08=79 </a:t>
            </a:r>
            <a:r>
              <a:rPr lang="en-US" dirty="0"/>
              <a:t>(Suspended) and REF~5H=RC007 (Disconnected Premise due to Service Standards Clearance Violation(s)). TDSP will provide actual Date/Time when restoration of service to Premise was completed.  </a:t>
            </a:r>
          </a:p>
          <a:p>
            <a:pPr lvl="1"/>
            <a:r>
              <a:rPr lang="en-US" dirty="0"/>
              <a:t>BGN08=79 (Reactive) and REF~5H=RC008 (Reconnected Premise after Correction(s) were completed to Distributed Generation Equipment may include Auto Transfer Switch corrections and/or Customer Signed Interconnection Agreement. TDSP will provide actual Date/Time when restoration of service to Premise was completed.  </a:t>
            </a:r>
          </a:p>
          <a:p>
            <a:pPr marL="457200" lvl="1" indent="0">
              <a:buNone/>
            </a:pPr>
            <a:r>
              <a:rPr lang="en-US" sz="1400" dirty="0"/>
              <a:t>TXSETCC817, TXSETCC834</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523824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MTX (Comments) when the BGN08=79 (Reactive) and REF~5H=RC007 (Reconnected Premise after Service Standards Clearance Violation(s) were Resolved.). TDSP will use “DEP” to provide Service Standards Clearance Violation(s) details in the “MTX02” data field.   TXSETCC817</a:t>
            </a:r>
          </a:p>
          <a:p>
            <a:endParaRPr lang="en-US" b="0" dirty="0"/>
          </a:p>
          <a:p>
            <a:r>
              <a:rPr lang="en-US" b="0" dirty="0"/>
              <a:t>Update the 814_28 to add 3 new codes to the REF~G7</a:t>
            </a:r>
          </a:p>
          <a:p>
            <a:pPr lvl="1"/>
            <a:r>
              <a:rPr lang="en-US" dirty="0"/>
              <a:t>J009 –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Distributed Generation (DG) Premise Requires ATS and Signed Interconnection Agreement</a:t>
            </a:r>
          </a:p>
          <a:p>
            <a:pPr lvl="1"/>
            <a:r>
              <a:rPr lang="en-US" dirty="0">
                <a:latin typeface="Arial" panose="020B0604020202020204" pitchFamily="34" charset="0"/>
                <a:cs typeface="Times New Roman" panose="02020603050405020304" pitchFamily="18" charset="0"/>
              </a:rPr>
              <a:t>J010 – Auto Transfer Switch (ATS) Not Approved </a:t>
            </a:r>
          </a:p>
          <a:p>
            <a:pPr lvl="1"/>
            <a:r>
              <a:rPr lang="en-US" dirty="0">
                <a:latin typeface="Arial" panose="020B0604020202020204" pitchFamily="34" charset="0"/>
                <a:cs typeface="Times New Roman" panose="02020603050405020304" pitchFamily="18" charset="0"/>
              </a:rPr>
              <a:t>J011 – Distributed Generation (DG) Auto Transfer Switch (ATS) Disconnect Not Approved</a:t>
            </a:r>
            <a:endParaRPr lang="en-US" dirty="0"/>
          </a:p>
          <a:p>
            <a:pPr lvl="1"/>
            <a:r>
              <a:rPr lang="en-US" b="0" dirty="0"/>
              <a:t>S004 – </a:t>
            </a:r>
            <a:r>
              <a:rPr lang="en-US" sz="1800" dirty="0">
                <a:effectLst/>
                <a:latin typeface="Arial" panose="020B0604020202020204" pitchFamily="34" charset="0"/>
                <a:ea typeface="Times New Roman" panose="02020603050405020304" pitchFamily="18" charset="0"/>
              </a:rPr>
              <a:t>Service Standards Clearance Violation (Cut-Ins/Cut-Outs)</a:t>
            </a:r>
            <a:endParaRPr lang="en-US" b="0" dirty="0"/>
          </a:p>
          <a:p>
            <a:pPr lvl="1"/>
            <a:r>
              <a:rPr lang="en-US" dirty="0"/>
              <a:t>U007 – </a:t>
            </a:r>
            <a:r>
              <a:rPr lang="en-US" sz="1800" dirty="0">
                <a:effectLst/>
                <a:latin typeface="Arial" panose="020B0604020202020204" pitchFamily="34" charset="0"/>
                <a:ea typeface="Times New Roman" panose="02020603050405020304" pitchFamily="18" charset="0"/>
              </a:rPr>
              <a:t>Service Standards Clearance Violation (Unsafe Conditions)</a:t>
            </a:r>
          </a:p>
          <a:p>
            <a:pPr marL="457200" lvl="1" indent="0">
              <a:buNone/>
            </a:pPr>
            <a:r>
              <a:rPr lang="en-US" sz="1400" dirty="0">
                <a:latin typeface="Arial" panose="020B0604020202020204" pitchFamily="34" charset="0"/>
                <a:ea typeface="Times New Roman" panose="02020603050405020304" pitchFamily="18" charset="0"/>
              </a:rPr>
              <a:t>TXSETCC818, TXSETCC834</a:t>
            </a:r>
            <a:endParaRPr lang="en-US" sz="1400" dirty="0">
              <a:effectLst/>
              <a:latin typeface="Arial" panose="020B0604020202020204" pitchFamily="34" charset="0"/>
              <a:ea typeface="Times New Roman" panose="02020603050405020304" pitchFamily="18" charset="0"/>
            </a:endParaRPr>
          </a:p>
          <a:p>
            <a:pPr lvl="1"/>
            <a:endParaRPr lang="en-US" sz="1800" dirty="0">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1764998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609600"/>
            <a:ext cx="11379200" cy="5280822"/>
          </a:xfrm>
        </p:spPr>
        <p:txBody>
          <a:bodyPr/>
          <a:lstStyle/>
          <a:p>
            <a:r>
              <a:rPr lang="en-US" b="0" dirty="0"/>
              <a:t>Update the BIG07 of the BIG (Beginning Segment for Invoice) for the 810_02 for the code “26” to match the name identified in the TX SET Guide as “Miscellaneous Service Invoice” </a:t>
            </a:r>
            <a:r>
              <a:rPr lang="en-US" sz="1400" b="0" dirty="0"/>
              <a:t>TXSETCC835</a:t>
            </a:r>
          </a:p>
          <a:p>
            <a:endParaRPr lang="en-US" b="0" dirty="0"/>
          </a:p>
          <a:p>
            <a:r>
              <a:rPr lang="en-US" b="0" dirty="0"/>
              <a:t>ERCOT and TDSP to reject all name fields that contain only a comma or other one character punctuation in the following 814_01, 814_03, 814_04, 814_05, 814_08, 814_12, 814_14, 814_16, 814_18, 814_20, 814_22, 814_24, 814_26, 814_28, 814_PC, 650_01. The following will be validated on</a:t>
            </a:r>
          </a:p>
          <a:p>
            <a:pPr lvl="1"/>
            <a:r>
              <a:rPr lang="en-US" dirty="0"/>
              <a:t>Period . </a:t>
            </a:r>
          </a:p>
          <a:p>
            <a:pPr lvl="1"/>
            <a:r>
              <a:rPr lang="en-US" b="0" dirty="0"/>
              <a:t>Comma ,</a:t>
            </a:r>
          </a:p>
          <a:p>
            <a:pPr lvl="1"/>
            <a:r>
              <a:rPr lang="en-US" dirty="0"/>
              <a:t>Semicolon ;</a:t>
            </a:r>
          </a:p>
          <a:p>
            <a:pPr marR="0" lvl="1">
              <a:spcAft>
                <a:spcPts val="0"/>
              </a:spcAft>
            </a:pPr>
            <a:r>
              <a:rPr lang="en-US" dirty="0"/>
              <a:t>Colon :</a:t>
            </a:r>
          </a:p>
          <a:p>
            <a:pPr marR="0" lvl="1">
              <a:spcAft>
                <a:spcPts val="0"/>
              </a:spcAft>
            </a:pPr>
            <a:r>
              <a:rPr lang="en-US" dirty="0"/>
              <a:t>Exclamation Mark !</a:t>
            </a:r>
          </a:p>
          <a:p>
            <a:pPr marR="0" lvl="1">
              <a:spcAft>
                <a:spcPts val="0"/>
              </a:spcAft>
            </a:pPr>
            <a:r>
              <a:rPr lang="en-US" dirty="0"/>
              <a:t>Question Mark ?</a:t>
            </a:r>
          </a:p>
          <a:p>
            <a:pPr marR="0" lvl="1">
              <a:spcAft>
                <a:spcPts val="0"/>
              </a:spcAft>
            </a:pPr>
            <a:r>
              <a:rPr lang="en-US" dirty="0"/>
              <a:t>Dash –</a:t>
            </a:r>
          </a:p>
          <a:p>
            <a:pPr marL="457200" marR="0" lvl="1" indent="0">
              <a:spcAft>
                <a:spcPts val="0"/>
              </a:spcAft>
              <a:buNone/>
            </a:pPr>
            <a:r>
              <a:rPr lang="en-US" sz="1400" dirty="0"/>
              <a:t>TXSETCC836, TXSETCC837</a:t>
            </a:r>
          </a:p>
          <a:p>
            <a:pPr lvl="1"/>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
        <p:nvSpPr>
          <p:cNvPr id="3" name="TextBox 2">
            <a:extLst>
              <a:ext uri="{FF2B5EF4-FFF2-40B4-BE49-F238E27FC236}">
                <a16:creationId xmlns:a16="http://schemas.microsoft.com/office/drawing/2014/main" id="{3F4FB027-0C1C-9BEC-50BB-B71D5CE3A7B8}"/>
              </a:ext>
            </a:extLst>
          </p:cNvPr>
          <p:cNvSpPr txBox="1"/>
          <p:nvPr/>
        </p:nvSpPr>
        <p:spPr>
          <a:xfrm>
            <a:off x="5643978" y="3304758"/>
            <a:ext cx="3807041" cy="2640723"/>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dirty="0">
                <a:solidFill>
                  <a:srgbClr val="5B6770"/>
                </a:solidFill>
              </a:rPr>
              <a:t>Hyphen -</a:t>
            </a:r>
          </a:p>
          <a:p>
            <a:pPr marL="742950" lvl="1" indent="-285750">
              <a:spcBef>
                <a:spcPct val="20000"/>
              </a:spcBef>
              <a:buFont typeface="Arial" panose="020B0604020202020204" pitchFamily="34" charset="0"/>
              <a:buChar char="–"/>
            </a:pPr>
            <a:r>
              <a:rPr lang="en-US" dirty="0">
                <a:solidFill>
                  <a:srgbClr val="5B6770"/>
                </a:solidFill>
              </a:rPr>
              <a:t>Parentheses  ( or )</a:t>
            </a:r>
          </a:p>
          <a:p>
            <a:pPr marL="742950" lvl="1" indent="-285750">
              <a:spcBef>
                <a:spcPct val="20000"/>
              </a:spcBef>
              <a:buFont typeface="Arial" panose="020B0604020202020204" pitchFamily="34" charset="0"/>
              <a:buChar char="–"/>
            </a:pPr>
            <a:r>
              <a:rPr lang="en-US" dirty="0">
                <a:solidFill>
                  <a:srgbClr val="5B6770"/>
                </a:solidFill>
              </a:rPr>
              <a:t>Brackets  [ or ]</a:t>
            </a:r>
          </a:p>
          <a:p>
            <a:pPr marL="742950" lvl="1" indent="-285750">
              <a:spcBef>
                <a:spcPct val="20000"/>
              </a:spcBef>
              <a:buFont typeface="Arial" panose="020B0604020202020204" pitchFamily="34" charset="0"/>
              <a:buChar char="–"/>
            </a:pPr>
            <a:r>
              <a:rPr lang="en-US" dirty="0">
                <a:solidFill>
                  <a:srgbClr val="5B6770"/>
                </a:solidFill>
              </a:rPr>
              <a:t>Curly Braces  { or }</a:t>
            </a:r>
          </a:p>
          <a:p>
            <a:pPr marL="742950" lvl="1" indent="-285750">
              <a:spcBef>
                <a:spcPct val="20000"/>
              </a:spcBef>
              <a:buFont typeface="Arial" panose="020B0604020202020204" pitchFamily="34" charset="0"/>
              <a:buChar char="–"/>
            </a:pPr>
            <a:r>
              <a:rPr lang="en-US" dirty="0">
                <a:solidFill>
                  <a:srgbClr val="5B6770"/>
                </a:solidFill>
              </a:rPr>
              <a:t>Quotation Marks ” or “</a:t>
            </a:r>
          </a:p>
          <a:p>
            <a:pPr marL="742950" lvl="1" indent="-285750">
              <a:spcBef>
                <a:spcPct val="20000"/>
              </a:spcBef>
              <a:buFont typeface="Arial" panose="020B0604020202020204" pitchFamily="34" charset="0"/>
              <a:buChar char="–"/>
            </a:pPr>
            <a:r>
              <a:rPr lang="en-US" dirty="0">
                <a:solidFill>
                  <a:srgbClr val="5B6770"/>
                </a:solidFill>
              </a:rPr>
              <a:t>Apostrophe  ‘</a:t>
            </a:r>
          </a:p>
          <a:p>
            <a:pPr marL="742950" lvl="1" indent="-285750">
              <a:spcBef>
                <a:spcPct val="20000"/>
              </a:spcBef>
              <a:buFont typeface="Arial" panose="020B0604020202020204" pitchFamily="34" charset="0"/>
              <a:buChar char="–"/>
            </a:pPr>
            <a:r>
              <a:rPr lang="en-US" dirty="0">
                <a:solidFill>
                  <a:srgbClr val="5B6770"/>
                </a:solidFill>
              </a:rPr>
              <a:t>Ellipses  …</a:t>
            </a:r>
          </a:p>
          <a:p>
            <a:endParaRPr lang="en-US" dirty="0"/>
          </a:p>
        </p:txBody>
      </p:sp>
    </p:spTree>
    <p:extLst>
      <p:ext uri="{BB962C8B-B14F-4D97-AF65-F5344CB8AC3E}">
        <p14:creationId xmlns:p14="http://schemas.microsoft.com/office/powerpoint/2010/main" val="108570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379767" y="609600"/>
            <a:ext cx="11379200" cy="5280822"/>
          </a:xfrm>
        </p:spPr>
        <p:txBody>
          <a:bodyPr/>
          <a:lstStyle/>
          <a:p>
            <a:r>
              <a:rPr lang="en-US" sz="1800" b="0" dirty="0">
                <a:latin typeface="Arial" panose="020B0604020202020204" pitchFamily="34" charset="0"/>
              </a:rPr>
              <a:t>In the 814_20 Clarify the NM1 (Meter Level Information)</a:t>
            </a:r>
          </a:p>
          <a:p>
            <a:pPr lvl="1"/>
            <a:r>
              <a:rPr lang="en-US" sz="1600" dirty="0">
                <a:latin typeface="Arial" panose="020B0604020202020204" pitchFamily="34" charset="0"/>
              </a:rPr>
              <a:t>When the NM108 Meter Number = NONE</a:t>
            </a:r>
          </a:p>
          <a:p>
            <a:pPr lvl="1"/>
            <a:r>
              <a:rPr lang="en-US" sz="1600" b="0" dirty="0">
                <a:latin typeface="Arial" panose="020B0604020202020204" pitchFamily="34" charset="0"/>
              </a:rPr>
              <a:t>When the NM109 Meter Number = All and NONE    </a:t>
            </a:r>
          </a:p>
          <a:p>
            <a:pPr marL="457200" lvl="1" indent="0">
              <a:buNone/>
            </a:pPr>
            <a:r>
              <a:rPr lang="en-US" sz="1400" dirty="0">
                <a:latin typeface="Arial" panose="020B0604020202020204" pitchFamily="34" charset="0"/>
              </a:rPr>
              <a:t>TXSETCC819</a:t>
            </a:r>
            <a:r>
              <a:rPr lang="en-US" sz="1600" b="0" dirty="0">
                <a:latin typeface="Arial" panose="020B0604020202020204" pitchFamily="34" charset="0"/>
              </a:rPr>
              <a:t>      </a:t>
            </a:r>
          </a:p>
          <a:p>
            <a:endParaRPr lang="en-US" sz="1800" b="0" dirty="0">
              <a:latin typeface="Arial" panose="020B0604020202020204" pitchFamily="34" charset="0"/>
            </a:endParaRPr>
          </a:p>
          <a:p>
            <a:r>
              <a:rPr lang="en-US" sz="1800" b="0" dirty="0">
                <a:latin typeface="Arial" panose="020B0604020202020204" pitchFamily="34" charset="0"/>
              </a:rPr>
              <a:t>Update the 814_20 for the REF~IX (Number of Dials) when the NM101 = MX (Meter Exchange)</a:t>
            </a:r>
          </a:p>
          <a:p>
            <a:pPr lvl="1"/>
            <a:r>
              <a:rPr lang="en-US" sz="1600" dirty="0">
                <a:latin typeface="Arial" panose="020B0604020202020204" pitchFamily="34" charset="0"/>
              </a:rPr>
              <a:t>The REF~IX will not be provided in the NM1 loop if service type is ‘UNMETERED’ or Demand</a:t>
            </a:r>
          </a:p>
          <a:p>
            <a:pPr lvl="1"/>
            <a:r>
              <a:rPr lang="en-US" sz="1600" b="0" dirty="0">
                <a:latin typeface="Arial" panose="020B0604020202020204" pitchFamily="34" charset="0"/>
              </a:rPr>
              <a:t>The REF</a:t>
            </a:r>
            <a:r>
              <a:rPr lang="en-US" sz="1600" dirty="0">
                <a:latin typeface="Arial" panose="020B0604020202020204" pitchFamily="34" charset="0"/>
              </a:rPr>
              <a:t>~IX will not be provided when the NM108 = 93 and NM109 = ‘NONE’ or ‘UNMETERED’</a:t>
            </a:r>
          </a:p>
          <a:p>
            <a:pPr lvl="1"/>
            <a:r>
              <a:rPr lang="en-US" sz="1600" b="0" dirty="0">
                <a:latin typeface="Arial" panose="020B0604020202020204" pitchFamily="34" charset="0"/>
              </a:rPr>
              <a:t>The REF~IX will not be provided in the NM1 loop for UNMETERED services.</a:t>
            </a:r>
          </a:p>
          <a:p>
            <a:pPr marL="457200" lvl="1" indent="0">
              <a:buNone/>
            </a:pPr>
            <a:r>
              <a:rPr lang="en-US" sz="1400" dirty="0">
                <a:latin typeface="Arial" panose="020B0604020202020204" pitchFamily="34" charset="0"/>
              </a:rPr>
              <a:t>TXSETCC819</a:t>
            </a:r>
            <a:endParaRPr lang="en-US" sz="1400" b="0" dirty="0">
              <a:latin typeface="Arial" panose="020B0604020202020204" pitchFamily="34" charset="0"/>
            </a:endParaRPr>
          </a:p>
          <a:p>
            <a:pPr lvl="1"/>
            <a:endParaRPr lang="en-US" sz="1600" dirty="0">
              <a:latin typeface="Arial" panose="020B0604020202020204" pitchFamily="34" charset="0"/>
            </a:endParaRPr>
          </a:p>
          <a:p>
            <a:r>
              <a:rPr lang="en-US" sz="1800" b="0" dirty="0">
                <a:latin typeface="Arial" panose="020B0604020202020204" pitchFamily="34" charset="0"/>
              </a:rPr>
              <a:t>Update the 814_20 for the REF~IX (Number of Dials) when the NM101 = MQ (Meter Information). </a:t>
            </a:r>
          </a:p>
          <a:p>
            <a:pPr lvl="1"/>
            <a:r>
              <a:rPr lang="en-US" sz="1600" dirty="0">
                <a:latin typeface="Arial" panose="020B0604020202020204" pitchFamily="34" charset="0"/>
              </a:rPr>
              <a:t>The REF~IX is required only if changing the number of dials</a:t>
            </a:r>
          </a:p>
          <a:p>
            <a:pPr marL="457200" lvl="1" indent="0">
              <a:buNone/>
            </a:pPr>
            <a:r>
              <a:rPr lang="en-US" sz="1400" b="0" dirty="0">
                <a:latin typeface="Arial" panose="020B0604020202020204" pitchFamily="34" charset="0"/>
              </a:rPr>
              <a:t>TXSETCC819</a:t>
            </a:r>
          </a:p>
          <a:p>
            <a:endParaRPr lang="en-US" sz="1800" b="0" dirty="0">
              <a:latin typeface="Arial" panose="020B0604020202020204" pitchFamily="34" charset="0"/>
            </a:endParaRPr>
          </a:p>
          <a:p>
            <a:r>
              <a:rPr lang="en-US" sz="1800" b="0" dirty="0"/>
              <a:t>Make the “Unmetered Service Type” found in the REF~PRT segment “Optional” for the TDSP when sending the 814_20 Create.  </a:t>
            </a:r>
            <a:r>
              <a:rPr lang="en-US" sz="1400" b="0" dirty="0"/>
              <a:t>TXSETCC794</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Tree>
    <p:extLst>
      <p:ext uri="{BB962C8B-B14F-4D97-AF65-F5344CB8AC3E}">
        <p14:creationId xmlns:p14="http://schemas.microsoft.com/office/powerpoint/2010/main" val="344209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Update CSA to include the use of Start and End Date</a:t>
            </a:r>
          </a:p>
          <a:p>
            <a:endParaRPr lang="en-US" sz="1800" b="0" dirty="0"/>
          </a:p>
          <a:p>
            <a:r>
              <a:rPr lang="en-US" sz="1800" b="0" dirty="0"/>
              <a:t>Move Outs to use the CSA Start and End Dates</a:t>
            </a:r>
          </a:p>
          <a:p>
            <a:endParaRPr lang="en-US" sz="1800" b="0" dirty="0"/>
          </a:p>
          <a:p>
            <a:r>
              <a:rPr lang="en-US" sz="1800" b="0" dirty="0"/>
              <a:t>Move Outs with the bypass flag</a:t>
            </a:r>
          </a:p>
          <a:p>
            <a:endParaRPr lang="en-US" sz="1800" b="0" dirty="0"/>
          </a:p>
          <a:p>
            <a:r>
              <a:rPr lang="en-US" sz="1800" b="0" dirty="0"/>
              <a:t>Switches rejected for NFI</a:t>
            </a:r>
          </a:p>
          <a:p>
            <a:endParaRPr lang="en-US" sz="1800" b="0" dirty="0"/>
          </a:p>
          <a:p>
            <a:r>
              <a:rPr lang="en-US" sz="1800" b="0" dirty="0"/>
              <a:t>New Values for County and Metered Service Type</a:t>
            </a:r>
          </a:p>
          <a:p>
            <a:endParaRPr lang="en-US" sz="1800" b="0" dirty="0"/>
          </a:p>
          <a:p>
            <a:r>
              <a:rPr lang="en-US" sz="1800" b="0" dirty="0"/>
              <a:t>Inadvertent Changes</a:t>
            </a:r>
          </a:p>
          <a:p>
            <a:endParaRPr lang="en-US" sz="1800" b="0" dirty="0"/>
          </a:p>
          <a:p>
            <a:r>
              <a:rPr lang="en-US" sz="1800" b="0" dirty="0"/>
              <a:t>New Reject Codes and Reject Reasons</a:t>
            </a:r>
          </a:p>
          <a:p>
            <a:endParaRPr lang="en-US" sz="1800" b="0" dirty="0"/>
          </a:p>
          <a:p>
            <a:r>
              <a:rPr lang="en-US" sz="1800" b="0" dirty="0"/>
              <a:t>Texas SET Change Controls</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620760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1AA4-81EE-D7AE-E44F-9759DFA58FEE}"/>
              </a:ext>
            </a:extLst>
          </p:cNvPr>
          <p:cNvSpPr>
            <a:spLocks noGrp="1"/>
          </p:cNvSpPr>
          <p:nvPr>
            <p:ph type="title"/>
          </p:nvPr>
        </p:nvSpPr>
        <p:spPr/>
        <p:txBody>
          <a:bodyPr/>
          <a:lstStyle/>
          <a:p>
            <a:r>
              <a:rPr lang="en-US" dirty="0"/>
              <a:t>High Level Changes - Texas SET Change Controls </a:t>
            </a:r>
          </a:p>
        </p:txBody>
      </p:sp>
      <p:sp>
        <p:nvSpPr>
          <p:cNvPr id="3" name="Content Placeholder 2">
            <a:extLst>
              <a:ext uri="{FF2B5EF4-FFF2-40B4-BE49-F238E27FC236}">
                <a16:creationId xmlns:a16="http://schemas.microsoft.com/office/drawing/2014/main" id="{412CEEB5-6FBF-02C7-297B-BB889B3B5842}"/>
              </a:ext>
            </a:extLst>
          </p:cNvPr>
          <p:cNvSpPr>
            <a:spLocks noGrp="1"/>
          </p:cNvSpPr>
          <p:nvPr>
            <p:ph idx="1"/>
          </p:nvPr>
        </p:nvSpPr>
        <p:spPr/>
        <p:txBody>
          <a:bodyPr/>
          <a:lstStyle/>
          <a:p>
            <a:r>
              <a:rPr lang="en-US" dirty="0"/>
              <a:t>Add clarification to the following Texas SET Implementation Guides that the State or Province Code(s) will only contain uppercase letters (A to Z) and if applicable digits (0 to 9). </a:t>
            </a:r>
          </a:p>
          <a:p>
            <a:pPr lvl="1"/>
            <a:r>
              <a:rPr lang="en-US" dirty="0"/>
              <a:t>650_01</a:t>
            </a:r>
          </a:p>
          <a:p>
            <a:pPr lvl="1"/>
            <a:r>
              <a:rPr lang="en-US" dirty="0"/>
              <a:t>814_01</a:t>
            </a:r>
          </a:p>
          <a:p>
            <a:pPr lvl="1"/>
            <a:r>
              <a:rPr lang="en-US" dirty="0"/>
              <a:t>814_04</a:t>
            </a:r>
          </a:p>
          <a:p>
            <a:pPr lvl="1"/>
            <a:r>
              <a:rPr lang="en-US" dirty="0"/>
              <a:t>814_05</a:t>
            </a:r>
          </a:p>
          <a:p>
            <a:pPr lvl="1"/>
            <a:r>
              <a:rPr lang="en-US" dirty="0"/>
              <a:t>814_14</a:t>
            </a:r>
          </a:p>
          <a:p>
            <a:pPr lvl="1"/>
            <a:r>
              <a:rPr lang="en-US" dirty="0"/>
              <a:t>814_28</a:t>
            </a:r>
          </a:p>
          <a:p>
            <a:pPr lvl="1"/>
            <a:r>
              <a:rPr lang="en-US" dirty="0"/>
              <a:t>814_PC</a:t>
            </a:r>
          </a:p>
          <a:p>
            <a:pPr lvl="1"/>
            <a:r>
              <a:rPr lang="en-US" dirty="0"/>
              <a:t>T1 Series</a:t>
            </a:r>
          </a:p>
          <a:p>
            <a:pPr lvl="1"/>
            <a:r>
              <a:rPr lang="en-US" dirty="0"/>
              <a:t>T2 Series</a:t>
            </a:r>
          </a:p>
          <a:p>
            <a:pPr lvl="1"/>
            <a:r>
              <a:rPr lang="en-US" dirty="0"/>
              <a:t>T3 Series</a:t>
            </a:r>
          </a:p>
          <a:p>
            <a:pPr lvl="1"/>
            <a:r>
              <a:rPr lang="en-US" dirty="0"/>
              <a:t>T4 Series</a:t>
            </a:r>
          </a:p>
          <a:p>
            <a:pPr marL="457200" lvl="1" indent="0">
              <a:buNone/>
            </a:pPr>
            <a:r>
              <a:rPr lang="en-US" sz="1400" dirty="0"/>
              <a:t>TXSETCC848</a:t>
            </a:r>
            <a:endParaRPr lang="en-US" dirty="0"/>
          </a:p>
        </p:txBody>
      </p:sp>
      <p:sp>
        <p:nvSpPr>
          <p:cNvPr id="4" name="Slide Number Placeholder 3">
            <a:extLst>
              <a:ext uri="{FF2B5EF4-FFF2-40B4-BE49-F238E27FC236}">
                <a16:creationId xmlns:a16="http://schemas.microsoft.com/office/drawing/2014/main" id="{4F607D97-1B03-CD5B-DD60-1598DD30C22C}"/>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11798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766A-F525-BCE0-E71C-944FC4E71FF7}"/>
              </a:ext>
            </a:extLst>
          </p:cNvPr>
          <p:cNvSpPr>
            <a:spLocks noGrp="1"/>
          </p:cNvSpPr>
          <p:nvPr>
            <p:ph type="title"/>
          </p:nvPr>
        </p:nvSpPr>
        <p:spPr/>
        <p:txBody>
          <a:bodyPr/>
          <a:lstStyle/>
          <a:p>
            <a:r>
              <a:rPr lang="en-US" dirty="0"/>
              <a:t>High Level Changes - Texas SET Change Controls </a:t>
            </a:r>
          </a:p>
        </p:txBody>
      </p:sp>
      <p:sp>
        <p:nvSpPr>
          <p:cNvPr id="3" name="Content Placeholder 2">
            <a:extLst>
              <a:ext uri="{FF2B5EF4-FFF2-40B4-BE49-F238E27FC236}">
                <a16:creationId xmlns:a16="http://schemas.microsoft.com/office/drawing/2014/main" id="{172682E2-9D87-B405-D475-8672E2DA6FEE}"/>
              </a:ext>
            </a:extLst>
          </p:cNvPr>
          <p:cNvSpPr>
            <a:spLocks noGrp="1"/>
          </p:cNvSpPr>
          <p:nvPr>
            <p:ph idx="1"/>
          </p:nvPr>
        </p:nvSpPr>
        <p:spPr/>
        <p:txBody>
          <a:bodyPr/>
          <a:lstStyle/>
          <a:p>
            <a:r>
              <a:rPr lang="en-US" dirty="0"/>
              <a:t>Update the 867_03 to add a new Unique Identifier of “M” (Mobile Generation) into the existing REF~JH (Meter Role) segment.</a:t>
            </a:r>
          </a:p>
          <a:p>
            <a:endParaRPr lang="en-US" dirty="0"/>
          </a:p>
          <a:p>
            <a:r>
              <a:rPr lang="en-US" dirty="0"/>
              <a:t>Mobile Generation “M” will be added to the following loops</a:t>
            </a:r>
          </a:p>
          <a:p>
            <a:pPr lvl="1"/>
            <a:r>
              <a:rPr lang="en-US" dirty="0"/>
              <a:t>PTD~PL (Non-Interval Detail) </a:t>
            </a:r>
          </a:p>
          <a:p>
            <a:pPr lvl="1"/>
            <a:r>
              <a:rPr lang="en-US" dirty="0"/>
              <a:t>PTD~BO (Interval Summary) </a:t>
            </a:r>
          </a:p>
          <a:p>
            <a:pPr lvl="1"/>
            <a:r>
              <a:rPr lang="en-US" dirty="0"/>
              <a:t>PTD~PM (Interval Detail)</a:t>
            </a:r>
          </a:p>
          <a:p>
            <a:pPr lvl="1"/>
            <a:endParaRPr lang="en-US" dirty="0"/>
          </a:p>
          <a:p>
            <a:r>
              <a:rPr lang="en-US" dirty="0"/>
              <a:t>This code may be populated by the TDSP at the TDSP’s discretion to indicate the TDSP’s deployment of Mobile Generation Facility or TEEEF</a:t>
            </a:r>
          </a:p>
          <a:p>
            <a:endParaRPr lang="en-US" dirty="0"/>
          </a:p>
          <a:p>
            <a:r>
              <a:rPr lang="en-US" dirty="0"/>
              <a:t>If populated, the TDSP will provide total adjusted kWh usage resulting from this deployment. </a:t>
            </a:r>
          </a:p>
        </p:txBody>
      </p:sp>
      <p:sp>
        <p:nvSpPr>
          <p:cNvPr id="4" name="Slide Number Placeholder 3">
            <a:extLst>
              <a:ext uri="{FF2B5EF4-FFF2-40B4-BE49-F238E27FC236}">
                <a16:creationId xmlns:a16="http://schemas.microsoft.com/office/drawing/2014/main" id="{18C7B950-AEDD-B48B-1D5B-8F2EF6113A77}"/>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1708574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1"/>
            <a:ext cx="11379200" cy="2514599"/>
          </a:xfrm>
        </p:spPr>
        <p:txBody>
          <a:bodyPr/>
          <a:lstStyle/>
          <a:p>
            <a:pPr marL="0" indent="0" algn="ctr">
              <a:buNone/>
            </a:pPr>
            <a:r>
              <a:rPr lang="en-US" sz="5400" b="0" dirty="0"/>
              <a:t>Business Requirements for Entering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42</a:t>
            </a:fld>
            <a:endParaRPr lang="en-US" dirty="0"/>
          </a:p>
        </p:txBody>
      </p:sp>
      <p:pic>
        <p:nvPicPr>
          <p:cNvPr id="2" name="Picture 1">
            <a:extLst>
              <a:ext uri="{FF2B5EF4-FFF2-40B4-BE49-F238E27FC236}">
                <a16:creationId xmlns:a16="http://schemas.microsoft.com/office/drawing/2014/main" id="{8F90BFCD-18D2-A9EF-3933-40B9E06E818A}"/>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3062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59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Entering Test Flight</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How do I sign up to participate in Flight 0924, TX SET V5.0?</a:t>
            </a:r>
          </a:p>
          <a:p>
            <a:endParaRPr lang="en-US" sz="3000" b="0" dirty="0"/>
          </a:p>
          <a:p>
            <a:r>
              <a:rPr lang="en-US" sz="3000" b="0" dirty="0"/>
              <a:t>What are the business requirements I must fulfill before entering the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Tree>
    <p:extLst>
      <p:ext uri="{BB962C8B-B14F-4D97-AF65-F5344CB8AC3E}">
        <p14:creationId xmlns:p14="http://schemas.microsoft.com/office/powerpoint/2010/main" val="1192143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LSEs that wish to sign up for Flight 0924 must complete ALL of the following by Flight Deadline</a:t>
            </a:r>
          </a:p>
          <a:p>
            <a:pPr marL="914400" lvl="2" indent="0">
              <a:buNone/>
            </a:pPr>
            <a:r>
              <a:rPr lang="en-US" dirty="0">
                <a:solidFill>
                  <a:srgbClr val="FF0000"/>
                </a:solidFill>
              </a:rPr>
              <a:t>Wednesday, July 3, 2024 – 5:00 CPT</a:t>
            </a:r>
          </a:p>
          <a:p>
            <a:endParaRPr lang="en-US" b="0" dirty="0"/>
          </a:p>
          <a:p>
            <a:r>
              <a:rPr lang="en-US" sz="1800" b="0" dirty="0"/>
              <a:t>Submit LSE Application</a:t>
            </a:r>
          </a:p>
          <a:p>
            <a:pPr lvl="1"/>
            <a:r>
              <a:rPr lang="en-US" sz="1600" dirty="0"/>
              <a:t>Application can be found in Section 23 of the ERCOT Protocols:</a:t>
            </a:r>
          </a:p>
          <a:p>
            <a:pPr marL="457200" lvl="1" indent="0">
              <a:buNone/>
            </a:pPr>
            <a:r>
              <a:rPr lang="en-US" sz="1600" dirty="0"/>
              <a:t>		</a:t>
            </a:r>
            <a:r>
              <a:rPr lang="en-US" sz="1600" dirty="0">
                <a:hlinkClick r:id="rId2"/>
              </a:rPr>
              <a:t>http://www.ercot.com/mktrules/nprotocols/current</a:t>
            </a:r>
            <a:r>
              <a:rPr lang="en-US" sz="1600" dirty="0"/>
              <a:t> </a:t>
            </a:r>
          </a:p>
          <a:p>
            <a:pPr lvl="1"/>
            <a:r>
              <a:rPr lang="en-US" sz="1600" b="0" dirty="0"/>
              <a:t>QSE Designation must be made prior to production</a:t>
            </a:r>
          </a:p>
          <a:p>
            <a:pPr lvl="2"/>
            <a:r>
              <a:rPr lang="en-US" sz="1400" dirty="0"/>
              <a:t>Note – QSE must be Qualified/Certified by ERCOT</a:t>
            </a:r>
          </a:p>
          <a:p>
            <a:pPr lvl="1"/>
            <a:r>
              <a:rPr lang="en-US" sz="1600" b="0" dirty="0"/>
              <a:t>Application requires a DUNS number (</a:t>
            </a:r>
            <a:r>
              <a:rPr lang="en-US" sz="1600" b="0" dirty="0">
                <a:hlinkClick r:id="rId3"/>
              </a:rPr>
              <a:t>www.dnb.com</a:t>
            </a:r>
            <a:r>
              <a:rPr lang="en-US" sz="1600" b="0" dirty="0"/>
              <a:t>). </a:t>
            </a:r>
          </a:p>
          <a:p>
            <a:pPr lvl="2"/>
            <a:r>
              <a:rPr lang="en-US" sz="14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 </a:t>
            </a:r>
          </a:p>
          <a:p>
            <a:pPr lvl="1"/>
            <a:r>
              <a:rPr lang="en-US" sz="1600" dirty="0"/>
              <a:t>Please note that proper registration of your company must be on file at the Texas Secretary of State office in order for your ERCOT LSE application to be accepted (</a:t>
            </a:r>
            <a:r>
              <a:rPr lang="en-US" sz="1600" dirty="0">
                <a:hlinkClick r:id="rId4"/>
              </a:rPr>
              <a:t>http://www.sos.state.tx.us/</a:t>
            </a:r>
            <a:r>
              <a:rPr lang="en-US" sz="1600" dirty="0"/>
              <a:t>) . </a:t>
            </a:r>
          </a:p>
          <a:p>
            <a:pPr lvl="2"/>
            <a:r>
              <a:rPr lang="en-US" sz="1400" dirty="0"/>
              <a:t>Note: ERCOT must be able to view and access the TXSOS registration by the Application Processing Deadline</a:t>
            </a:r>
          </a:p>
          <a:p>
            <a:pPr lvl="1"/>
            <a:r>
              <a:rPr lang="en-US" sz="1600" b="0" dirty="0"/>
              <a:t>Submit an </a:t>
            </a:r>
            <a:r>
              <a:rPr lang="en-US" sz="1600" dirty="0">
                <a:hlinkClick r:id="rId5"/>
              </a:rPr>
              <a:t>Attestation Regarding Market Participant Citizenship, Ownership, or Headquarters</a:t>
            </a:r>
            <a:r>
              <a:rPr lang="en-US" sz="1600" dirty="0"/>
              <a:t> </a:t>
            </a:r>
            <a:r>
              <a:rPr lang="en-US" sz="1600" b="0" dirty="0"/>
              <a:t>form to ERCOT</a:t>
            </a:r>
          </a:p>
          <a:p>
            <a:pPr marL="914400" lvl="2"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44</a:t>
            </a:fld>
            <a:endParaRPr lang="en-US" dirty="0"/>
          </a:p>
        </p:txBody>
      </p:sp>
    </p:spTree>
    <p:extLst>
      <p:ext uri="{BB962C8B-B14F-4D97-AF65-F5344CB8AC3E}">
        <p14:creationId xmlns:p14="http://schemas.microsoft.com/office/powerpoint/2010/main" val="1717295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Submit $500 LSE Application Fee</a:t>
            </a:r>
          </a:p>
          <a:p>
            <a:endParaRPr lang="en-US" b="0" dirty="0"/>
          </a:p>
          <a:p>
            <a:r>
              <a:rPr lang="en-US" b="0" dirty="0"/>
              <a:t>File for REP Certification with PUCT </a:t>
            </a:r>
          </a:p>
          <a:p>
            <a:pPr lvl="1"/>
            <a:r>
              <a:rPr lang="en-US" dirty="0"/>
              <a:t>Send the PUCT docket number to: </a:t>
            </a:r>
            <a:r>
              <a:rPr lang="en-US" dirty="0">
                <a:effectLst/>
                <a:hlinkClick r:id="rId2" tooltip="mailto:mpregistration@ercot.com"/>
              </a:rPr>
              <a:t>MPregistration@ercot.com</a:t>
            </a:r>
            <a:endParaRPr lang="en-US" dirty="0">
              <a:effectLst/>
            </a:endParaRPr>
          </a:p>
          <a:p>
            <a:endParaRPr lang="en-US" b="0" dirty="0"/>
          </a:p>
          <a:p>
            <a:pPr marL="508000" lvl="0" indent="-508000" fontAlgn="base">
              <a:lnSpc>
                <a:spcPct val="90000"/>
              </a:lnSpc>
              <a:spcAft>
                <a:spcPct val="0"/>
              </a:spcAft>
              <a:buFont typeface="Arial" panose="020B0604020202020204" pitchFamily="34" charset="0"/>
              <a:buChar char="•"/>
              <a:defRPr/>
            </a:pPr>
            <a:r>
              <a:rPr lang="en-US" b="0" dirty="0"/>
              <a:t>AR/BAR sends info to assign FlighTrak Admin</a:t>
            </a:r>
          </a:p>
          <a:p>
            <a:pPr marL="908050" lvl="1" indent="-508000" fontAlgn="base">
              <a:lnSpc>
                <a:spcPct val="90000"/>
              </a:lnSpc>
              <a:spcAft>
                <a:spcPct val="0"/>
              </a:spcAft>
              <a:buFont typeface="Arial" panose="020B0604020202020204" pitchFamily="34" charset="0"/>
              <a:buChar char="•"/>
              <a:defRPr/>
            </a:pPr>
            <a:r>
              <a:rPr lang="en-US" dirty="0"/>
              <a:t>Email sent to </a:t>
            </a:r>
            <a:r>
              <a:rPr lang="en-US" dirty="0">
                <a:hlinkClick r:id="rId3"/>
              </a:rPr>
              <a:t>flighttesting@ercot.com</a:t>
            </a:r>
            <a:r>
              <a:rPr lang="en-US" dirty="0"/>
              <a:t> by </a:t>
            </a:r>
            <a:r>
              <a:rPr lang="en-US" dirty="0">
                <a:solidFill>
                  <a:srgbClr val="FF0000"/>
                </a:solidFill>
              </a:rPr>
              <a:t>July 10, 2024</a:t>
            </a:r>
          </a:p>
          <a:p>
            <a:pPr marL="908050" lvl="1" indent="-508000" fontAlgn="base">
              <a:lnSpc>
                <a:spcPct val="90000"/>
              </a:lnSpc>
              <a:spcAft>
                <a:spcPct val="0"/>
              </a:spcAft>
              <a:buFont typeface="Arial" panose="020B0604020202020204" pitchFamily="34" charset="0"/>
              <a:buChar char="•"/>
              <a:defRPr/>
            </a:pPr>
            <a:endParaRPr lang="en-US" b="0" dirty="0"/>
          </a:p>
          <a:p>
            <a:pPr marL="508000" indent="-508000" fontAlgn="base">
              <a:lnSpc>
                <a:spcPct val="90000"/>
              </a:lnSpc>
              <a:spcAft>
                <a:spcPct val="0"/>
              </a:spcAft>
              <a:defRPr/>
            </a:pPr>
            <a:r>
              <a:rPr lang="en-US" b="0" dirty="0"/>
              <a:t>FlighTrak Admin creates user account for AR/BAR</a:t>
            </a:r>
          </a:p>
          <a:p>
            <a:pPr marL="908050" lvl="1" indent="-508000" fontAlgn="base">
              <a:lnSpc>
                <a:spcPct val="90000"/>
              </a:lnSpc>
              <a:spcAft>
                <a:spcPct val="0"/>
              </a:spcAft>
              <a:defRPr/>
            </a:pPr>
            <a:r>
              <a:rPr lang="en-US" dirty="0"/>
              <a:t>ERCOT confirms that the AR/BAR set up matches the contacts provided on the LSE application and assigns the AR/BAR roles to the appropriate users by </a:t>
            </a:r>
            <a:r>
              <a:rPr lang="en-US" dirty="0">
                <a:solidFill>
                  <a:srgbClr val="FF0000"/>
                </a:solidFill>
              </a:rPr>
              <a:t>July 17, 2024</a:t>
            </a:r>
            <a:r>
              <a:rPr lang="en-US" dirty="0"/>
              <a:t>. </a:t>
            </a:r>
            <a:endParaRPr lang="en-US" b="0" dirty="0"/>
          </a:p>
          <a:p>
            <a:endParaRPr lang="en-US" b="0" dirty="0"/>
          </a:p>
          <a:p>
            <a:r>
              <a:rPr lang="en-US" b="0" dirty="0"/>
              <a:t>AR/BAR Submit Flight Registration in FlighTrak by </a:t>
            </a:r>
            <a:r>
              <a:rPr lang="en-US" b="0" dirty="0">
                <a:solidFill>
                  <a:srgbClr val="FF0000"/>
                </a:solidFill>
              </a:rPr>
              <a:t>July 31, 2024 @ 5:00 CPT</a:t>
            </a:r>
          </a:p>
          <a:p>
            <a:pPr lvl="1"/>
            <a:r>
              <a:rPr lang="en-US" dirty="0"/>
              <a:t>Reference the FlighTrak Users Guide </a:t>
            </a:r>
            <a:r>
              <a:rPr lang="en-US" dirty="0">
                <a:hlinkClick r:id="rId4"/>
              </a:rPr>
              <a:t>https://www.ercot.com/services/rq/lse/trt/index</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45</a:t>
            </a:fld>
            <a:endParaRPr lang="en-US" dirty="0"/>
          </a:p>
        </p:txBody>
      </p:sp>
    </p:spTree>
    <p:extLst>
      <p:ext uri="{BB962C8B-B14F-4D97-AF65-F5344CB8AC3E}">
        <p14:creationId xmlns:p14="http://schemas.microsoft.com/office/powerpoint/2010/main" val="673667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DUNS + 4</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Additional DUNS for Certified REP please note:</a:t>
            </a:r>
          </a:p>
          <a:p>
            <a:endParaRPr lang="en-US" b="0" dirty="0"/>
          </a:p>
          <a:p>
            <a:r>
              <a:rPr lang="en-US" b="0" dirty="0"/>
              <a:t>If a decision is made to add a DUNS for a Certified REP (DUNS or DUNS plus 4), this new entity is considered a new LSE from a business perspective</a:t>
            </a:r>
          </a:p>
          <a:p>
            <a:pPr lvl="1"/>
            <a:r>
              <a:rPr lang="en-US" dirty="0"/>
              <a:t>The new LSE must follow the “New LSE” steps for signing up for Flight 0924</a:t>
            </a:r>
          </a:p>
          <a:p>
            <a:pPr lvl="1"/>
            <a:endParaRPr lang="en-US" b="0" dirty="0"/>
          </a:p>
          <a:p>
            <a:r>
              <a:rPr lang="en-US" b="0" dirty="0"/>
              <a:t>From a testing perspective, there are ad-hoc truncated testing tracks available under certain circumstances.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Tree>
    <p:extLst>
      <p:ext uri="{BB962C8B-B14F-4D97-AF65-F5344CB8AC3E}">
        <p14:creationId xmlns:p14="http://schemas.microsoft.com/office/powerpoint/2010/main" val="2044450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Existing LSEs will be required to test for the version upgrade to TX SET 5.0 and if they are entering new service territories, testing additional business functionality, changing banking information, changing their service provider, or adding another entity to their business umbrella.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47</a:t>
            </a:fld>
            <a:endParaRPr lang="en-US" dirty="0"/>
          </a:p>
        </p:txBody>
      </p:sp>
      <p:pic>
        <p:nvPicPr>
          <p:cNvPr id="2" name="Picture 7">
            <a:extLst>
              <a:ext uri="{FF2B5EF4-FFF2-40B4-BE49-F238E27FC236}">
                <a16:creationId xmlns:a16="http://schemas.microsoft.com/office/drawing/2014/main" id="{228E7BC6-3F5B-366E-E043-D4F1B2E60B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26806" y="3581400"/>
            <a:ext cx="2338388" cy="2376488"/>
          </a:xfrm>
          <a:prstGeom prst="rect">
            <a:avLst/>
          </a:prstGeom>
          <a:noFill/>
        </p:spPr>
      </p:pic>
    </p:spTree>
    <p:extLst>
      <p:ext uri="{BB962C8B-B14F-4D97-AF65-F5344CB8AC3E}">
        <p14:creationId xmlns:p14="http://schemas.microsoft.com/office/powerpoint/2010/main" val="35976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Existing LSEs must sign up for Flight 0924 by submitting their Flight Registration in the FlighTrak application before </a:t>
            </a:r>
            <a:r>
              <a:rPr lang="en-US" b="0" dirty="0">
                <a:solidFill>
                  <a:srgbClr val="FF0000"/>
                </a:solidFill>
              </a:rPr>
              <a:t>5:00 pm July 31, 2024</a:t>
            </a:r>
          </a:p>
          <a:p>
            <a:endParaRPr lang="en-US" b="0" dirty="0"/>
          </a:p>
          <a:p>
            <a:r>
              <a:rPr lang="en-US" b="0" dirty="0"/>
              <a:t>Only the AR/BAR for that LSE, as assigned in the FlighTrak application, can submit the Flight Registration form</a:t>
            </a:r>
          </a:p>
          <a:p>
            <a:endParaRPr lang="en-US" b="0" dirty="0"/>
          </a:p>
          <a:p>
            <a:r>
              <a:rPr lang="en-US" b="0" dirty="0"/>
              <a:t>Once the registration is approved by the Flight Administrator the LSE or applicable Service Provider can provide / update the Testing Specifications in FlighTrak</a:t>
            </a:r>
          </a:p>
          <a:p>
            <a:pPr marL="0" indent="0">
              <a:buNone/>
            </a:pPr>
            <a:endParaRPr lang="en-US" b="0" dirty="0"/>
          </a:p>
          <a:p>
            <a:r>
              <a:rPr lang="en-US" b="0" dirty="0"/>
              <a:t>Testing Specifications must be submitted and approved in FlighTrak by </a:t>
            </a:r>
            <a:r>
              <a:rPr lang="en-US" b="0" dirty="0">
                <a:solidFill>
                  <a:srgbClr val="FF0000"/>
                </a:solidFill>
              </a:rPr>
              <a:t>August 5, 2024</a:t>
            </a:r>
          </a:p>
          <a:p>
            <a:pPr marL="457200" lvl="1"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48</a:t>
            </a:fld>
            <a:endParaRPr lang="en-US" dirty="0"/>
          </a:p>
        </p:txBody>
      </p:sp>
    </p:spTree>
    <p:extLst>
      <p:ext uri="{BB962C8B-B14F-4D97-AF65-F5344CB8AC3E}">
        <p14:creationId xmlns:p14="http://schemas.microsoft.com/office/powerpoint/2010/main" val="661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Registration requirements are defined in Protocol 16: Registration and Qualification of MPs</a:t>
            </a:r>
          </a:p>
          <a:p>
            <a:pPr lvl="1"/>
            <a:r>
              <a:rPr lang="en-US" dirty="0">
                <a:hlinkClick r:id="rId2"/>
              </a:rPr>
              <a:t>http://www.ercot.com/mktrules/nprotocols/current</a:t>
            </a:r>
            <a:endParaRPr lang="en-US" dirty="0"/>
          </a:p>
          <a:p>
            <a:endParaRPr lang="en-US" b="0" dirty="0"/>
          </a:p>
          <a:p>
            <a:endParaRPr lang="en-US" b="0" dirty="0"/>
          </a:p>
          <a:p>
            <a:endParaRPr lang="en-US" b="0" dirty="0"/>
          </a:p>
          <a:p>
            <a:endParaRPr lang="en-US" b="0" dirty="0"/>
          </a:p>
          <a:p>
            <a:endParaRPr lang="en-US" b="0" dirty="0"/>
          </a:p>
          <a:p>
            <a:endParaRPr lang="en-US" b="0" dirty="0"/>
          </a:p>
          <a:p>
            <a:endParaRPr lang="en-US" b="0" dirty="0"/>
          </a:p>
          <a:p>
            <a:r>
              <a:rPr lang="en-US" b="0" dirty="0"/>
              <a:t>ERCOT Registration Requirements must be fulfilled prior to a Market Participant receiving their certification letter and migrating to production.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49</a:t>
            </a:fld>
            <a:endParaRPr lang="en-US" dirty="0"/>
          </a:p>
        </p:txBody>
      </p:sp>
      <p:pic>
        <p:nvPicPr>
          <p:cNvPr id="2" name="Picture 6">
            <a:extLst>
              <a:ext uri="{FF2B5EF4-FFF2-40B4-BE49-F238E27FC236}">
                <a16:creationId xmlns:a16="http://schemas.microsoft.com/office/drawing/2014/main" id="{C47DBA8E-8DDA-FC05-1ADB-784F713D35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514600"/>
            <a:ext cx="2503488" cy="1666875"/>
          </a:xfrm>
          <a:prstGeom prst="rect">
            <a:avLst/>
          </a:prstGeom>
          <a:noFill/>
        </p:spPr>
      </p:pic>
    </p:spTree>
    <p:extLst>
      <p:ext uri="{BB962C8B-B14F-4D97-AF65-F5344CB8AC3E}">
        <p14:creationId xmlns:p14="http://schemas.microsoft.com/office/powerpoint/2010/main" val="246201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Add CSA Start Date and CSA End Date to the Establish CSA transaction.</a:t>
            </a:r>
          </a:p>
          <a:p>
            <a:endParaRPr lang="en-US" sz="2400" b="0" dirty="0"/>
          </a:p>
          <a:p>
            <a:r>
              <a:rPr lang="en-US" sz="2400" b="0" dirty="0"/>
              <a:t>Add the ability to modify the CSA End Date through the CSA Change transaction (new ASI02 of 001).</a:t>
            </a:r>
          </a:p>
          <a:p>
            <a:endParaRPr lang="en-US" sz="2400" b="0" dirty="0"/>
          </a:p>
          <a:p>
            <a:r>
              <a:rPr lang="en-US" sz="2400" b="0" dirty="0"/>
              <a:t>CSA Start Date is required for all Establish CSA requests. CSA End Date is optional for all Establish CSA requests.</a:t>
            </a:r>
          </a:p>
          <a:p>
            <a:endParaRPr lang="en-US" sz="2400" b="0" dirty="0"/>
          </a:p>
          <a:p>
            <a:r>
              <a:rPr lang="en-US" sz="2400" b="0" dirty="0"/>
              <a:t>CSA End Date is required for all Change CSA requests. CSA Start Date should not be used for a CSA Change request, or the transaction will be rejected.</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290736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LSE 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buNone/>
            </a:pPr>
            <a:r>
              <a:rPr lang="en-US" sz="1400" b="0" dirty="0"/>
              <a:t>New Load Service Entity (LSE) Registration Requirements:</a:t>
            </a:r>
          </a:p>
          <a:p>
            <a:endParaRPr lang="en-US" sz="1400" b="0" dirty="0"/>
          </a:p>
          <a:p>
            <a:r>
              <a:rPr lang="en-US" sz="1400" b="0" dirty="0"/>
              <a:t>LSE Application Completed</a:t>
            </a:r>
          </a:p>
          <a:p>
            <a:pPr lvl="1"/>
            <a:r>
              <a:rPr lang="en-US" sz="1200" dirty="0"/>
              <a:t>Executed Standard Form Agreement</a:t>
            </a:r>
          </a:p>
          <a:p>
            <a:pPr lvl="1"/>
            <a:r>
              <a:rPr lang="en-US" sz="1200" b="0" dirty="0"/>
              <a:t>QSE Designation</a:t>
            </a:r>
          </a:p>
          <a:p>
            <a:pPr lvl="2"/>
            <a:r>
              <a:rPr lang="en-US" sz="1100" dirty="0"/>
              <a:t>Note – QSE must be qualified/certified by ERCOT</a:t>
            </a:r>
          </a:p>
          <a:p>
            <a:endParaRPr lang="en-US" sz="1400" b="0" dirty="0"/>
          </a:p>
          <a:p>
            <a:r>
              <a:rPr lang="en-US" sz="1400" b="0" dirty="0"/>
              <a:t>Apply for and receive a Data Universal Numbering System (DUNS) number that is accessible by ERCOT on www.dnb.com </a:t>
            </a:r>
          </a:p>
          <a:p>
            <a:pPr lvl="1"/>
            <a:r>
              <a:rPr lang="en-US" sz="12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a:t>
            </a:r>
          </a:p>
          <a:p>
            <a:endParaRPr lang="en-US" sz="1400" b="0" dirty="0"/>
          </a:p>
          <a:p>
            <a:r>
              <a:rPr lang="en-US" sz="1400" b="0" dirty="0"/>
              <a:t>Registration with the Texas Secretary of State (TXSOS). </a:t>
            </a:r>
          </a:p>
          <a:p>
            <a:pPr lvl="1"/>
            <a:r>
              <a:rPr lang="en-US" sz="1200" b="0" dirty="0"/>
              <a:t>Note: ERCOT must be able to view and access the TXSOS registration by the Application Processing Deadline</a:t>
            </a:r>
          </a:p>
          <a:p>
            <a:endParaRPr lang="en-US" sz="1400" b="0" dirty="0"/>
          </a:p>
          <a:p>
            <a:r>
              <a:rPr lang="en-US" sz="1400" b="0" dirty="0"/>
              <a:t>Submit an Attestation Regarding Market Participant Citizenship, Ownership, or Headquarters form to ERCOT</a:t>
            </a:r>
          </a:p>
          <a:p>
            <a:endParaRPr lang="en-US" sz="1400" b="0" dirty="0"/>
          </a:p>
          <a:p>
            <a:r>
              <a:rPr lang="en-US" sz="1400" b="0" dirty="0"/>
              <a:t>LSE Application Fee Received</a:t>
            </a:r>
          </a:p>
          <a:p>
            <a:endParaRPr lang="en-US" sz="1400" b="0" dirty="0"/>
          </a:p>
          <a:p>
            <a:r>
              <a:rPr lang="en-US" sz="1400" b="0" dirty="0"/>
              <a:t>PUCT Certification Issued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50</a:t>
            </a:fld>
            <a:endParaRPr lang="en-US" dirty="0"/>
          </a:p>
        </p:txBody>
      </p:sp>
      <p:pic>
        <p:nvPicPr>
          <p:cNvPr id="2" name="Picture 8">
            <a:extLst>
              <a:ext uri="{FF2B5EF4-FFF2-40B4-BE49-F238E27FC236}">
                <a16:creationId xmlns:a16="http://schemas.microsoft.com/office/drawing/2014/main" id="{3A543756-21C4-76CB-7DB4-5B018788CD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1243346">
            <a:off x="9564112" y="770783"/>
            <a:ext cx="1852612" cy="1849437"/>
          </a:xfrm>
          <a:prstGeom prst="rect">
            <a:avLst/>
          </a:prstGeom>
          <a:noFill/>
        </p:spPr>
      </p:pic>
    </p:spTree>
    <p:extLst>
      <p:ext uri="{BB962C8B-B14F-4D97-AF65-F5344CB8AC3E}">
        <p14:creationId xmlns:p14="http://schemas.microsoft.com/office/powerpoint/2010/main" val="4065454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Market Notice for Flight 0924 will be sent on </a:t>
            </a:r>
            <a:r>
              <a:rPr lang="en-US" b="0" dirty="0">
                <a:solidFill>
                  <a:srgbClr val="FF0000"/>
                </a:solidFill>
              </a:rPr>
              <a:t>June 5, 2024</a:t>
            </a:r>
            <a:r>
              <a:rPr lang="en-US" b="0" dirty="0"/>
              <a:t>. </a:t>
            </a:r>
            <a:r>
              <a:rPr lang="en-US" u="sng" dirty="0"/>
              <a:t>All existing MPs must sign up in order to continue in the ERCOT market.  </a:t>
            </a:r>
          </a:p>
          <a:p>
            <a:endParaRPr lang="en-US" b="0" dirty="0"/>
          </a:p>
          <a:p>
            <a:r>
              <a:rPr lang="en-US" b="0" dirty="0"/>
              <a:t>Registration for 0924 is open now with a signup deadline of </a:t>
            </a:r>
            <a:r>
              <a:rPr lang="en-US" b="0" dirty="0">
                <a:solidFill>
                  <a:srgbClr val="FF0000"/>
                </a:solidFill>
              </a:rPr>
              <a:t>July 31, 2024</a:t>
            </a:r>
          </a:p>
          <a:p>
            <a:endParaRPr lang="en-US" b="0" dirty="0"/>
          </a:p>
          <a:p>
            <a:r>
              <a:rPr lang="en-US" b="0" dirty="0"/>
              <a:t>Testing specifications must be submitted and approved prior to </a:t>
            </a:r>
            <a:r>
              <a:rPr lang="en-US" b="0" dirty="0">
                <a:solidFill>
                  <a:srgbClr val="FF0000"/>
                </a:solidFill>
              </a:rPr>
              <a:t>August 5, 2024</a:t>
            </a:r>
          </a:p>
          <a:p>
            <a:endParaRPr lang="en-US" b="0" dirty="0"/>
          </a:p>
          <a:p>
            <a:r>
              <a:rPr lang="en-US" b="0" dirty="0"/>
              <a:t>Connectivity testing begins </a:t>
            </a:r>
            <a:r>
              <a:rPr lang="en-US" b="0" dirty="0">
                <a:solidFill>
                  <a:srgbClr val="FF0000"/>
                </a:solidFill>
              </a:rPr>
              <a:t>August 6, 2024</a:t>
            </a:r>
          </a:p>
          <a:p>
            <a:endParaRPr lang="en-US" b="0" dirty="0"/>
          </a:p>
          <a:p>
            <a:r>
              <a:rPr lang="en-US" b="0" dirty="0"/>
              <a:t>TDSPs upload test bed information to FlighTrak by </a:t>
            </a:r>
            <a:r>
              <a:rPr lang="en-US" b="0" dirty="0">
                <a:solidFill>
                  <a:srgbClr val="FF0000"/>
                </a:solidFill>
              </a:rPr>
              <a:t>September 16, 2024</a:t>
            </a:r>
          </a:p>
          <a:p>
            <a:endParaRPr lang="en-US" b="0" dirty="0"/>
          </a:p>
          <a:p>
            <a:endParaRPr lang="en-US" b="0" dirty="0"/>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51</a:t>
            </a:fld>
            <a:endParaRPr lang="en-US" dirty="0"/>
          </a:p>
        </p:txBody>
      </p:sp>
    </p:spTree>
    <p:extLst>
      <p:ext uri="{BB962C8B-B14F-4D97-AF65-F5344CB8AC3E}">
        <p14:creationId xmlns:p14="http://schemas.microsoft.com/office/powerpoint/2010/main" val="2970279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Day 1 transactions flow </a:t>
            </a:r>
            <a:r>
              <a:rPr lang="en-US" b="0" dirty="0">
                <a:solidFill>
                  <a:srgbClr val="FF0000"/>
                </a:solidFill>
              </a:rPr>
              <a:t>September 23, 2024 </a:t>
            </a:r>
          </a:p>
          <a:p>
            <a:pPr marL="0" indent="0">
              <a:buNone/>
            </a:pPr>
            <a:endParaRPr lang="en-US" b="0" dirty="0"/>
          </a:p>
          <a:p>
            <a:r>
              <a:rPr lang="en-US" b="0" dirty="0"/>
              <a:t>Flight scheduled to conclude </a:t>
            </a:r>
            <a:r>
              <a:rPr lang="en-US" b="0" dirty="0">
                <a:solidFill>
                  <a:srgbClr val="FF0000"/>
                </a:solidFill>
              </a:rPr>
              <a:t>October 4, 2024</a:t>
            </a:r>
            <a:r>
              <a:rPr lang="en-US" b="0" dirty="0"/>
              <a:t>. Contingency testing available until October 18, 2024 if needed. </a:t>
            </a:r>
          </a:p>
          <a:p>
            <a:pPr marL="0" indent="0">
              <a:buNone/>
            </a:pPr>
            <a:endParaRPr lang="en-US" b="0" dirty="0"/>
          </a:p>
          <a:p>
            <a:r>
              <a:rPr lang="en-US" b="0" dirty="0"/>
              <a:t>MarkeTrak testing begins (</a:t>
            </a:r>
            <a:r>
              <a:rPr lang="en-US" b="0" dirty="0">
                <a:solidFill>
                  <a:srgbClr val="FF0000"/>
                </a:solidFill>
              </a:rPr>
              <a:t>TBD</a:t>
            </a:r>
            <a:r>
              <a:rPr lang="en-US" b="0" dirty="0"/>
              <a:t>). Testing will be on a volunteer basis.</a:t>
            </a:r>
          </a:p>
          <a:p>
            <a:endParaRPr lang="en-US" b="0" dirty="0"/>
          </a:p>
          <a:p>
            <a:r>
              <a:rPr lang="en-US" b="0" dirty="0"/>
              <a:t>PROD implementation for TX SET V5.0 version upgrade scheduled to take place </a:t>
            </a:r>
            <a:r>
              <a:rPr lang="en-US" b="0" dirty="0">
                <a:solidFill>
                  <a:srgbClr val="FF0000"/>
                </a:solidFill>
              </a:rPr>
              <a:t>November 8</a:t>
            </a:r>
            <a:r>
              <a:rPr lang="en-US" b="0" baseline="30000" dirty="0">
                <a:solidFill>
                  <a:srgbClr val="FF0000"/>
                </a:solidFill>
              </a:rPr>
              <a:t>th</a:t>
            </a:r>
            <a:r>
              <a:rPr lang="en-US" b="0" dirty="0">
                <a:solidFill>
                  <a:srgbClr val="FF0000"/>
                </a:solidFill>
              </a:rPr>
              <a:t> – 10</a:t>
            </a:r>
            <a:r>
              <a:rPr lang="en-US" b="0" baseline="30000" dirty="0">
                <a:solidFill>
                  <a:srgbClr val="FF0000"/>
                </a:solidFill>
              </a:rPr>
              <a:t>th</a:t>
            </a:r>
            <a:r>
              <a:rPr lang="en-US" b="0" dirty="0"/>
              <a:t>. The following weekend would be used as a contingency.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52</a:t>
            </a:fld>
            <a:endParaRPr lang="en-US" dirty="0"/>
          </a:p>
        </p:txBody>
      </p:sp>
    </p:spTree>
    <p:extLst>
      <p:ext uri="{BB962C8B-B14F-4D97-AF65-F5344CB8AC3E}">
        <p14:creationId xmlns:p14="http://schemas.microsoft.com/office/powerpoint/2010/main" val="2867029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53</a:t>
            </a:fld>
            <a:endParaRPr lang="en-US" dirty="0"/>
          </a:p>
        </p:txBody>
      </p:sp>
      <p:pic>
        <p:nvPicPr>
          <p:cNvPr id="2" name="Picture 8">
            <a:extLst>
              <a:ext uri="{FF2B5EF4-FFF2-40B4-BE49-F238E27FC236}">
                <a16:creationId xmlns:a16="http://schemas.microsoft.com/office/drawing/2014/main" id="{55B4BD19-D28A-87E0-A3CF-082F6412B44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371600"/>
            <a:ext cx="2577830" cy="875489"/>
          </a:xfrm>
          <a:noFill/>
        </p:spPr>
      </p:pic>
      <p:pic>
        <p:nvPicPr>
          <p:cNvPr id="3" name="Picture 7">
            <a:extLst>
              <a:ext uri="{FF2B5EF4-FFF2-40B4-BE49-F238E27FC236}">
                <a16:creationId xmlns:a16="http://schemas.microsoft.com/office/drawing/2014/main" id="{26C04A20-1605-6A75-5223-4CB9BC995C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2133600"/>
            <a:ext cx="2828925" cy="2717800"/>
          </a:xfrm>
          <a:prstGeom prst="rect">
            <a:avLst/>
          </a:prstGeom>
          <a:noFill/>
        </p:spPr>
      </p:pic>
      <p:pic>
        <p:nvPicPr>
          <p:cNvPr id="7" name="Picture 11">
            <a:extLst>
              <a:ext uri="{FF2B5EF4-FFF2-40B4-BE49-F238E27FC236}">
                <a16:creationId xmlns:a16="http://schemas.microsoft.com/office/drawing/2014/main" id="{CFCD40E0-491F-18E6-F75E-97F53A11885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8044">
            <a:off x="7555031" y="4419582"/>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fill="hold"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accel="50000" fill="hold" nodeType="withEffect">
                                  <p:stCondLst>
                                    <p:cond delay="2000"/>
                                  </p:stCondLst>
                                  <p:childTnLst>
                                    <p:animRot by="21600000">
                                      <p:cBhvr>
                                        <p:cTn id="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Participants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All Existing CRs currently in the Market </a:t>
            </a:r>
          </a:p>
          <a:p>
            <a:pPr lvl="1"/>
            <a:r>
              <a:rPr lang="en-US" b="0" dirty="0"/>
              <a:t>Additional DUNS that utilize the same functionality as the Umbrella DUNS do not have to test</a:t>
            </a:r>
          </a:p>
          <a:p>
            <a:endParaRPr lang="en-US" b="0" dirty="0"/>
          </a:p>
          <a:p>
            <a:r>
              <a:rPr lang="en-US" b="0" dirty="0"/>
              <a:t>All Existing TDSPs</a:t>
            </a:r>
          </a:p>
          <a:p>
            <a:endParaRPr lang="en-US" b="0" dirty="0"/>
          </a:p>
          <a:p>
            <a:r>
              <a:rPr lang="en-US" b="0" dirty="0"/>
              <a:t>ERCOT</a:t>
            </a:r>
          </a:p>
          <a:p>
            <a:endParaRPr lang="en-US" b="0" dirty="0"/>
          </a:p>
          <a:p>
            <a:r>
              <a:rPr lang="en-US" b="0" dirty="0"/>
              <a:t>CRs new to the Market</a:t>
            </a:r>
          </a:p>
          <a:p>
            <a:pPr lvl="1"/>
            <a:r>
              <a:rPr lang="en-US" dirty="0"/>
              <a:t>Testing full Flight using ‘All’ Track</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Tree>
    <p:extLst>
      <p:ext uri="{BB962C8B-B14F-4D97-AF65-F5344CB8AC3E}">
        <p14:creationId xmlns:p14="http://schemas.microsoft.com/office/powerpoint/2010/main" val="3379023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How Do We Move Forward?</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MPs and ERCOT are required to complete their daily activities as outlined in the testing scripts.</a:t>
            </a:r>
          </a:p>
          <a:p>
            <a:endParaRPr lang="en-US" b="0" dirty="0"/>
          </a:p>
          <a:p>
            <a:r>
              <a:rPr lang="en-US" b="0" dirty="0"/>
              <a:t>Timing – MPs are expected to have their transactions sent to Trading Partners as early as possible each day due to the number of transactions sent each day per script. This will allow the MP receiving the transactions to process them and send out responses or determine if the transactions contain errors.  If you are unable to send your transactions by noon, please inform the appropriate testing contacts. </a:t>
            </a:r>
          </a:p>
          <a:p>
            <a:endParaRPr lang="en-US" b="0" dirty="0"/>
          </a:p>
          <a:p>
            <a:r>
              <a:rPr lang="en-US" b="0" dirty="0"/>
              <a:t>Critical Date – Some scripts have critical dates that must be met for specific Business Rules to be tested successfully.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2717425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8779-F859-8C39-9505-10945305AF9A}"/>
              </a:ext>
            </a:extLst>
          </p:cNvPr>
          <p:cNvSpPr>
            <a:spLocks noGrp="1"/>
          </p:cNvSpPr>
          <p:nvPr>
            <p:ph type="title"/>
          </p:nvPr>
        </p:nvSpPr>
        <p:spPr/>
        <p:txBody>
          <a:bodyPr/>
          <a:lstStyle/>
          <a:p>
            <a:r>
              <a:rPr lang="en-US" dirty="0"/>
              <a:t>How Do We Move Forward?</a:t>
            </a:r>
          </a:p>
        </p:txBody>
      </p:sp>
      <p:sp>
        <p:nvSpPr>
          <p:cNvPr id="3" name="Content Placeholder 2">
            <a:extLst>
              <a:ext uri="{FF2B5EF4-FFF2-40B4-BE49-F238E27FC236}">
                <a16:creationId xmlns:a16="http://schemas.microsoft.com/office/drawing/2014/main" id="{E2C5B14D-A7E7-372E-F82A-B44AEBA49C42}"/>
              </a:ext>
            </a:extLst>
          </p:cNvPr>
          <p:cNvSpPr>
            <a:spLocks noGrp="1"/>
          </p:cNvSpPr>
          <p:nvPr>
            <p:ph idx="1"/>
          </p:nvPr>
        </p:nvSpPr>
        <p:spPr/>
        <p:txBody>
          <a:bodyPr/>
          <a:lstStyle/>
          <a:p>
            <a:r>
              <a:rPr lang="en-US" b="0" dirty="0"/>
              <a:t>Check Points – Check Points will exist throughout the market test. These check points exist to allow:</a:t>
            </a:r>
          </a:p>
          <a:p>
            <a:pPr lvl="1"/>
            <a:r>
              <a:rPr lang="en-US" dirty="0"/>
              <a:t>The Flight Administrator to gauge where the market test is in relation to the flight timeline</a:t>
            </a:r>
          </a:p>
          <a:p>
            <a:pPr lvl="1"/>
            <a:r>
              <a:rPr lang="en-US" b="0" dirty="0"/>
              <a:t>Take necessary action to get the flight back on schedule</a:t>
            </a:r>
          </a:p>
          <a:p>
            <a:endParaRPr lang="en-US" b="0" dirty="0"/>
          </a:p>
          <a:p>
            <a:r>
              <a:rPr lang="en-US" b="0" dirty="0"/>
              <a:t>Weekends – The Flight Administrator may elect to use weekends for testing in the event testing has fallen behind schedule.</a:t>
            </a:r>
          </a:p>
          <a:p>
            <a:endParaRPr lang="en-US" dirty="0"/>
          </a:p>
        </p:txBody>
      </p:sp>
      <p:sp>
        <p:nvSpPr>
          <p:cNvPr id="4" name="Slide Number Placeholder 3">
            <a:extLst>
              <a:ext uri="{FF2B5EF4-FFF2-40B4-BE49-F238E27FC236}">
                <a16:creationId xmlns:a16="http://schemas.microsoft.com/office/drawing/2014/main" id="{3007ABD3-30E9-CA23-4F10-3A72E4701DCF}"/>
              </a:ext>
            </a:extLst>
          </p:cNvPr>
          <p:cNvSpPr>
            <a:spLocks noGrp="1"/>
          </p:cNvSpPr>
          <p:nvPr>
            <p:ph type="sldNum" sz="quarter" idx="4"/>
          </p:nvPr>
        </p:nvSpPr>
        <p:spPr/>
        <p:txBody>
          <a:bodyPr/>
          <a:lstStyle/>
          <a:p>
            <a:fld id="{1D93BD3E-1E9A-4970-A6F7-E7AC52762E0C}" type="slidenum">
              <a:rPr lang="en-US" smtClean="0"/>
              <a:pPr/>
              <a:t>56</a:t>
            </a:fld>
            <a:endParaRPr lang="en-US" dirty="0"/>
          </a:p>
        </p:txBody>
      </p:sp>
    </p:spTree>
    <p:extLst>
      <p:ext uri="{BB962C8B-B14F-4D97-AF65-F5344CB8AC3E}">
        <p14:creationId xmlns:p14="http://schemas.microsoft.com/office/powerpoint/2010/main" val="2240585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lgn="ctr">
              <a:buNone/>
            </a:pPr>
            <a:endParaRPr lang="en-US" sz="4000" b="0" dirty="0"/>
          </a:p>
          <a:p>
            <a:pPr marL="0" indent="0" algn="ctr">
              <a:buNone/>
            </a:pPr>
            <a:r>
              <a:rPr lang="en-US" sz="4400" b="0" dirty="0"/>
              <a:t>Testing Tracks</a:t>
            </a:r>
          </a:p>
          <a:p>
            <a:pPr marL="0" indent="0" algn="ctr">
              <a:buNone/>
            </a:pPr>
            <a:r>
              <a:rPr lang="en-US" sz="4400" b="0" dirty="0"/>
              <a:t>And</a:t>
            </a:r>
          </a:p>
          <a:p>
            <a:pPr marL="0" indent="0" algn="ctr">
              <a:buNone/>
            </a:pPr>
            <a:r>
              <a:rPr lang="en-US" sz="4400" b="0" dirty="0"/>
              <a:t>Testing Relationships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57</a:t>
            </a:fld>
            <a:endParaRPr lang="en-US" dirty="0"/>
          </a:p>
        </p:txBody>
      </p:sp>
    </p:spTree>
    <p:extLst>
      <p:ext uri="{BB962C8B-B14F-4D97-AF65-F5344CB8AC3E}">
        <p14:creationId xmlns:p14="http://schemas.microsoft.com/office/powerpoint/2010/main" val="3914362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Track Names</a:t>
            </a:r>
          </a:p>
          <a:p>
            <a:pPr lvl="1"/>
            <a:r>
              <a:rPr lang="en-US" sz="2600" dirty="0"/>
              <a:t>TX SET 5.0</a:t>
            </a:r>
          </a:p>
          <a:p>
            <a:pPr lvl="1"/>
            <a:r>
              <a:rPr lang="en-US" sz="2600" b="0" dirty="0"/>
              <a:t>Connectivity Testing Scripts</a:t>
            </a:r>
          </a:p>
          <a:p>
            <a:pPr lvl="1"/>
            <a:r>
              <a:rPr lang="en-US" sz="2600" dirty="0"/>
              <a:t>All New IOU CRs</a:t>
            </a:r>
          </a:p>
          <a:p>
            <a:pPr lvl="1"/>
            <a:r>
              <a:rPr lang="en-US" sz="2600" b="0" dirty="0"/>
              <a:t>All New MOU/EC CRs</a:t>
            </a:r>
          </a:p>
          <a:p>
            <a:pPr lvl="1"/>
            <a:r>
              <a:rPr lang="en-US" sz="2600" b="0" dirty="0"/>
              <a:t>CSA CRs</a:t>
            </a:r>
            <a:endParaRPr lang="en-US" sz="2600" dirty="0"/>
          </a:p>
          <a:p>
            <a:pPr lvl="1"/>
            <a:r>
              <a:rPr lang="en-US" sz="2600" b="0" dirty="0"/>
              <a:t>PUCT REP Certification Option 2 LSEs</a:t>
            </a:r>
            <a:endParaRPr lang="en-US" sz="2600" dirty="0"/>
          </a:p>
          <a:p>
            <a:pPr lvl="1"/>
            <a:r>
              <a:rPr lang="en-US" sz="2600" b="0" dirty="0"/>
              <a:t>Existing CR – Changing Service Provider</a:t>
            </a:r>
          </a:p>
          <a:p>
            <a:pPr lvl="1"/>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58</a:t>
            </a:fld>
            <a:endParaRPr lang="en-US" dirty="0"/>
          </a:p>
        </p:txBody>
      </p:sp>
      <p:pic>
        <p:nvPicPr>
          <p:cNvPr id="2" name="Picture 6">
            <a:extLst>
              <a:ext uri="{FF2B5EF4-FFF2-40B4-BE49-F238E27FC236}">
                <a16:creationId xmlns:a16="http://schemas.microsoft.com/office/drawing/2014/main" id="{5AD59EFA-F426-DB34-239F-ABD117E142F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0" y="990600"/>
            <a:ext cx="2681288" cy="2986088"/>
          </a:xfrm>
          <a:prstGeom prst="rect">
            <a:avLst/>
          </a:prstGeom>
          <a:noFill/>
        </p:spPr>
      </p:pic>
    </p:spTree>
    <p:extLst>
      <p:ext uri="{BB962C8B-B14F-4D97-AF65-F5344CB8AC3E}">
        <p14:creationId xmlns:p14="http://schemas.microsoft.com/office/powerpoint/2010/main" val="1015325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New IOU CR</a:t>
            </a:r>
          </a:p>
          <a:p>
            <a:pPr lvl="1"/>
            <a:r>
              <a:rPr lang="en-US" sz="2800" dirty="0"/>
              <a:t>All New LSEs will execute all scripts in this track with at least one TDSP territory that the LSE is entering</a:t>
            </a:r>
            <a:endParaRPr lang="en-US" sz="3200" b="0" dirty="0"/>
          </a:p>
          <a:p>
            <a:r>
              <a:rPr lang="en-US" sz="3200" b="0" dirty="0"/>
              <a:t>New MOU/EC CR</a:t>
            </a:r>
          </a:p>
          <a:p>
            <a:pPr lvl="1"/>
            <a:r>
              <a:rPr lang="en-US" sz="2800" dirty="0"/>
              <a:t>Any LSE who signed up to test with a MOU/EC TDSP will execute all scripts in this track with the MOU/EC TDSP</a:t>
            </a:r>
          </a:p>
          <a:p>
            <a:r>
              <a:rPr lang="en-US" sz="3000" b="0" dirty="0"/>
              <a:t>New CSA CR</a:t>
            </a:r>
          </a:p>
          <a:p>
            <a:pPr lvl="1"/>
            <a:r>
              <a:rPr lang="en-US" sz="2800" dirty="0"/>
              <a:t>CSA LSEs and existing LSEs wanting to add CSA functionality will test IOU and MOU separately</a:t>
            </a:r>
          </a:p>
          <a:p>
            <a:endParaRPr lang="en-US" sz="3000" b="0" dirty="0"/>
          </a:p>
          <a:p>
            <a:endParaRPr lang="en-US" sz="3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59</a:t>
            </a:fld>
            <a:endParaRPr lang="en-US" dirty="0"/>
          </a:p>
        </p:txBody>
      </p:sp>
    </p:spTree>
    <p:extLst>
      <p:ext uri="{BB962C8B-B14F-4D97-AF65-F5344CB8AC3E}">
        <p14:creationId xmlns:p14="http://schemas.microsoft.com/office/powerpoint/2010/main" val="79660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 cont.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The use of CSA Start Date or CSA End Date on the Delete CSA will cause the transaction to be rejected at ERCOT.</a:t>
            </a:r>
          </a:p>
          <a:p>
            <a:pPr marL="0" indent="0">
              <a:buNone/>
            </a:pPr>
            <a:endParaRPr lang="en-US" sz="2400" b="0" dirty="0"/>
          </a:p>
          <a:p>
            <a:r>
              <a:rPr lang="en-US" sz="2400" b="0" dirty="0"/>
              <a:t>CSAs with a requested Start Date in the future will be placed in a ‘Pending’ status until the morning of the requested Start Date.</a:t>
            </a:r>
          </a:p>
          <a:p>
            <a:endParaRPr lang="en-US" sz="2400" b="0" dirty="0"/>
          </a:p>
          <a:p>
            <a:r>
              <a:rPr lang="en-US" sz="2400" b="0" dirty="0"/>
              <a:t>CR’s wishing to cancel a CSA where the CSA start date is in the future should create a MarkeTrak Day-to-Day Market Rule issue subtype and enter “CSACAN” in the required Market Rule field.</a:t>
            </a:r>
          </a:p>
          <a:p>
            <a:endParaRPr lang="en-US" sz="2400" b="0" dirty="0"/>
          </a:p>
          <a:p>
            <a:r>
              <a:rPr lang="en-US" sz="2400" b="0" dirty="0"/>
              <a:t>On the morning of the requested Start Date, ERCOT will update the CSA status to Active and end any previous CSA Service Instances.  </a:t>
            </a:r>
          </a:p>
          <a:p>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996949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PUCT REP Certificate Option 2 LSEs</a:t>
            </a:r>
          </a:p>
          <a:p>
            <a:pPr lvl="1"/>
            <a:r>
              <a:rPr lang="en-US" sz="2800" dirty="0"/>
              <a:t>LSEs who are PUCT REP Option 2 LSEs are only required to test this track.</a:t>
            </a:r>
          </a:p>
          <a:p>
            <a:r>
              <a:rPr lang="en-US" sz="3200" b="0" dirty="0"/>
              <a:t>Changing Service Provider</a:t>
            </a:r>
          </a:p>
          <a:p>
            <a:pPr lvl="1"/>
            <a:r>
              <a:rPr lang="en-US" sz="2800" dirty="0"/>
              <a:t>LSEs who are changing Service Providers will execute all scripts in the track with all TDSP territories in which the LSE is certified.</a:t>
            </a:r>
          </a:p>
          <a:p>
            <a:r>
              <a:rPr lang="en-US" sz="3000" b="0" dirty="0"/>
              <a:t>Changing Bank</a:t>
            </a:r>
          </a:p>
          <a:p>
            <a:pPr lvl="1"/>
            <a:r>
              <a:rPr lang="en-US" sz="2800" dirty="0"/>
              <a:t>LSEs who are changing Banks will execute all scripts in the track with all TDSP territories in which the LSE is certified.</a:t>
            </a:r>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60</a:t>
            </a:fld>
            <a:endParaRPr lang="en-US" dirty="0"/>
          </a:p>
        </p:txBody>
      </p:sp>
    </p:spTree>
    <p:extLst>
      <p:ext uri="{BB962C8B-B14F-4D97-AF65-F5344CB8AC3E}">
        <p14:creationId xmlns:p14="http://schemas.microsoft.com/office/powerpoint/2010/main" val="3039966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NAESB Connectivity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509423"/>
          </a:xfrm>
        </p:spPr>
        <p:txBody>
          <a:bodyPr/>
          <a:lstStyle/>
          <a:p>
            <a:r>
              <a:rPr lang="en-US" sz="2800" b="0" dirty="0"/>
              <a:t>All testing participants must test connectivity using NAESB EDM v1.6, Testing with ERCOT requires TLS 1.2</a:t>
            </a:r>
          </a:p>
          <a:p>
            <a:endParaRPr lang="en-US" sz="2800" b="0" dirty="0"/>
          </a:p>
          <a:p>
            <a:r>
              <a:rPr lang="en-US" sz="2800" b="0" dirty="0"/>
              <a:t>Everyone participating in the Flight must test Connectivity with all trading partner relationships defined within your testing specifications and ERCOT </a:t>
            </a:r>
          </a:p>
          <a:p>
            <a:endParaRPr lang="en-US" sz="2800" b="0" dirty="0"/>
          </a:p>
          <a:p>
            <a:r>
              <a:rPr lang="en-US" sz="2800" b="0" dirty="0"/>
              <a:t>After connectivity is tested, any changes will require retesting before the start of the flight</a:t>
            </a:r>
          </a:p>
          <a:p>
            <a:endParaRPr lang="en-US" sz="2800" b="0" dirty="0"/>
          </a:p>
          <a:p>
            <a:r>
              <a:rPr lang="en-US" sz="2800" b="0" dirty="0"/>
              <a:t>Connectivity testing needs to be completed prior to Day 1</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61</a:t>
            </a:fld>
            <a:endParaRPr lang="en-US" dirty="0"/>
          </a:p>
        </p:txBody>
      </p:sp>
    </p:spTree>
    <p:extLst>
      <p:ext uri="{BB962C8B-B14F-4D97-AF65-F5344CB8AC3E}">
        <p14:creationId xmlns:p14="http://schemas.microsoft.com/office/powerpoint/2010/main" val="2684292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ERCOT has committed to provide the following information to the market:</a:t>
            </a:r>
          </a:p>
          <a:p>
            <a:endParaRPr lang="en-US" sz="3200" b="0" dirty="0"/>
          </a:p>
          <a:p>
            <a:pPr lvl="1"/>
            <a:r>
              <a:rPr lang="en-US" sz="2800" dirty="0"/>
              <a:t>For all LSEs and TDSPs in the market, The Final Testing Matrixes to view Flight testing relationships and scripts will be available by </a:t>
            </a:r>
            <a:r>
              <a:rPr lang="en-US" sz="2800" dirty="0">
                <a:solidFill>
                  <a:srgbClr val="FF0000"/>
                </a:solidFill>
              </a:rPr>
              <a:t>5:00pm CPT </a:t>
            </a:r>
            <a:r>
              <a:rPr lang="en-US" sz="2800" dirty="0"/>
              <a:t>on </a:t>
            </a:r>
            <a:r>
              <a:rPr lang="en-US" sz="2800" dirty="0">
                <a:solidFill>
                  <a:srgbClr val="FF0000"/>
                </a:solidFill>
              </a:rPr>
              <a:t>August 2, 2024</a:t>
            </a:r>
            <a:r>
              <a:rPr lang="en-US" sz="2800" dirty="0"/>
              <a:t> in FlighTrak</a:t>
            </a:r>
          </a:p>
          <a:p>
            <a:pPr lvl="1"/>
            <a:endParaRPr lang="en-US" sz="2800" dirty="0"/>
          </a:p>
          <a:p>
            <a:pPr lvl="1"/>
            <a:r>
              <a:rPr lang="en-US" sz="2800" b="0" dirty="0"/>
              <a:t>These lists will be available to all testing partners who have access to FlighTrak and are testing in the Flight.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62</a:t>
            </a:fld>
            <a:endParaRPr lang="en-US" dirty="0"/>
          </a:p>
        </p:txBody>
      </p:sp>
    </p:spTree>
    <p:extLst>
      <p:ext uri="{BB962C8B-B14F-4D97-AF65-F5344CB8AC3E}">
        <p14:creationId xmlns:p14="http://schemas.microsoft.com/office/powerpoint/2010/main" val="63094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If a Market Participant has issues with the testing relationships, issues </a:t>
            </a:r>
            <a:r>
              <a:rPr lang="en-US" sz="3200" b="0" u="sng" dirty="0"/>
              <a:t>must</a:t>
            </a:r>
            <a:r>
              <a:rPr lang="en-US" sz="3200" b="0" dirty="0"/>
              <a:t> be communicated back to ERCOT by </a:t>
            </a:r>
            <a:r>
              <a:rPr lang="en-US" sz="3200" b="0" dirty="0">
                <a:solidFill>
                  <a:srgbClr val="FF0000"/>
                </a:solidFill>
              </a:rPr>
              <a:t>5:00 P.M.</a:t>
            </a:r>
            <a:r>
              <a:rPr lang="en-US" sz="3200" b="0" dirty="0"/>
              <a:t> on </a:t>
            </a:r>
            <a:r>
              <a:rPr lang="en-US" sz="3200" b="0" dirty="0">
                <a:solidFill>
                  <a:srgbClr val="FF0000"/>
                </a:solidFill>
              </a:rPr>
              <a:t>August 6, 2024</a:t>
            </a:r>
          </a:p>
          <a:p>
            <a:endParaRPr lang="en-US" sz="3200" b="0" dirty="0"/>
          </a:p>
          <a:p>
            <a:r>
              <a:rPr lang="en-US" sz="3200" b="0" dirty="0"/>
              <a:t>ERCOT will contact each party who has issues and work towards resolving the issue.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63</a:t>
            </a:fld>
            <a:endParaRPr lang="en-US" dirty="0"/>
          </a:p>
        </p:txBody>
      </p:sp>
    </p:spTree>
    <p:extLst>
      <p:ext uri="{BB962C8B-B14F-4D97-AF65-F5344CB8AC3E}">
        <p14:creationId xmlns:p14="http://schemas.microsoft.com/office/powerpoint/2010/main" val="3070963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What Happens If I Don’t Meet Flight Checkpoints/Tasks?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Conference calls with the Flight Administrator as needed</a:t>
            </a:r>
          </a:p>
          <a:p>
            <a:endParaRPr lang="en-US" sz="2800" b="0" dirty="0"/>
          </a:p>
          <a:p>
            <a:r>
              <a:rPr lang="en-US" sz="2800" b="0" dirty="0"/>
              <a:t>Escalation procedures to executive management at the MP, ERCOT, and possibly the PUCT</a:t>
            </a:r>
          </a:p>
          <a:p>
            <a:endParaRPr lang="en-US" sz="2800" b="0" dirty="0"/>
          </a:p>
          <a:p>
            <a:r>
              <a:rPr lang="en-US" sz="2800" b="0" dirty="0"/>
              <a:t>MP may be requested to work overtime and/or weekends to catch up</a:t>
            </a:r>
          </a:p>
          <a:p>
            <a:endParaRPr lang="en-US" sz="2800" b="0" dirty="0"/>
          </a:p>
          <a:p>
            <a:r>
              <a:rPr lang="en-US" sz="2800" b="0" dirty="0"/>
              <a:t>MP may be asked to start the script over at a later time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64</a:t>
            </a:fld>
            <a:endParaRPr lang="en-US" dirty="0"/>
          </a:p>
        </p:txBody>
      </p:sp>
    </p:spTree>
    <p:extLst>
      <p:ext uri="{BB962C8B-B14F-4D97-AF65-F5344CB8AC3E}">
        <p14:creationId xmlns:p14="http://schemas.microsoft.com/office/powerpoint/2010/main" val="1457764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 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Review ERCOT Protocols, Retail Market Guide, Texas Market Test Plan, TDSP Tariffs, and the Terms and Conditions</a:t>
            </a:r>
          </a:p>
          <a:p>
            <a:endParaRPr lang="en-US" sz="2800" b="0" dirty="0"/>
          </a:p>
          <a:p>
            <a:r>
              <a:rPr lang="en-US" sz="2800" b="0" dirty="0"/>
              <a:t>Review the V5.0 Texas SET Implementation Guides</a:t>
            </a:r>
          </a:p>
          <a:p>
            <a:pPr lvl="1"/>
            <a:r>
              <a:rPr lang="en-US" sz="2400" dirty="0"/>
              <a:t>These often contain additional information on the business process</a:t>
            </a:r>
          </a:p>
          <a:p>
            <a:endParaRPr lang="en-US" sz="2800" b="0" dirty="0"/>
          </a:p>
          <a:p>
            <a:r>
              <a:rPr lang="en-US" sz="2800" b="0" dirty="0"/>
              <a:t>Market Participants </a:t>
            </a:r>
            <a:r>
              <a:rPr lang="en-US" sz="2800" b="0" u="sng" dirty="0"/>
              <a:t>must</a:t>
            </a:r>
            <a:r>
              <a:rPr lang="en-US" sz="2800" b="0" dirty="0"/>
              <a:t> establish banking relationships prior to Connectivity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65</a:t>
            </a:fld>
            <a:endParaRPr lang="en-US" dirty="0"/>
          </a:p>
        </p:txBody>
      </p:sp>
    </p:spTree>
    <p:extLst>
      <p:ext uri="{BB962C8B-B14F-4D97-AF65-F5344CB8AC3E}">
        <p14:creationId xmlns:p14="http://schemas.microsoft.com/office/powerpoint/2010/main" val="4088094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600" b="0" dirty="0"/>
              <a:t>Review all test scripts within your test track</a:t>
            </a:r>
          </a:p>
          <a:p>
            <a:endParaRPr lang="en-US" sz="2600" b="0" dirty="0"/>
          </a:p>
          <a:p>
            <a:r>
              <a:rPr lang="en-US" sz="2600" b="0" dirty="0"/>
              <a:t>Contact ERCOT and/or Texas SET working group if you have questions</a:t>
            </a:r>
          </a:p>
          <a:p>
            <a:endParaRPr lang="en-US" sz="2600" b="0" dirty="0"/>
          </a:p>
          <a:p>
            <a:r>
              <a:rPr lang="en-US" sz="2600" b="0" dirty="0"/>
              <a:t>If you have a service provider, coordinate your testing activities in advance</a:t>
            </a:r>
          </a:p>
          <a:p>
            <a:endParaRPr lang="en-US" sz="2600" b="0" dirty="0"/>
          </a:p>
          <a:p>
            <a:r>
              <a:rPr lang="en-US" sz="2600" b="0" dirty="0"/>
              <a:t>When utilizing a service provider for flight testing, the testing process between the MP and the service provider must be representative of the production environments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66</a:t>
            </a:fld>
            <a:endParaRPr lang="en-US" dirty="0"/>
          </a:p>
        </p:txBody>
      </p:sp>
    </p:spTree>
    <p:extLst>
      <p:ext uri="{BB962C8B-B14F-4D97-AF65-F5344CB8AC3E}">
        <p14:creationId xmlns:p14="http://schemas.microsoft.com/office/powerpoint/2010/main" val="2616414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sz="2800" b="0" dirty="0"/>
          </a:p>
          <a:p>
            <a:r>
              <a:rPr lang="en-US" sz="2800" b="0" dirty="0"/>
              <a:t>Market Participants must provide the following Testing Contacts in FlighTrak</a:t>
            </a:r>
          </a:p>
          <a:p>
            <a:pPr lvl="1"/>
            <a:r>
              <a:rPr lang="en-US" sz="2400" dirty="0"/>
              <a:t>Primary &amp; Secondary Testing Contact</a:t>
            </a:r>
          </a:p>
          <a:p>
            <a:pPr lvl="1"/>
            <a:endParaRPr lang="en-US" sz="2400" dirty="0"/>
          </a:p>
          <a:p>
            <a:pPr lvl="1"/>
            <a:r>
              <a:rPr lang="en-US" sz="2400" b="0" dirty="0"/>
              <a:t>Primary &amp; Secondary Business Contact </a:t>
            </a:r>
            <a:r>
              <a:rPr lang="en-US" sz="2400" b="1" dirty="0"/>
              <a:t>MUST</a:t>
            </a:r>
            <a:r>
              <a:rPr lang="en-US" sz="2400" dirty="0"/>
              <a:t> be an employee of the Market Participant company</a:t>
            </a:r>
          </a:p>
          <a:p>
            <a:pPr lvl="1"/>
            <a:endParaRPr lang="en-US" sz="2400" dirty="0"/>
          </a:p>
          <a:p>
            <a:pPr lvl="1"/>
            <a:r>
              <a:rPr lang="en-US" sz="2400" dirty="0"/>
              <a:t>Treasury Contact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67</a:t>
            </a:fld>
            <a:endParaRPr lang="en-US" dirty="0"/>
          </a:p>
        </p:txBody>
      </p:sp>
      <p:pic>
        <p:nvPicPr>
          <p:cNvPr id="2" name="Picture 6">
            <a:extLst>
              <a:ext uri="{FF2B5EF4-FFF2-40B4-BE49-F238E27FC236}">
                <a16:creationId xmlns:a16="http://schemas.microsoft.com/office/drawing/2014/main" id="{F5B59CAF-393C-8B35-EEEA-F4D039F70E0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775242">
            <a:off x="8461355" y="4146801"/>
            <a:ext cx="1830388" cy="1598613"/>
          </a:xfrm>
          <a:prstGeom prst="rect">
            <a:avLst/>
          </a:prstGeom>
          <a:noFill/>
        </p:spPr>
      </p:pic>
    </p:spTree>
    <p:extLst>
      <p:ext uri="{BB962C8B-B14F-4D97-AF65-F5344CB8AC3E}">
        <p14:creationId xmlns:p14="http://schemas.microsoft.com/office/powerpoint/2010/main" val="18130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Market Participants must provide the following Testing Contacts in FlighTrak</a:t>
            </a:r>
          </a:p>
          <a:p>
            <a:pPr lvl="1"/>
            <a:endParaRPr lang="en-US" sz="2400" b="0" dirty="0"/>
          </a:p>
          <a:p>
            <a:pPr lvl="1"/>
            <a:r>
              <a:rPr lang="en-US" sz="2400" b="0" dirty="0"/>
              <a:t>Primary &amp; Secondary Connectivity Contacts</a:t>
            </a:r>
          </a:p>
          <a:p>
            <a:pPr marL="457200" lvl="1" indent="0">
              <a:buNone/>
            </a:pPr>
            <a:endParaRPr lang="en-US" sz="2400" dirty="0"/>
          </a:p>
          <a:p>
            <a:pPr lvl="1"/>
            <a:r>
              <a:rPr lang="en-US" sz="2400" b="0" dirty="0"/>
              <a:t>Contacts should be updated by the MP FlighTrak Administrator as MP contact information changes.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68</a:t>
            </a:fld>
            <a:endParaRPr lang="en-US" dirty="0"/>
          </a:p>
        </p:txBody>
      </p:sp>
      <p:pic>
        <p:nvPicPr>
          <p:cNvPr id="2" name="Picture 6">
            <a:extLst>
              <a:ext uri="{FF2B5EF4-FFF2-40B4-BE49-F238E27FC236}">
                <a16:creationId xmlns:a16="http://schemas.microsoft.com/office/drawing/2014/main" id="{B666C0B4-E69E-1869-CFD5-18AA611A2C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63000" y="4114800"/>
            <a:ext cx="1836738" cy="1649413"/>
          </a:xfrm>
          <a:prstGeom prst="rect">
            <a:avLst/>
          </a:prstGeom>
          <a:noFill/>
        </p:spPr>
      </p:pic>
    </p:spTree>
    <p:extLst>
      <p:ext uri="{BB962C8B-B14F-4D97-AF65-F5344CB8AC3E}">
        <p14:creationId xmlns:p14="http://schemas.microsoft.com/office/powerpoint/2010/main" val="1781587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11899" y="268820"/>
            <a:ext cx="11379200" cy="5799142"/>
          </a:xfrm>
        </p:spPr>
        <p:txBody>
          <a:bodyPr/>
          <a:lstStyle/>
          <a:p>
            <a:pPr marL="0" indent="0" algn="ctr">
              <a:buNone/>
            </a:pPr>
            <a:r>
              <a:rPr lang="en-US" sz="3600" b="0" dirty="0"/>
              <a:t>FlighTrak</a:t>
            </a:r>
          </a:p>
          <a:p>
            <a:pPr marL="0" indent="0" algn="ctr">
              <a:buNone/>
            </a:pPr>
            <a:r>
              <a:rPr lang="en-US" sz="3600" b="0" dirty="0"/>
              <a:t>Your One Stop Shop for Retail Market Testing!</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69</a:t>
            </a:fld>
            <a:endParaRPr lang="en-US" dirty="0"/>
          </a:p>
        </p:txBody>
      </p:sp>
      <p:pic>
        <p:nvPicPr>
          <p:cNvPr id="2" name="Picture 7">
            <a:extLst>
              <a:ext uri="{FF2B5EF4-FFF2-40B4-BE49-F238E27FC236}">
                <a16:creationId xmlns:a16="http://schemas.microsoft.com/office/drawing/2014/main" id="{FA341D64-4127-9B72-F654-F46FB54052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10856" y="2076934"/>
            <a:ext cx="3671888" cy="2886075"/>
          </a:xfrm>
          <a:prstGeom prst="rect">
            <a:avLst/>
          </a:prstGeom>
          <a:noFill/>
        </p:spPr>
      </p:pic>
      <p:sp>
        <p:nvSpPr>
          <p:cNvPr id="3" name="TextBox 2">
            <a:extLst>
              <a:ext uri="{FF2B5EF4-FFF2-40B4-BE49-F238E27FC236}">
                <a16:creationId xmlns:a16="http://schemas.microsoft.com/office/drawing/2014/main" id="{752DDB94-0BD5-BC3B-F2A0-651B9EBB0123}"/>
              </a:ext>
            </a:extLst>
          </p:cNvPr>
          <p:cNvSpPr txBox="1"/>
          <p:nvPr/>
        </p:nvSpPr>
        <p:spPr>
          <a:xfrm>
            <a:off x="1371600" y="5268110"/>
            <a:ext cx="9448800" cy="1046440"/>
          </a:xfrm>
          <a:prstGeom prst="rect">
            <a:avLst/>
          </a:prstGeom>
          <a:noFill/>
        </p:spPr>
        <p:txBody>
          <a:bodyPr wrap="square" rtlCol="0">
            <a:spAutoFit/>
          </a:bodyPr>
          <a:lstStyle/>
          <a:p>
            <a:pPr marL="342900" lvl="0" indent="-342900" algn="ctr" fontAlgn="base">
              <a:spcBef>
                <a:spcPct val="20000"/>
              </a:spcBef>
              <a:spcAft>
                <a:spcPct val="0"/>
              </a:spcAft>
            </a:pPr>
            <a:r>
              <a:rPr lang="en-US" altLang="en-US" sz="2000" b="1" kern="0" dirty="0">
                <a:solidFill>
                  <a:srgbClr val="000000"/>
                </a:solidFill>
              </a:rPr>
              <a:t>Please reference the FlighTrak Users Guide for information about FlighTrak</a:t>
            </a:r>
          </a:p>
          <a:p>
            <a:pPr marL="342900" lvl="0" indent="-342900" algn="ctr" fontAlgn="base">
              <a:spcBef>
                <a:spcPct val="20000"/>
              </a:spcBef>
              <a:spcAft>
                <a:spcPct val="0"/>
              </a:spcAft>
            </a:pPr>
            <a:r>
              <a:rPr lang="en-US" altLang="en-US" sz="2000" b="1" kern="0" dirty="0">
                <a:solidFill>
                  <a:srgbClr val="000000"/>
                </a:solidFill>
                <a:hlinkClick r:id="rId3"/>
              </a:rPr>
              <a:t>http://www.ercot.com/services/rq/lse/trt/index.html</a:t>
            </a:r>
            <a:endParaRPr lang="en-US" altLang="en-US" sz="2000" b="1" kern="0" dirty="0">
              <a:solidFill>
                <a:srgbClr val="000000"/>
              </a:solidFill>
            </a:endParaRPr>
          </a:p>
          <a:p>
            <a:endParaRPr lang="en-US" dirty="0"/>
          </a:p>
        </p:txBody>
      </p:sp>
    </p:spTree>
    <p:extLst>
      <p:ext uri="{BB962C8B-B14F-4D97-AF65-F5344CB8AC3E}">
        <p14:creationId xmlns:p14="http://schemas.microsoft.com/office/powerpoint/2010/main" val="333689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199F-4CA9-0880-A5AC-5C995193D6D0}"/>
              </a:ext>
            </a:extLst>
          </p:cNvPr>
          <p:cNvSpPr>
            <a:spLocks noGrp="1"/>
          </p:cNvSpPr>
          <p:nvPr>
            <p:ph type="title"/>
          </p:nvPr>
        </p:nvSpPr>
        <p:spPr/>
        <p:txBody>
          <a:bodyPr/>
          <a:lstStyle/>
          <a:p>
            <a:r>
              <a:rPr lang="en-US" dirty="0"/>
              <a:t>High Level Changes: CSA cont.</a:t>
            </a:r>
          </a:p>
        </p:txBody>
      </p:sp>
      <p:sp>
        <p:nvSpPr>
          <p:cNvPr id="3" name="Content Placeholder 2">
            <a:extLst>
              <a:ext uri="{FF2B5EF4-FFF2-40B4-BE49-F238E27FC236}">
                <a16:creationId xmlns:a16="http://schemas.microsoft.com/office/drawing/2014/main" id="{13A4DF45-53D3-8E35-8E24-6D9268AA0EF0}"/>
              </a:ext>
            </a:extLst>
          </p:cNvPr>
          <p:cNvSpPr>
            <a:spLocks noGrp="1"/>
          </p:cNvSpPr>
          <p:nvPr>
            <p:ph idx="1"/>
          </p:nvPr>
        </p:nvSpPr>
        <p:spPr/>
        <p:txBody>
          <a:bodyPr/>
          <a:lstStyle/>
          <a:p>
            <a:r>
              <a:rPr lang="en-US" sz="2000" b="0" dirty="0"/>
              <a:t>Add 2 new columns to the Siebel Service Order Extract for the CSA Start Date and CSA End Date.</a:t>
            </a:r>
          </a:p>
          <a:p>
            <a:endParaRPr lang="en-US" sz="2000" b="0" dirty="0"/>
          </a:p>
          <a:p>
            <a:r>
              <a:rPr lang="en-US" sz="2000" b="0" dirty="0"/>
              <a:t>CSA Adds, Changes and Deletes will be provided in the Siebel Service Order Extract</a:t>
            </a:r>
          </a:p>
          <a:p>
            <a:endParaRPr lang="en-US" dirty="0"/>
          </a:p>
          <a:p>
            <a:r>
              <a:rPr lang="en-US" sz="2000" b="0" dirty="0"/>
              <a:t>The Service Order Extract DDL can be found on the MCT page. </a:t>
            </a:r>
          </a:p>
          <a:p>
            <a:endParaRPr lang="en-US" b="0" dirty="0"/>
          </a:p>
          <a:p>
            <a:r>
              <a:rPr lang="en-US" sz="2000" b="0" dirty="0"/>
              <a:t>Find ESI updated to display both Active and Pending CSAs</a:t>
            </a:r>
          </a:p>
          <a:p>
            <a:endParaRPr lang="en-US" dirty="0"/>
          </a:p>
        </p:txBody>
      </p:sp>
      <p:sp>
        <p:nvSpPr>
          <p:cNvPr id="4" name="Slide Number Placeholder 3">
            <a:extLst>
              <a:ext uri="{FF2B5EF4-FFF2-40B4-BE49-F238E27FC236}">
                <a16:creationId xmlns:a16="http://schemas.microsoft.com/office/drawing/2014/main" id="{2BD2EB4A-762B-7851-AE1F-1928C4283134}"/>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7" name="TextBox 6">
            <a:extLst>
              <a:ext uri="{FF2B5EF4-FFF2-40B4-BE49-F238E27FC236}">
                <a16:creationId xmlns:a16="http://schemas.microsoft.com/office/drawing/2014/main" id="{58A75662-47C5-2E12-20EE-6385B1AC560B}"/>
              </a:ext>
            </a:extLst>
          </p:cNvPr>
          <p:cNvSpPr txBox="1"/>
          <p:nvPr/>
        </p:nvSpPr>
        <p:spPr>
          <a:xfrm>
            <a:off x="9448800" y="5101651"/>
            <a:ext cx="2577378" cy="1384995"/>
          </a:xfrm>
          <a:prstGeom prst="rect">
            <a:avLst/>
          </a:prstGeom>
          <a:noFill/>
        </p:spPr>
        <p:txBody>
          <a:bodyPr wrap="square" rtlCol="0">
            <a:spAutoFit/>
          </a:bodyPr>
          <a:lstStyle/>
          <a:p>
            <a:r>
              <a:rPr lang="en-US" sz="1400" dirty="0"/>
              <a:t>Reference Change Controls:</a:t>
            </a:r>
          </a:p>
          <a:p>
            <a:pPr marL="285750" indent="-285750">
              <a:buFont typeface="Arial" panose="020B0604020202020204" pitchFamily="34" charset="0"/>
              <a:buChar char="•"/>
            </a:pPr>
            <a:r>
              <a:rPr lang="en-US" sz="1400" dirty="0"/>
              <a:t>TXSETCC828</a:t>
            </a:r>
          </a:p>
          <a:p>
            <a:pPr marL="285750" indent="-285750">
              <a:buFont typeface="Arial" panose="020B0604020202020204" pitchFamily="34" charset="0"/>
              <a:buChar char="•"/>
            </a:pPr>
            <a:r>
              <a:rPr lang="en-US" sz="1400" dirty="0"/>
              <a:t>TXSETCC830</a:t>
            </a:r>
          </a:p>
          <a:p>
            <a:pPr marL="285750" indent="-285750">
              <a:buFont typeface="Arial" panose="020B0604020202020204" pitchFamily="34" charset="0"/>
              <a:buChar char="•"/>
            </a:pPr>
            <a:r>
              <a:rPr lang="en-US" sz="1400" dirty="0"/>
              <a:t>TXSETCC833</a:t>
            </a:r>
          </a:p>
          <a:p>
            <a:pPr marL="285750" indent="-285750">
              <a:buFont typeface="Arial" panose="020B0604020202020204" pitchFamily="34" charset="0"/>
              <a:buChar char="•"/>
            </a:pPr>
            <a:r>
              <a:rPr lang="en-US" sz="1400" dirty="0"/>
              <a:t>TXSETCC838</a:t>
            </a:r>
          </a:p>
          <a:p>
            <a:pPr marL="285750" indent="-285750">
              <a:buFont typeface="Arial" panose="020B0604020202020204" pitchFamily="34" charset="0"/>
              <a:buChar char="•"/>
            </a:pPr>
            <a:r>
              <a:rPr lang="en-US" sz="1400" dirty="0"/>
              <a:t>TXSETCC840</a:t>
            </a:r>
          </a:p>
        </p:txBody>
      </p:sp>
    </p:spTree>
    <p:extLst>
      <p:ext uri="{BB962C8B-B14F-4D97-AF65-F5344CB8AC3E}">
        <p14:creationId xmlns:p14="http://schemas.microsoft.com/office/powerpoint/2010/main" val="1496935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0"/>
            <a:ext cx="11379200" cy="5410199"/>
          </a:xfrm>
        </p:spPr>
        <p:txBody>
          <a:bodyPr/>
          <a:lstStyle/>
          <a:p>
            <a:pPr marL="0" indent="0" algn="ctr">
              <a:buNone/>
            </a:pPr>
            <a:r>
              <a:rPr lang="en-US" sz="4000" b="0" dirty="0"/>
              <a:t>FlighTrak</a:t>
            </a:r>
          </a:p>
          <a:p>
            <a:endParaRPr lang="en-US" sz="3600" b="0" dirty="0"/>
          </a:p>
          <a:p>
            <a:endParaRPr lang="en-US" sz="3600" b="0" dirty="0"/>
          </a:p>
          <a:p>
            <a:endParaRPr lang="en-US" sz="3600" b="0" dirty="0"/>
          </a:p>
          <a:p>
            <a:endParaRPr lang="en-US" sz="2800" b="0" dirty="0"/>
          </a:p>
          <a:p>
            <a:pPr marL="0" indent="0" algn="ctr">
              <a:buNone/>
            </a:pPr>
            <a:r>
              <a:rPr lang="en-US" sz="3600" b="0" dirty="0"/>
              <a:t>To obtain your own logon contact your company’s </a:t>
            </a:r>
            <a:r>
              <a:rPr lang="en-US" sz="3600" b="0" dirty="0" err="1"/>
              <a:t>FlighTrak</a:t>
            </a:r>
            <a:r>
              <a:rPr lang="en-US" sz="3600" b="0" dirty="0"/>
              <a:t> Admin or </a:t>
            </a:r>
            <a:r>
              <a:rPr lang="en-US" sz="3600" b="0" dirty="0">
                <a:hlinkClick r:id="rId2"/>
              </a:rPr>
              <a:t>flighttesting@ercot.com</a:t>
            </a:r>
            <a:r>
              <a:rPr lang="en-US" sz="3600" b="0" dirty="0"/>
              <a:t> if your company has not been set up</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70</a:t>
            </a:fld>
            <a:endParaRPr lang="en-US" dirty="0"/>
          </a:p>
        </p:txBody>
      </p:sp>
      <p:pic>
        <p:nvPicPr>
          <p:cNvPr id="2" name="Picture 8">
            <a:extLst>
              <a:ext uri="{FF2B5EF4-FFF2-40B4-BE49-F238E27FC236}">
                <a16:creationId xmlns:a16="http://schemas.microsoft.com/office/drawing/2014/main" id="{CDAC9766-5C29-7739-D5C4-5421C98D12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91100" y="2057400"/>
            <a:ext cx="2209800" cy="1770063"/>
          </a:xfrm>
          <a:prstGeom prst="rect">
            <a:avLst/>
          </a:prstGeom>
          <a:noFill/>
        </p:spPr>
      </p:pic>
    </p:spTree>
    <p:extLst>
      <p:ext uri="{BB962C8B-B14F-4D97-AF65-F5344CB8AC3E}">
        <p14:creationId xmlns:p14="http://schemas.microsoft.com/office/powerpoint/2010/main" val="1549033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Testing Specifications provide valuable information to testing participants such as</a:t>
            </a:r>
          </a:p>
          <a:p>
            <a:pPr lvl="1"/>
            <a:endParaRPr lang="en-US" sz="2000" dirty="0"/>
          </a:p>
          <a:p>
            <a:pPr lvl="1"/>
            <a:r>
              <a:rPr lang="en-US" sz="2000" b="0" dirty="0"/>
              <a:t>Company Information</a:t>
            </a:r>
          </a:p>
          <a:p>
            <a:pPr lvl="1"/>
            <a:endParaRPr lang="en-US" sz="2000" dirty="0"/>
          </a:p>
          <a:p>
            <a:pPr lvl="1"/>
            <a:r>
              <a:rPr lang="en-US" sz="2000" b="0" dirty="0"/>
              <a:t>Contact Information</a:t>
            </a:r>
          </a:p>
          <a:p>
            <a:pPr lvl="1"/>
            <a:endParaRPr lang="en-US" sz="2000" dirty="0"/>
          </a:p>
          <a:p>
            <a:pPr lvl="1"/>
            <a:r>
              <a:rPr lang="en-US" sz="2000" b="0" dirty="0"/>
              <a:t>Testing Information</a:t>
            </a:r>
          </a:p>
          <a:p>
            <a:pPr lvl="1"/>
            <a:endParaRPr lang="en-US" sz="2000" dirty="0"/>
          </a:p>
          <a:p>
            <a:pPr lvl="1"/>
            <a:r>
              <a:rPr lang="en-US" sz="2000" b="0" dirty="0"/>
              <a:t>Connectivity Information</a:t>
            </a:r>
          </a:p>
          <a:p>
            <a:pPr lvl="1"/>
            <a:endParaRPr lang="en-US" sz="2000" dirty="0"/>
          </a:p>
          <a:p>
            <a:pPr lvl="1"/>
            <a:r>
              <a:rPr lang="en-US" sz="2000" b="0" dirty="0"/>
              <a:t>EDI Specifications Information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71</a:t>
            </a:fld>
            <a:endParaRPr lang="en-US" dirty="0"/>
          </a:p>
        </p:txBody>
      </p:sp>
      <p:pic>
        <p:nvPicPr>
          <p:cNvPr id="2" name="Picture 8">
            <a:extLst>
              <a:ext uri="{FF2B5EF4-FFF2-40B4-BE49-F238E27FC236}">
                <a16:creationId xmlns:a16="http://schemas.microsoft.com/office/drawing/2014/main" id="{FC282C5D-212B-5E9E-8544-96989D06CE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91400" y="2743200"/>
            <a:ext cx="2212975" cy="1919288"/>
          </a:xfrm>
          <a:prstGeom prst="rect">
            <a:avLst/>
          </a:prstGeom>
          <a:noFill/>
        </p:spPr>
      </p:pic>
    </p:spTree>
    <p:extLst>
      <p:ext uri="{BB962C8B-B14F-4D97-AF65-F5344CB8AC3E}">
        <p14:creationId xmlns:p14="http://schemas.microsoft.com/office/powerpoint/2010/main" val="2319175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Testing specifications will be provided in the FlighTrak application</a:t>
            </a:r>
          </a:p>
          <a:p>
            <a:endParaRPr lang="en-US" sz="3200" b="0" dirty="0"/>
          </a:p>
          <a:p>
            <a:r>
              <a:rPr lang="en-US" sz="3200" b="0" dirty="0"/>
              <a:t>This information can be provided / updated by a Service Provider, if applicable</a:t>
            </a:r>
          </a:p>
          <a:p>
            <a:endParaRPr lang="en-US" sz="3200" b="0" dirty="0"/>
          </a:p>
          <a:p>
            <a:r>
              <a:rPr lang="en-US" sz="3200" b="0" dirty="0"/>
              <a:t>All test specifications must be submitted and approved by </a:t>
            </a:r>
            <a:r>
              <a:rPr lang="en-US" sz="3200" b="0" dirty="0">
                <a:solidFill>
                  <a:srgbClr val="FF0000"/>
                </a:solidFill>
              </a:rPr>
              <a:t>August 5, 2024 @ 5:00 pm CPT</a:t>
            </a:r>
            <a:endParaRPr lang="en-US" sz="2800" b="0"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72</a:t>
            </a:fld>
            <a:endParaRPr lang="en-US" dirty="0"/>
          </a:p>
        </p:txBody>
      </p:sp>
    </p:spTree>
    <p:extLst>
      <p:ext uri="{BB962C8B-B14F-4D97-AF65-F5344CB8AC3E}">
        <p14:creationId xmlns:p14="http://schemas.microsoft.com/office/powerpoint/2010/main" val="152320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Commonly Used Testing Terms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Script – Individual tasks required for each scenario in a step-by-step layout</a:t>
            </a:r>
          </a:p>
          <a:p>
            <a:endParaRPr lang="en-US" sz="2800" b="0" dirty="0"/>
          </a:p>
          <a:p>
            <a:r>
              <a:rPr lang="en-US" sz="2800" b="0" dirty="0"/>
              <a:t>Actual Date – Current calendar date</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73</a:t>
            </a:fld>
            <a:endParaRPr lang="en-US" dirty="0"/>
          </a:p>
        </p:txBody>
      </p:sp>
    </p:spTree>
    <p:extLst>
      <p:ext uri="{BB962C8B-B14F-4D97-AF65-F5344CB8AC3E}">
        <p14:creationId xmlns:p14="http://schemas.microsoft.com/office/powerpoint/2010/main" val="427140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Qualification Letters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Market Participants will receive their ERCOT Retail Qualification letter when they have successfully completed testing and met all Registration requirements. Due to the large number of participants testing, please allow 2 – 3 weeks to receive your letter once flight concludes.</a:t>
            </a:r>
          </a:p>
          <a:p>
            <a:endParaRPr lang="en-US" b="0" dirty="0"/>
          </a:p>
          <a:p>
            <a:r>
              <a:rPr lang="en-US" b="0" dirty="0"/>
              <a:t>Existing Market Participants testing Texas SET V5.0 changes will receive their ERCOT Certification Letter upon completion of the Flight.</a:t>
            </a:r>
          </a:p>
          <a:p>
            <a:endParaRPr lang="en-US" b="0" dirty="0"/>
          </a:p>
          <a:p>
            <a:r>
              <a:rPr lang="en-US" b="0" dirty="0"/>
              <a:t>Market Participant business names should coincide between ERCOT registration, Public Utility Commission of Texas (PUCT), and Texas Secretary of State.  Discrepancies in these names will delay ERCOT’s ability to generate certification letters after testing is complete.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74</a:t>
            </a:fld>
            <a:endParaRPr lang="en-US" dirty="0"/>
          </a:p>
        </p:txBody>
      </p:sp>
    </p:spTree>
    <p:extLst>
      <p:ext uri="{BB962C8B-B14F-4D97-AF65-F5344CB8AC3E}">
        <p14:creationId xmlns:p14="http://schemas.microsoft.com/office/powerpoint/2010/main" val="579318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Scripts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75</a:t>
            </a:fld>
            <a:endParaRPr lang="en-US" dirty="0"/>
          </a:p>
        </p:txBody>
      </p:sp>
      <p:pic>
        <p:nvPicPr>
          <p:cNvPr id="2" name="Picture 8">
            <a:extLst>
              <a:ext uri="{FF2B5EF4-FFF2-40B4-BE49-F238E27FC236}">
                <a16:creationId xmlns:a16="http://schemas.microsoft.com/office/drawing/2014/main" id="{A0B414A6-DCEE-39BE-3332-596B5AE5154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6110" y="1802606"/>
            <a:ext cx="3579779" cy="3200400"/>
          </a:xfrm>
          <a:noFill/>
        </p:spPr>
      </p:pic>
    </p:spTree>
    <p:extLst>
      <p:ext uri="{BB962C8B-B14F-4D97-AF65-F5344CB8AC3E}">
        <p14:creationId xmlns:p14="http://schemas.microsoft.com/office/powerpoint/2010/main" val="1883280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Test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Located in Key Documents of the MCT page on ercot.com</a:t>
            </a:r>
          </a:p>
          <a:p>
            <a:pPr lvl="1"/>
            <a:r>
              <a:rPr lang="en-US" sz="2600" dirty="0">
                <a:hlinkClick r:id="rId2"/>
              </a:rPr>
              <a:t>https://www.ercot.com/committees/rms/mct</a:t>
            </a:r>
            <a:r>
              <a:rPr lang="en-US" sz="2600" dirty="0"/>
              <a:t> </a:t>
            </a:r>
            <a:endParaRPr lang="en-US" sz="26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76</a:t>
            </a:fld>
            <a:endParaRPr lang="en-US" dirty="0"/>
          </a:p>
        </p:txBody>
      </p:sp>
    </p:spTree>
    <p:extLst>
      <p:ext uri="{BB962C8B-B14F-4D97-AF65-F5344CB8AC3E}">
        <p14:creationId xmlns:p14="http://schemas.microsoft.com/office/powerpoint/2010/main" val="12423305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77</a:t>
            </a:fld>
            <a:endParaRPr lang="en-US" dirty="0"/>
          </a:p>
        </p:txBody>
      </p:sp>
      <p:pic>
        <p:nvPicPr>
          <p:cNvPr id="10" name="Content Placeholder 9">
            <a:extLst>
              <a:ext uri="{FF2B5EF4-FFF2-40B4-BE49-F238E27FC236}">
                <a16:creationId xmlns:a16="http://schemas.microsoft.com/office/drawing/2014/main" id="{32D34B65-2358-986C-F203-19E520FC3F6E}"/>
              </a:ext>
            </a:extLst>
          </p:cNvPr>
          <p:cNvPicPr>
            <a:picLocks noGrp="1" noChangeAspect="1"/>
          </p:cNvPicPr>
          <p:nvPr>
            <p:ph idx="1"/>
          </p:nvPr>
        </p:nvPicPr>
        <p:blipFill>
          <a:blip r:embed="rId2"/>
          <a:stretch>
            <a:fillRect/>
          </a:stretch>
        </p:blipFill>
        <p:spPr>
          <a:xfrm>
            <a:off x="4800600" y="2286000"/>
            <a:ext cx="6207431" cy="3963431"/>
          </a:xfrm>
        </p:spPr>
      </p:pic>
      <p:sp>
        <p:nvSpPr>
          <p:cNvPr id="12" name="TextBox 11">
            <a:extLst>
              <a:ext uri="{FF2B5EF4-FFF2-40B4-BE49-F238E27FC236}">
                <a16:creationId xmlns:a16="http://schemas.microsoft.com/office/drawing/2014/main" id="{35DBA8CA-D9C7-82DE-B9ED-267B5DD519C2}"/>
              </a:ext>
            </a:extLst>
          </p:cNvPr>
          <p:cNvSpPr txBox="1"/>
          <p:nvPr/>
        </p:nvSpPr>
        <p:spPr>
          <a:xfrm>
            <a:off x="1017412" y="1066800"/>
            <a:ext cx="6754987" cy="1323439"/>
          </a:xfrm>
          <a:prstGeom prst="rect">
            <a:avLst/>
          </a:prstGeom>
          <a:noFill/>
        </p:spPr>
        <p:txBody>
          <a:bodyPr wrap="square">
            <a:spAutoFit/>
          </a:bodyPr>
          <a:lstStyle/>
          <a:p>
            <a:r>
              <a:rPr lang="en-US" sz="4000" dirty="0"/>
              <a:t>Texas SET V5.0 Production Implementation</a:t>
            </a:r>
          </a:p>
        </p:txBody>
      </p:sp>
    </p:spTree>
    <p:extLst>
      <p:ext uri="{BB962C8B-B14F-4D97-AF65-F5344CB8AC3E}">
        <p14:creationId xmlns:p14="http://schemas.microsoft.com/office/powerpoint/2010/main" val="208830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T</a:t>
            </a:r>
            <a:r>
              <a:rPr lang="en-US" sz="2400" b="0" dirty="0"/>
              <a:t>uesday November 5</a:t>
            </a:r>
            <a:r>
              <a:rPr lang="en-US" sz="2400" b="0" baseline="30000" dirty="0"/>
              <a:t>th</a:t>
            </a:r>
            <a:r>
              <a:rPr lang="en-US" sz="2400" b="0" dirty="0"/>
              <a:t> 2:00 pm – 1</a:t>
            </a:r>
            <a:r>
              <a:rPr lang="en-US" sz="2400" b="0" baseline="30000" dirty="0"/>
              <a:t>st</a:t>
            </a:r>
            <a:r>
              <a:rPr lang="en-US" sz="2400" b="0" dirty="0"/>
              <a:t> Market Conference Call to confirm all MPs are ready to proceed with Texas SET V5.0 implementation</a:t>
            </a:r>
          </a:p>
          <a:p>
            <a:endParaRPr lang="en-US" sz="2400" b="0" dirty="0"/>
          </a:p>
          <a:p>
            <a:r>
              <a:rPr lang="en-US" sz="2400" b="0" dirty="0"/>
              <a:t>Wednesday November 6</a:t>
            </a:r>
            <a:r>
              <a:rPr lang="en-US" sz="2400" b="0" baseline="30000" dirty="0"/>
              <a:t>th</a:t>
            </a:r>
            <a:r>
              <a:rPr lang="en-US" sz="2400" b="0" dirty="0"/>
              <a:t> 12:00 pm – CRs suspend sending 650_01 DNP transactions. Pending DNPs will continue to be worked according to DNP procedures. </a:t>
            </a:r>
          </a:p>
          <a:p>
            <a:endParaRPr lang="en-US" sz="2400" b="0" dirty="0"/>
          </a:p>
          <a:p>
            <a:r>
              <a:rPr lang="en-US" sz="2400" b="0" dirty="0"/>
              <a:t>Wednesday November 6</a:t>
            </a:r>
            <a:r>
              <a:rPr lang="en-US" sz="2400" b="0" baseline="30000" dirty="0"/>
              <a:t>th</a:t>
            </a:r>
            <a:r>
              <a:rPr lang="en-US" sz="2400" b="0" dirty="0"/>
              <a:t> 5:00 pm – TDSPs will flush systems to cancel all pending 650 DNPs and send complete un-executables to CRs.</a:t>
            </a:r>
          </a:p>
          <a:p>
            <a:endParaRPr lang="en-US" sz="2400" b="0" dirty="0"/>
          </a:p>
          <a:p>
            <a:r>
              <a:rPr lang="en-US" sz="2400" b="0" dirty="0"/>
              <a:t>Thursday November 7</a:t>
            </a:r>
            <a:r>
              <a:rPr lang="en-US" sz="2400" b="0" baseline="30000" dirty="0"/>
              <a:t>th</a:t>
            </a:r>
            <a:r>
              <a:rPr lang="en-US" sz="2400" b="0" dirty="0"/>
              <a:t> 4:00 pm – 2</a:t>
            </a:r>
            <a:r>
              <a:rPr lang="en-US" sz="2400" b="0" baseline="30000" dirty="0"/>
              <a:t>nd</a:t>
            </a:r>
            <a:r>
              <a:rPr lang="en-US" sz="2400" b="0" dirty="0"/>
              <a:t> Market Conference Call to confirm DNPs are suspended. Roll call for TDSPs only.</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78</a:t>
            </a:fld>
            <a:endParaRPr lang="en-US" dirty="0"/>
          </a:p>
        </p:txBody>
      </p:sp>
    </p:spTree>
    <p:extLst>
      <p:ext uri="{BB962C8B-B14F-4D97-AF65-F5344CB8AC3E}">
        <p14:creationId xmlns:p14="http://schemas.microsoft.com/office/powerpoint/2010/main" val="1269950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Friday November 8</a:t>
            </a:r>
            <a:r>
              <a:rPr lang="en-US" b="0" baseline="30000" dirty="0"/>
              <a:t>th</a:t>
            </a:r>
            <a:r>
              <a:rPr lang="en-US" b="0" dirty="0"/>
              <a:t> 12:00 pm – CRs suspend sending 814 transactions to ERCOT (EDI and MIS); CRs begin using Safety Net process as needed for submitting MVIs with a requested date of November 8</a:t>
            </a:r>
            <a:r>
              <a:rPr lang="en-US" b="0" baseline="30000" dirty="0"/>
              <a:t>th</a:t>
            </a:r>
            <a:r>
              <a:rPr lang="en-US" b="0" dirty="0"/>
              <a:t> – 9</a:t>
            </a:r>
            <a:r>
              <a:rPr lang="en-US" b="0" baseline="30000" dirty="0"/>
              <a:t>th </a:t>
            </a:r>
            <a:r>
              <a:rPr lang="en-US" b="0" dirty="0"/>
              <a:t>for emergency lights out only; </a:t>
            </a:r>
            <a:r>
              <a:rPr lang="en-US" dirty="0"/>
              <a:t>Safety Net requests are for emergency lights out only. </a:t>
            </a:r>
            <a:r>
              <a:rPr lang="en-US" b="0" dirty="0"/>
              <a:t>CRs suspend 814_PC and 650_01 transactions; TDSPs suspend 650_04 and 814_20 transactions. </a:t>
            </a:r>
          </a:p>
          <a:p>
            <a:endParaRPr lang="en-US" b="0" dirty="0"/>
          </a:p>
          <a:p>
            <a:r>
              <a:rPr lang="en-US" b="0" dirty="0"/>
              <a:t>Friday November 8</a:t>
            </a:r>
            <a:r>
              <a:rPr lang="en-US" b="0" baseline="30000" dirty="0"/>
              <a:t>th</a:t>
            </a:r>
            <a:r>
              <a:rPr lang="en-US" b="0" dirty="0"/>
              <a:t> 1:00 pm – 814 responses, 814_PD, and 650_02 transactions; CRs suspend 824 transactions; TDSPs to log MarkeTrak Issue with ERCOT for Initial County Load file.</a:t>
            </a:r>
          </a:p>
          <a:p>
            <a:endParaRPr lang="en-US" b="0" dirty="0"/>
          </a:p>
          <a:p>
            <a:r>
              <a:rPr lang="en-US" b="0" dirty="0"/>
              <a:t>Friday November 8</a:t>
            </a:r>
            <a:r>
              <a:rPr lang="en-US" b="0" baseline="30000" dirty="0"/>
              <a:t>th</a:t>
            </a:r>
            <a:r>
              <a:rPr lang="en-US" b="0" dirty="0"/>
              <a:t> 6:00 pm – 3</a:t>
            </a:r>
            <a:r>
              <a:rPr lang="en-US" b="0" baseline="30000" dirty="0"/>
              <a:t>rd</a:t>
            </a:r>
            <a:r>
              <a:rPr lang="en-US" b="0" dirty="0"/>
              <a:t> Market Conference Call – MP Status; Confirm Market Readiness</a:t>
            </a:r>
          </a:p>
          <a:p>
            <a:endParaRPr lang="en-US" b="0" dirty="0"/>
          </a:p>
          <a:p>
            <a:r>
              <a:rPr lang="en-US" b="0" dirty="0">
                <a:solidFill>
                  <a:srgbClr val="FF0000"/>
                </a:solidFill>
              </a:rPr>
              <a:t>NOTE: Friday November 8th will be treated as a TDSP Non-Business Day. Requested date for Move Ins, Move Outs and Switches must be for Monday, November 11, 2024 and beyond.</a:t>
            </a:r>
            <a:endParaRPr lang="en-US" sz="2400" b="0" dirty="0"/>
          </a:p>
          <a:p>
            <a:endParaRPr lang="en-US" sz="24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79</a:t>
            </a:fld>
            <a:endParaRPr lang="en-US" dirty="0"/>
          </a:p>
        </p:txBody>
      </p:sp>
    </p:spTree>
    <p:extLst>
      <p:ext uri="{BB962C8B-B14F-4D97-AF65-F5344CB8AC3E}">
        <p14:creationId xmlns:p14="http://schemas.microsoft.com/office/powerpoint/2010/main" val="132067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FF3B-9FE0-B17C-0226-D1D455C2F2FF}"/>
              </a:ext>
            </a:extLst>
          </p:cNvPr>
          <p:cNvSpPr>
            <a:spLocks noGrp="1"/>
          </p:cNvSpPr>
          <p:nvPr>
            <p:ph type="title"/>
          </p:nvPr>
        </p:nvSpPr>
        <p:spPr/>
        <p:txBody>
          <a:bodyPr/>
          <a:lstStyle/>
          <a:p>
            <a:r>
              <a:rPr lang="en-US" dirty="0"/>
              <a:t>Find ESI – Display Pending CSAs</a:t>
            </a:r>
          </a:p>
        </p:txBody>
      </p:sp>
      <p:sp>
        <p:nvSpPr>
          <p:cNvPr id="4" name="Slide Number Placeholder 3">
            <a:extLst>
              <a:ext uri="{FF2B5EF4-FFF2-40B4-BE49-F238E27FC236}">
                <a16:creationId xmlns:a16="http://schemas.microsoft.com/office/drawing/2014/main" id="{C4CF8F31-3415-0C76-01F5-1111EF67F92B}"/>
              </a:ext>
            </a:extLst>
          </p:cNvPr>
          <p:cNvSpPr>
            <a:spLocks noGrp="1"/>
          </p:cNvSpPr>
          <p:nvPr>
            <p:ph type="sldNum" sz="quarter" idx="4"/>
          </p:nvPr>
        </p:nvSpPr>
        <p:spPr/>
        <p:txBody>
          <a:bodyPr/>
          <a:lstStyle/>
          <a:p>
            <a:fld id="{1D93BD3E-1E9A-4970-A6F7-E7AC52762E0C}" type="slidenum">
              <a:rPr lang="en-US" smtClean="0"/>
              <a:pPr/>
              <a:t>8</a:t>
            </a:fld>
            <a:endParaRPr lang="en-US" dirty="0"/>
          </a:p>
        </p:txBody>
      </p:sp>
      <p:pic>
        <p:nvPicPr>
          <p:cNvPr id="11" name="Content Placeholder 10">
            <a:extLst>
              <a:ext uri="{FF2B5EF4-FFF2-40B4-BE49-F238E27FC236}">
                <a16:creationId xmlns:a16="http://schemas.microsoft.com/office/drawing/2014/main" id="{E23A3FFE-F8A7-2D2B-EB22-681AFC4ADE7C}"/>
              </a:ext>
            </a:extLst>
          </p:cNvPr>
          <p:cNvPicPr>
            <a:picLocks noGrp="1" noChangeAspect="1"/>
          </p:cNvPicPr>
          <p:nvPr>
            <p:ph idx="1"/>
          </p:nvPr>
        </p:nvPicPr>
        <p:blipFill>
          <a:blip r:embed="rId3"/>
          <a:stretch>
            <a:fillRect/>
          </a:stretch>
        </p:blipFill>
        <p:spPr>
          <a:xfrm>
            <a:off x="696615" y="762000"/>
            <a:ext cx="10798770" cy="5281613"/>
          </a:xfrm>
        </p:spPr>
      </p:pic>
      <p:sp>
        <p:nvSpPr>
          <p:cNvPr id="12" name="Rectangle 11">
            <a:extLst>
              <a:ext uri="{FF2B5EF4-FFF2-40B4-BE49-F238E27FC236}">
                <a16:creationId xmlns:a16="http://schemas.microsoft.com/office/drawing/2014/main" id="{615A33E9-1021-1E89-1CE9-650F71BEF066}"/>
              </a:ext>
            </a:extLst>
          </p:cNvPr>
          <p:cNvSpPr/>
          <p:nvPr/>
        </p:nvSpPr>
        <p:spPr>
          <a:xfrm>
            <a:off x="914400" y="1524000"/>
            <a:ext cx="3810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200" b="0" dirty="0"/>
              <a:t>Saturday November 9</a:t>
            </a:r>
            <a:r>
              <a:rPr lang="en-US" sz="2200" b="0" baseline="30000" dirty="0"/>
              <a:t>th</a:t>
            </a:r>
            <a:r>
              <a:rPr lang="en-US" sz="2200" b="0" dirty="0"/>
              <a:t> 5:00 am – TDSPs suspend 867s and 810_02 (810_03 MOU/EC) transactions; CRs suspend 820_02 (820_03 MOU/EC) transactions; </a:t>
            </a:r>
          </a:p>
          <a:p>
            <a:endParaRPr lang="en-US" sz="2200" b="0" dirty="0"/>
          </a:p>
          <a:p>
            <a:r>
              <a:rPr lang="en-US" sz="2200" b="0" dirty="0"/>
              <a:t>Saturday November 9</a:t>
            </a:r>
            <a:r>
              <a:rPr lang="en-US" sz="2200" b="0" baseline="30000" dirty="0"/>
              <a:t>th</a:t>
            </a:r>
            <a:r>
              <a:rPr lang="en-US" sz="2200" b="0" dirty="0"/>
              <a:t> 6:00 am - All MPs suspend 997s; </a:t>
            </a:r>
          </a:p>
          <a:p>
            <a:endParaRPr lang="en-US" sz="2200" b="0" dirty="0"/>
          </a:p>
          <a:p>
            <a:r>
              <a:rPr lang="en-US" sz="2200" b="0" dirty="0"/>
              <a:t>Saturday November 9</a:t>
            </a:r>
            <a:r>
              <a:rPr lang="en-US" sz="2200" b="0" baseline="30000" dirty="0"/>
              <a:t>th</a:t>
            </a:r>
            <a:r>
              <a:rPr lang="en-US" sz="2200" b="0" dirty="0"/>
              <a:t> 8:00 am - ERCOT shuts down inbound and outbound processing (including MarkeTrak) and sends System Shutdown email to the market.</a:t>
            </a:r>
          </a:p>
          <a:p>
            <a:endParaRPr lang="en-US" sz="2200" b="0" dirty="0"/>
          </a:p>
          <a:p>
            <a:r>
              <a:rPr lang="en-US" sz="2200" b="0" dirty="0"/>
              <a:t>Saturday November 9</a:t>
            </a:r>
            <a:r>
              <a:rPr lang="en-US" sz="2200" b="0" baseline="30000" dirty="0"/>
              <a:t>th</a:t>
            </a:r>
            <a:r>
              <a:rPr lang="en-US" sz="2200" b="0" dirty="0"/>
              <a:t> 9:00 am – 4</a:t>
            </a:r>
            <a:r>
              <a:rPr lang="en-US" sz="2200" b="0" baseline="30000" dirty="0"/>
              <a:t>th</a:t>
            </a:r>
            <a:r>
              <a:rPr lang="en-US" sz="2200" b="0" dirty="0"/>
              <a:t> Market Conference Call (MP migration status). </a:t>
            </a:r>
          </a:p>
          <a:p>
            <a:endParaRPr lang="en-US" sz="2200" b="0" dirty="0"/>
          </a:p>
          <a:p>
            <a:r>
              <a:rPr lang="en-US" sz="2200" b="0" dirty="0">
                <a:solidFill>
                  <a:srgbClr val="FF0000"/>
                </a:solidFill>
              </a:rPr>
              <a:t>NOTE: Saturday November 9th will be treated as a TDSP Non-Business Day. Requested date for Move Ins, Move Outs and Switches must be for Monday, November 11, 2024 and beyond.</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80</a:t>
            </a:fld>
            <a:endParaRPr lang="en-US" dirty="0"/>
          </a:p>
        </p:txBody>
      </p:sp>
    </p:spTree>
    <p:extLst>
      <p:ext uri="{BB962C8B-B14F-4D97-AF65-F5344CB8AC3E}">
        <p14:creationId xmlns:p14="http://schemas.microsoft.com/office/powerpoint/2010/main" val="2468186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355600" y="759041"/>
            <a:ext cx="11480800" cy="5280822"/>
          </a:xfrm>
        </p:spPr>
        <p:txBody>
          <a:bodyPr/>
          <a:lstStyle/>
          <a:p>
            <a:r>
              <a:rPr lang="en-US" sz="2400" b="0" dirty="0"/>
              <a:t>Saturday November 9</a:t>
            </a:r>
            <a:r>
              <a:rPr lang="en-US" sz="2400" b="0" baseline="30000" dirty="0"/>
              <a:t>th</a:t>
            </a:r>
            <a:r>
              <a:rPr lang="en-US" sz="2400" b="0" dirty="0"/>
              <a:t> 6:00 pm – 5</a:t>
            </a:r>
            <a:r>
              <a:rPr lang="en-US" sz="2400" b="0" baseline="30000" dirty="0"/>
              <a:t>th</a:t>
            </a:r>
            <a:r>
              <a:rPr lang="en-US" sz="2400" b="0" dirty="0"/>
              <a:t> Market Conference Call (MP migration status).</a:t>
            </a:r>
          </a:p>
          <a:p>
            <a:endParaRPr lang="en-US" b="0" dirty="0"/>
          </a:p>
          <a:p>
            <a:r>
              <a:rPr lang="en-US" sz="2400" b="0" dirty="0"/>
              <a:t>Sunday November 10</a:t>
            </a:r>
            <a:r>
              <a:rPr lang="en-US" sz="2400" b="0" baseline="30000" dirty="0"/>
              <a:t>th</a:t>
            </a:r>
            <a:r>
              <a:rPr lang="en-US" sz="2400" b="0" dirty="0"/>
              <a:t> 10:00 am – 6</a:t>
            </a:r>
            <a:r>
              <a:rPr lang="en-US" sz="2400" b="0" baseline="30000" dirty="0"/>
              <a:t>th</a:t>
            </a:r>
            <a:r>
              <a:rPr lang="en-US" sz="2400" b="0" dirty="0"/>
              <a:t> Market Conference Call (MP migration status).</a:t>
            </a:r>
          </a:p>
          <a:p>
            <a:endParaRPr lang="en-US" b="0" dirty="0"/>
          </a:p>
          <a:p>
            <a:r>
              <a:rPr lang="en-US" sz="2400" b="0" dirty="0"/>
              <a:t>Sunday November 10</a:t>
            </a:r>
            <a:r>
              <a:rPr lang="en-US" sz="2400" b="0" baseline="30000" dirty="0"/>
              <a:t>th</a:t>
            </a:r>
            <a:r>
              <a:rPr lang="en-US" sz="2400" b="0" dirty="0"/>
              <a:t> 5:00 pm – 7</a:t>
            </a:r>
            <a:r>
              <a:rPr lang="en-US" sz="2400" b="0" baseline="30000" dirty="0"/>
              <a:t>th</a:t>
            </a:r>
            <a:r>
              <a:rPr lang="en-US" sz="2400" b="0" dirty="0"/>
              <a:t> Market Conference Call (MP migration status).</a:t>
            </a:r>
          </a:p>
          <a:p>
            <a:endParaRPr lang="en-US" b="0" dirty="0"/>
          </a:p>
          <a:p>
            <a:r>
              <a:rPr lang="en-US" sz="2400" b="0" dirty="0"/>
              <a:t>Monday November 11</a:t>
            </a:r>
            <a:r>
              <a:rPr lang="en-US" sz="2400" b="0" baseline="30000" dirty="0"/>
              <a:t>th</a:t>
            </a:r>
            <a:r>
              <a:rPr lang="en-US" sz="2400" b="0" dirty="0"/>
              <a:t> 10:00 am – 8</a:t>
            </a:r>
            <a:r>
              <a:rPr lang="en-US" sz="2400" b="0" baseline="30000" dirty="0"/>
              <a:t>th</a:t>
            </a:r>
            <a:r>
              <a:rPr lang="en-US" sz="2400" b="0" dirty="0"/>
              <a:t> Market Conference Call (MP migration status).</a:t>
            </a:r>
          </a:p>
          <a:p>
            <a:endParaRPr lang="en-US" b="0" dirty="0"/>
          </a:p>
          <a:p>
            <a:r>
              <a:rPr lang="en-US" b="0" dirty="0"/>
              <a:t>NOTE: Refer to PROD Implementation schedule that is posted on ERCOT.com for final details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81</a:t>
            </a:fld>
            <a:endParaRPr lang="en-US" dirty="0"/>
          </a:p>
        </p:txBody>
      </p:sp>
    </p:spTree>
    <p:extLst>
      <p:ext uri="{BB962C8B-B14F-4D97-AF65-F5344CB8AC3E}">
        <p14:creationId xmlns:p14="http://schemas.microsoft.com/office/powerpoint/2010/main" val="2452722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17AF-FB81-5D06-0A45-6FEAE90F2DB6}"/>
              </a:ext>
            </a:extLst>
          </p:cNvPr>
          <p:cNvSpPr>
            <a:spLocks noGrp="1"/>
          </p:cNvSpPr>
          <p:nvPr>
            <p:ph type="title"/>
          </p:nvPr>
        </p:nvSpPr>
        <p:spPr/>
        <p:txBody>
          <a:bodyPr/>
          <a:lstStyle/>
          <a:p>
            <a:r>
              <a:rPr lang="en-US" dirty="0"/>
              <a:t>Texas SET V5.0 PROD Implementation</a:t>
            </a:r>
          </a:p>
        </p:txBody>
      </p:sp>
      <p:sp>
        <p:nvSpPr>
          <p:cNvPr id="4" name="Slide Number Placeholder 3">
            <a:extLst>
              <a:ext uri="{FF2B5EF4-FFF2-40B4-BE49-F238E27FC236}">
                <a16:creationId xmlns:a16="http://schemas.microsoft.com/office/drawing/2014/main" id="{4FE3965A-EADF-8C43-B6AA-DBBD5A0076A3}"/>
              </a:ext>
            </a:extLst>
          </p:cNvPr>
          <p:cNvSpPr>
            <a:spLocks noGrp="1"/>
          </p:cNvSpPr>
          <p:nvPr>
            <p:ph type="sldNum" sz="quarter" idx="4"/>
          </p:nvPr>
        </p:nvSpPr>
        <p:spPr/>
        <p:txBody>
          <a:bodyPr/>
          <a:lstStyle/>
          <a:p>
            <a:fld id="{1D93BD3E-1E9A-4970-A6F7-E7AC52762E0C}" type="slidenum">
              <a:rPr lang="en-US" smtClean="0"/>
              <a:pPr/>
              <a:t>82</a:t>
            </a:fld>
            <a:endParaRPr lang="en-US" dirty="0"/>
          </a:p>
        </p:txBody>
      </p:sp>
      <p:pic>
        <p:nvPicPr>
          <p:cNvPr id="9" name="Content Placeholder 8">
            <a:extLst>
              <a:ext uri="{FF2B5EF4-FFF2-40B4-BE49-F238E27FC236}">
                <a16:creationId xmlns:a16="http://schemas.microsoft.com/office/drawing/2014/main" id="{ECE30140-08DA-2EFF-62A8-7753AE1EC374}"/>
              </a:ext>
            </a:extLst>
          </p:cNvPr>
          <p:cNvPicPr>
            <a:picLocks noGrp="1" noChangeAspect="1"/>
          </p:cNvPicPr>
          <p:nvPr>
            <p:ph idx="1"/>
          </p:nvPr>
        </p:nvPicPr>
        <p:blipFill>
          <a:blip r:embed="rId2"/>
          <a:stretch>
            <a:fillRect/>
          </a:stretch>
        </p:blipFill>
        <p:spPr>
          <a:xfrm>
            <a:off x="2462957" y="609600"/>
            <a:ext cx="7595443" cy="5839634"/>
          </a:xfrm>
        </p:spPr>
      </p:pic>
    </p:spTree>
    <p:extLst>
      <p:ext uri="{BB962C8B-B14F-4D97-AF65-F5344CB8AC3E}">
        <p14:creationId xmlns:p14="http://schemas.microsoft.com/office/powerpoint/2010/main" val="3548921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1221" y="685800"/>
            <a:ext cx="11379200" cy="5280822"/>
          </a:xfrm>
        </p:spPr>
        <p:txBody>
          <a:bodyPr/>
          <a:lstStyle/>
          <a:p>
            <a:r>
              <a:rPr lang="en-US" sz="2400" b="0" dirty="0"/>
              <a:t>For Reconnects for Non-Payment during Version 5.0 conversion weekend, CRs shall use the appropriate Emergency Reconnect for Non-Payment Procedures as outlined for each TDSP in the Retail Market Guide (Emergency Reconnect Section 7.6.5.1). Link </a:t>
            </a:r>
            <a:r>
              <a:rPr lang="en-US" sz="2400" b="0" dirty="0">
                <a:hlinkClick r:id="rId2"/>
              </a:rPr>
              <a:t>http://www.ercot.com/mkrules/guides/retail/current</a:t>
            </a:r>
            <a:endParaRPr lang="en-US" sz="2400" b="0" dirty="0"/>
          </a:p>
          <a:p>
            <a:endParaRPr lang="en-US" sz="2400" b="0" dirty="0"/>
          </a:p>
          <a:p>
            <a:r>
              <a:rPr lang="en-US" sz="2400" b="0" dirty="0"/>
              <a:t>If the TDSP’s Emergency Reconnect for Non-Payment Procedures instructs the CR to use the Emergency Reconnect Request Spreadsheet (Retail Market Guide Appendix C2) and the CR cannot include the actual BGN02 then the BGN02 must be provided in the following format (cannot exceed 30 characters):</a:t>
            </a:r>
          </a:p>
          <a:p>
            <a:pPr lvl="1"/>
            <a:r>
              <a:rPr lang="en-US" sz="2000" dirty="0"/>
              <a:t>First 3 spaces = V50</a:t>
            </a:r>
          </a:p>
          <a:p>
            <a:pPr lvl="1"/>
            <a:r>
              <a:rPr lang="en-US" sz="2000" b="0" dirty="0"/>
              <a:t>Next 3 spaces = Abbreviated CR name</a:t>
            </a:r>
          </a:p>
          <a:p>
            <a:pPr lvl="1"/>
            <a:r>
              <a:rPr lang="en-US" sz="2000" dirty="0"/>
              <a:t>Then followed by a unique number for each transaction</a:t>
            </a:r>
            <a:endParaRPr lang="en-US" sz="2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83</a:t>
            </a:fld>
            <a:endParaRPr lang="en-US" dirty="0"/>
          </a:p>
        </p:txBody>
      </p:sp>
    </p:spTree>
    <p:extLst>
      <p:ext uri="{BB962C8B-B14F-4D97-AF65-F5344CB8AC3E}">
        <p14:creationId xmlns:p14="http://schemas.microsoft.com/office/powerpoint/2010/main" val="3593610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As of Monday, November 11</a:t>
            </a:r>
            <a:r>
              <a:rPr lang="en-US" sz="2400" b="0" baseline="30000" dirty="0"/>
              <a:t>th</a:t>
            </a:r>
            <a:r>
              <a:rPr lang="en-US" sz="2400" b="0" dirty="0"/>
              <a:t> at 8:00 am, or as soon as Version 5.0 transactions begin to flow, TDSPs will no longer support Emergency Reconnect for Non-Payment Spreadsheets in lieu of a 650_01 Reconnect for Non-Payment TX SET transaction.</a:t>
            </a:r>
          </a:p>
          <a:p>
            <a:endParaRPr lang="en-US" sz="2400" b="0" dirty="0"/>
          </a:p>
          <a:p>
            <a:r>
              <a:rPr lang="en-US" sz="2400" b="0" dirty="0"/>
              <a:t>Beginning Friday, November 8</a:t>
            </a:r>
            <a:r>
              <a:rPr lang="en-US" sz="2400" b="0" baseline="30000" dirty="0"/>
              <a:t>th</a:t>
            </a:r>
            <a:r>
              <a:rPr lang="en-US" sz="2400" b="0" dirty="0"/>
              <a:t> at 12:00 pm, the CR will utilize the approved Safety Net process during implementation weekend with a default BGN02 value to request Move-Ins with a requested date during migration period (November 8</a:t>
            </a:r>
            <a:r>
              <a:rPr lang="en-US" sz="2400" b="0" baseline="30000" dirty="0"/>
              <a:t>th</a:t>
            </a:r>
            <a:r>
              <a:rPr lang="en-US" sz="2400" b="0" dirty="0"/>
              <a:t> and 9</a:t>
            </a:r>
            <a:r>
              <a:rPr lang="en-US" sz="2400" b="0" baseline="30000" dirty="0"/>
              <a:t>th</a:t>
            </a:r>
            <a:r>
              <a:rPr lang="en-US" sz="2400" b="0" dirty="0"/>
              <a:t>).  If the REP cannot include the actual BGN02, the BGN02 must use the following format (cannot exceed 30 characters):</a:t>
            </a:r>
          </a:p>
          <a:p>
            <a:pPr lvl="1"/>
            <a:r>
              <a:rPr lang="en-US" sz="2000" dirty="0"/>
              <a:t>First 3 spaces = V50</a:t>
            </a:r>
          </a:p>
          <a:p>
            <a:pPr lvl="1"/>
            <a:r>
              <a:rPr lang="en-US" sz="2000" b="0" dirty="0"/>
              <a:t>Next 3 spaces = Abbreviated CR name</a:t>
            </a:r>
          </a:p>
          <a:p>
            <a:pPr lvl="1"/>
            <a:r>
              <a:rPr lang="en-US" sz="2000" dirty="0"/>
              <a:t>Then followed by a unique number for each transaction</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84</a:t>
            </a:fld>
            <a:endParaRPr lang="en-US" dirty="0"/>
          </a:p>
        </p:txBody>
      </p:sp>
    </p:spTree>
    <p:extLst>
      <p:ext uri="{BB962C8B-B14F-4D97-AF65-F5344CB8AC3E}">
        <p14:creationId xmlns:p14="http://schemas.microsoft.com/office/powerpoint/2010/main" val="2703633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CRs will be required to follow up with the corrected BGN02 on a Safety Net correction to the TDSP once their actual BGN02 is available.</a:t>
            </a:r>
          </a:p>
          <a:p>
            <a:endParaRPr lang="en-US" b="0" dirty="0"/>
          </a:p>
          <a:p>
            <a:r>
              <a:rPr lang="en-US" b="0" dirty="0"/>
              <a:t>The TDSPs will no longer accept default BGN values on Monday, November 11</a:t>
            </a:r>
            <a:r>
              <a:rPr lang="en-US" b="0" baseline="30000" dirty="0"/>
              <a:t>th</a:t>
            </a:r>
            <a:r>
              <a:rPr lang="en-US" b="0" dirty="0"/>
              <a:t> at 8:00 am or as soon as Version 5.0 transactions begin to flow.</a:t>
            </a:r>
          </a:p>
          <a:p>
            <a:endParaRPr lang="en-US" b="0" dirty="0"/>
          </a:p>
          <a:p>
            <a:r>
              <a:rPr lang="en-US" dirty="0">
                <a:solidFill>
                  <a:srgbClr val="FF0000"/>
                </a:solidFill>
              </a:rPr>
              <a:t>Safety Net requests are for emergency lights out only.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85</a:t>
            </a:fld>
            <a:endParaRPr lang="en-US" dirty="0"/>
          </a:p>
        </p:txBody>
      </p:sp>
    </p:spTree>
    <p:extLst>
      <p:ext uri="{BB962C8B-B14F-4D97-AF65-F5344CB8AC3E}">
        <p14:creationId xmlns:p14="http://schemas.microsoft.com/office/powerpoint/2010/main" val="418817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Supporting Documents and Useful Links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MCT –  </a:t>
            </a:r>
            <a:r>
              <a:rPr lang="en-US" dirty="0">
                <a:hlinkClick r:id="rId2"/>
              </a:rPr>
              <a:t>https://www.ercot.com/committees/rms/mct</a:t>
            </a:r>
            <a:endParaRPr lang="en-US" dirty="0"/>
          </a:p>
          <a:p>
            <a:endParaRPr lang="en-US" b="0" dirty="0"/>
          </a:p>
          <a:p>
            <a:r>
              <a:rPr lang="en-US" b="0" dirty="0"/>
              <a:t>Texas SET – </a:t>
            </a:r>
            <a:r>
              <a:rPr lang="en-US" dirty="0">
                <a:hlinkClick r:id="rId3"/>
              </a:rPr>
              <a:t>https://www.ercot.com/committees/rms/txset</a:t>
            </a:r>
            <a:endParaRPr lang="en-US" b="0" dirty="0"/>
          </a:p>
          <a:p>
            <a:endParaRPr lang="en-US" b="0" dirty="0"/>
          </a:p>
          <a:p>
            <a:r>
              <a:rPr lang="en-US" b="0" dirty="0"/>
              <a:t>SCR 817 - </a:t>
            </a:r>
            <a:r>
              <a:rPr lang="en-US" dirty="0">
                <a:hlinkClick r:id="rId4"/>
              </a:rPr>
              <a:t>https://www.ercot.com/mktrules/issues/SCR817</a:t>
            </a:r>
            <a:endParaRPr lang="en-US" b="0" dirty="0"/>
          </a:p>
          <a:p>
            <a:endParaRPr lang="en-US" b="0" dirty="0"/>
          </a:p>
          <a:p>
            <a:r>
              <a:rPr lang="en-US" b="0" dirty="0"/>
              <a:t>Texas SET Change Controls - </a:t>
            </a:r>
            <a:r>
              <a:rPr lang="en-US" dirty="0">
                <a:hlinkClick r:id="rId5"/>
              </a:rPr>
              <a:t>https://www.ercot.com/mktrules/issues/txsetcc</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86</a:t>
            </a:fld>
            <a:endParaRPr lang="en-US" dirty="0"/>
          </a:p>
        </p:txBody>
      </p:sp>
    </p:spTree>
    <p:extLst>
      <p:ext uri="{BB962C8B-B14F-4D97-AF65-F5344CB8AC3E}">
        <p14:creationId xmlns:p14="http://schemas.microsoft.com/office/powerpoint/2010/main" val="2457292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to Production Transition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REMINDER:</a:t>
            </a:r>
          </a:p>
          <a:p>
            <a:pPr lvl="1"/>
            <a:endParaRPr lang="en-US" sz="2800" dirty="0"/>
          </a:p>
          <a:p>
            <a:pPr lvl="1"/>
            <a:r>
              <a:rPr lang="en-US" sz="2800" b="0" dirty="0"/>
              <a:t>A Qualified Scheduling Entity (QSE) must be designated as part of the completion for your LSE Application.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87</a:t>
            </a:fld>
            <a:endParaRPr lang="en-US" dirty="0"/>
          </a:p>
        </p:txBody>
      </p:sp>
      <p:pic>
        <p:nvPicPr>
          <p:cNvPr id="2" name="Picture 1">
            <a:extLst>
              <a:ext uri="{FF2B5EF4-FFF2-40B4-BE49-F238E27FC236}">
                <a16:creationId xmlns:a16="http://schemas.microsoft.com/office/drawing/2014/main" id="{7857854D-344C-367D-E9F5-2BC11E030D79}"/>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1934"/>
            <a:ext cx="30480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312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MarkeTrak Enhancements Overview</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88</a:t>
            </a:fld>
            <a:endParaRPr lang="en-US" dirty="0"/>
          </a:p>
        </p:txBody>
      </p:sp>
      <p:sp>
        <p:nvSpPr>
          <p:cNvPr id="12" name="TextBox 11">
            <a:extLst>
              <a:ext uri="{FF2B5EF4-FFF2-40B4-BE49-F238E27FC236}">
                <a16:creationId xmlns:a16="http://schemas.microsoft.com/office/drawing/2014/main" id="{35DBA8CA-D9C7-82DE-B9ED-267B5DD519C2}"/>
              </a:ext>
            </a:extLst>
          </p:cNvPr>
          <p:cNvSpPr txBox="1"/>
          <p:nvPr/>
        </p:nvSpPr>
        <p:spPr>
          <a:xfrm>
            <a:off x="1194506" y="2590800"/>
            <a:ext cx="9802988" cy="1323439"/>
          </a:xfrm>
          <a:prstGeom prst="rect">
            <a:avLst/>
          </a:prstGeom>
          <a:noFill/>
        </p:spPr>
        <p:txBody>
          <a:bodyPr wrap="square">
            <a:spAutoFit/>
          </a:bodyPr>
          <a:lstStyle/>
          <a:p>
            <a:pPr algn="ctr"/>
            <a:r>
              <a:rPr lang="en-US" sz="4000" dirty="0"/>
              <a:t>SCR817 – MarkeTrak Changes Associated With TX Set 5.0 Release</a:t>
            </a:r>
          </a:p>
        </p:txBody>
      </p:sp>
    </p:spTree>
    <p:extLst>
      <p:ext uri="{BB962C8B-B14F-4D97-AF65-F5344CB8AC3E}">
        <p14:creationId xmlns:p14="http://schemas.microsoft.com/office/powerpoint/2010/main" val="3318558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89</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4146573441"/>
              </p:ext>
            </p:extLst>
          </p:nvPr>
        </p:nvGraphicFramePr>
        <p:xfrm>
          <a:off x="304800" y="770000"/>
          <a:ext cx="11582400" cy="5772532"/>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370840">
                <a:tc>
                  <a:txBody>
                    <a:bodyPr/>
                    <a:lstStyle/>
                    <a:p>
                      <a:pPr algn="ctr"/>
                      <a:r>
                        <a:rPr lang="en-US" sz="1000" dirty="0">
                          <a:latin typeface="+mn-lt"/>
                        </a:rPr>
                        <a:t>1</a:t>
                      </a:r>
                    </a:p>
                  </a:txBody>
                  <a:tcPr/>
                </a:tc>
                <a:tc>
                  <a:txBody>
                    <a:bodyPr/>
                    <a:lstStyle/>
                    <a:p>
                      <a:r>
                        <a:rPr lang="en-US" sz="1000" kern="1200" dirty="0">
                          <a:solidFill>
                            <a:schemeClr val="dk1"/>
                          </a:solidFill>
                          <a:effectLst/>
                          <a:latin typeface="+mn-lt"/>
                          <a:ea typeface="+mn-ea"/>
                          <a:cs typeface="+mn-cs"/>
                        </a:rPr>
                        <a:t>Revise </a:t>
                      </a:r>
                      <a:r>
                        <a:rPr lang="en-US" sz="1000" b="1" kern="1200" dirty="0">
                          <a:solidFill>
                            <a:schemeClr val="dk1"/>
                          </a:solidFill>
                          <a:effectLst/>
                          <a:latin typeface="+mn-lt"/>
                          <a:ea typeface="+mn-ea"/>
                          <a:cs typeface="+mn-cs"/>
                        </a:rPr>
                        <a:t>Inadvertent Gain/Loss/Rescission workflows</a:t>
                      </a:r>
                      <a:r>
                        <a:rPr lang="en-US" sz="1000" kern="1200" dirty="0">
                          <a:solidFill>
                            <a:schemeClr val="dk1"/>
                          </a:solidFill>
                          <a:effectLst/>
                          <a:latin typeface="+mn-lt"/>
                          <a:ea typeface="+mn-ea"/>
                          <a:cs typeface="+mn-cs"/>
                        </a:rPr>
                        <a:t> to remove Ready to Receive transition</a:t>
                      </a:r>
                      <a:endParaRPr lang="en-US" sz="1000" dirty="0">
                        <a:latin typeface="+mn-lt"/>
                      </a:endParaRPr>
                    </a:p>
                  </a:txBody>
                  <a:tcPr/>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Removing TDSP from workflows</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Adding “Provide Regaining BGN02” transition with “Proposed Regain Date” as a required field (excluding Rescission which will be prepopulated with DOL+1)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Following validations on ‘proposed regain date’.  If any are not met, appropriate hard stop error messages will populate calling for new proposed regain date to be submitted </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Regain Date is not &lt; Date of Loss + 1 day</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Regain Date is not &gt; </a:t>
                      </a:r>
                      <a:r>
                        <a:rPr lang="en-US" sz="1000" dirty="0" err="1">
                          <a:effectLst/>
                          <a:latin typeface="+mn-lt"/>
                          <a:ea typeface="Times New Roman" panose="02020603050405020304" pitchFamily="18" charset="0"/>
                          <a:cs typeface="Times New Roman" panose="02020603050405020304" pitchFamily="18" charset="0"/>
                        </a:rPr>
                        <a:t>MarkeTrak</a:t>
                      </a:r>
                      <a:r>
                        <a:rPr lang="en-US" sz="1000" dirty="0">
                          <a:effectLst/>
                          <a:latin typeface="+mn-lt"/>
                          <a:ea typeface="Times New Roman" panose="02020603050405020304" pitchFamily="18" charset="0"/>
                          <a:cs typeface="Times New Roman" panose="02020603050405020304" pitchFamily="18" charset="0"/>
                        </a:rPr>
                        <a:t> submit date + 10 days</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Regain Date is not &gt; 150 days in the past</a:t>
                      </a:r>
                    </a:p>
                    <a:p>
                      <a:pPr marL="0" marR="0">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558128393"/>
                  </a:ext>
                </a:extLst>
              </a:tr>
              <a:tr h="370840">
                <a:tc>
                  <a:txBody>
                    <a:bodyPr/>
                    <a:lstStyle/>
                    <a:p>
                      <a:pPr algn="ctr"/>
                      <a:r>
                        <a:rPr lang="en-US" sz="1000" dirty="0">
                          <a:latin typeface="+mn-lt"/>
                        </a:rPr>
                        <a:t>2</a:t>
                      </a:r>
                    </a:p>
                  </a:txBody>
                  <a:tcPr/>
                </a:tc>
                <a:tc>
                  <a:txBody>
                    <a:bodyPr/>
                    <a:lstStyle/>
                    <a:p>
                      <a:r>
                        <a:rPr lang="en-US" sz="1000" kern="1200" dirty="0">
                          <a:solidFill>
                            <a:schemeClr val="dk1"/>
                          </a:solidFill>
                          <a:effectLst/>
                          <a:latin typeface="+mn-lt"/>
                          <a:ea typeface="+mn-ea"/>
                          <a:cs typeface="+mn-cs"/>
                        </a:rPr>
                        <a:t>Develop a unique set of </a:t>
                      </a:r>
                      <a:r>
                        <a:rPr lang="en-US" sz="1000" b="1" kern="1200" dirty="0" err="1">
                          <a:solidFill>
                            <a:schemeClr val="dk1"/>
                          </a:solidFill>
                          <a:effectLst/>
                          <a:latin typeface="+mn-lt"/>
                          <a:ea typeface="+mn-ea"/>
                          <a:cs typeface="+mn-cs"/>
                        </a:rPr>
                        <a:t>Unexecutable</a:t>
                      </a:r>
                      <a:r>
                        <a:rPr lang="en-US" sz="1000" b="1" kern="1200" dirty="0">
                          <a:solidFill>
                            <a:schemeClr val="dk1"/>
                          </a:solidFill>
                          <a:effectLst/>
                          <a:latin typeface="+mn-lt"/>
                          <a:ea typeface="+mn-ea"/>
                          <a:cs typeface="+mn-cs"/>
                        </a:rPr>
                        <a:t> Reasons</a:t>
                      </a:r>
                      <a:r>
                        <a:rPr lang="en-US" sz="1000" kern="1200" dirty="0">
                          <a:solidFill>
                            <a:schemeClr val="dk1"/>
                          </a:solidFill>
                          <a:effectLst/>
                          <a:latin typeface="+mn-lt"/>
                          <a:ea typeface="+mn-ea"/>
                          <a:cs typeface="+mn-cs"/>
                        </a:rPr>
                        <a:t> for each applicable Subtype</a:t>
                      </a:r>
                      <a:endParaRPr lang="en-US" sz="1000" dirty="0">
                        <a:latin typeface="+mn-lt"/>
                      </a:endParaRPr>
                    </a:p>
                  </a:txBody>
                  <a:tcPr/>
                </a:tc>
                <a:tc>
                  <a:txBody>
                    <a:bodyPr/>
                    <a:lstStyle/>
                    <a:p>
                      <a:pPr marL="0" marR="0">
                        <a:lnSpc>
                          <a:spcPct val="107000"/>
                        </a:lnSpc>
                        <a:spcBef>
                          <a:spcPts val="0"/>
                        </a:spcBef>
                        <a:spcAft>
                          <a:spcPts val="0"/>
                        </a:spcAft>
                      </a:pPr>
                      <a:r>
                        <a:rPr lang="en-US" sz="1000" u="sng" dirty="0">
                          <a:effectLst/>
                          <a:latin typeface="+mn-lt"/>
                          <a:ea typeface="Times New Roman" panose="02020603050405020304" pitchFamily="18" charset="0"/>
                          <a:cs typeface="Times New Roman" panose="02020603050405020304" pitchFamily="18" charset="0"/>
                        </a:rPr>
                        <a:t>Cancel w/Approval </a:t>
                      </a:r>
                      <a:r>
                        <a:rPr lang="en-US" sz="1000" dirty="0">
                          <a:effectLst/>
                          <a:latin typeface="+mn-lt"/>
                          <a:ea typeface="Times New Roman" panose="02020603050405020304" pitchFamily="18" charset="0"/>
                          <a:cs typeface="Times New Roman" panose="02020603050405020304" pitchFamily="18" charset="0"/>
                        </a:rPr>
                        <a:t>– “Unable to Cancel” reasons: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Transaction is already Complete in the TDSP system</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Per ERCOT Protocols, a CR must send an 814_08 if systems permit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Incorrect ESI ID Provided</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Transaction does not exist in TDSP system</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Incorrect Original Tran ID provided</a:t>
                      </a:r>
                    </a:p>
                    <a:p>
                      <a:pPr marL="0" marR="0">
                        <a:lnSpc>
                          <a:spcPct val="107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000" u="sng" dirty="0">
                          <a:effectLst/>
                          <a:latin typeface="+mn-lt"/>
                          <a:ea typeface="Times New Roman" panose="02020603050405020304" pitchFamily="18" charset="0"/>
                          <a:cs typeface="Times New Roman" panose="02020603050405020304" pitchFamily="18" charset="0"/>
                        </a:rPr>
                        <a:t>Switch Hold Removal</a:t>
                      </a:r>
                      <a:r>
                        <a:rPr lang="en-US" sz="1000" dirty="0">
                          <a:effectLst/>
                          <a:latin typeface="+mn-lt"/>
                          <a:ea typeface="Times New Roman" panose="02020603050405020304" pitchFamily="18" charset="0"/>
                          <a:cs typeface="Times New Roman" panose="02020603050405020304" pitchFamily="18" charset="0"/>
                        </a:rPr>
                        <a:t> – secondary drop down when “Documentation Invalid/Incomplete” is selected </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Incorrect or missing documents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Illegible supporting documents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Address not listed on documents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Missing phone number on New Occupant Statement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Signatures missing on the lease agreement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Address on the lease does not match the service address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The name on the lease does not match New Occupant Statement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ESI ID invalid or not found</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ESI ID not listed on New Occupant Statement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New customer is same as current tenant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Other</a:t>
                      </a:r>
                    </a:p>
                    <a:p>
                      <a:pPr marL="1200150" marR="0" lvl="2"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Comments Required</a:t>
                      </a:r>
                    </a:p>
                    <a:p>
                      <a:pPr marL="0" marR="0">
                        <a:lnSpc>
                          <a:spcPct val="107000"/>
                        </a:lnSpc>
                        <a:spcBef>
                          <a:spcPts val="600"/>
                        </a:spcBef>
                        <a:spcAft>
                          <a:spcPts val="600"/>
                        </a:spcAft>
                      </a:pPr>
                      <a:r>
                        <a:rPr lang="en-US" sz="1000" u="none" strike="noStrike"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74899"/>
                  </a:ext>
                </a:extLst>
              </a:tr>
            </a:tbl>
          </a:graphicData>
        </a:graphic>
      </p:graphicFrame>
    </p:spTree>
    <p:extLst>
      <p:ext uri="{BB962C8B-B14F-4D97-AF65-F5344CB8AC3E}">
        <p14:creationId xmlns:p14="http://schemas.microsoft.com/office/powerpoint/2010/main" val="348864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Move Out evaluations against CSA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On receipt of a Move Out request (814_24), ERCOT will use the Start Date and End Date of all Active and pending CSAs to determine if the Move Out will be a Move Out to CSA or a straight Move Out.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2" name="TextBox 1">
            <a:extLst>
              <a:ext uri="{FF2B5EF4-FFF2-40B4-BE49-F238E27FC236}">
                <a16:creationId xmlns:a16="http://schemas.microsoft.com/office/drawing/2014/main" id="{9FB16EAF-B9B1-C4F4-719A-3091E54FC784}"/>
              </a:ext>
            </a:extLst>
          </p:cNvPr>
          <p:cNvSpPr txBox="1"/>
          <p:nvPr/>
        </p:nvSpPr>
        <p:spPr>
          <a:xfrm>
            <a:off x="990600" y="2590800"/>
            <a:ext cx="9906000" cy="3293209"/>
          </a:xfrm>
          <a:prstGeom prst="rect">
            <a:avLst/>
          </a:prstGeom>
          <a:noFill/>
        </p:spPr>
        <p:txBody>
          <a:bodyPr wrap="square" rtlCol="0">
            <a:spAutoFit/>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Example 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Today is 7/1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CR1 has a Pending CSA with a Start Date of 7/10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CR2 submits a Move Out for 7/15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ERCOT treats the Move Out as a Move Out to CSA and sends an 814_03 to the TDSP for 7/15 for CR1.</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Example 2:</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Today is 7/1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CR1 has an Active CSA with an End date of 7/5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 2 submits a Move Out for 7/10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ERCOT treats the Move Out as a straight Move Out and sends the 814_24 to the TDSP</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5424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1000"/>
                                        <p:tgtEl>
                                          <p:spTgt spid="2">
                                            <p:txEl>
                                              <p:pRg st="8" end="8"/>
                                            </p:txEl>
                                          </p:spTgt>
                                        </p:tgtEl>
                                      </p:cBhvr>
                                    </p:animEffect>
                                    <p:anim calcmode="lin" valueType="num">
                                      <p:cBhvr>
                                        <p:cTn id="4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 Cont.</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90</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3230113109"/>
              </p:ext>
            </p:extLst>
          </p:nvPr>
        </p:nvGraphicFramePr>
        <p:xfrm>
          <a:off x="304800" y="770000"/>
          <a:ext cx="11582400" cy="6164518"/>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370840">
                <a:tc>
                  <a:txBody>
                    <a:bodyPr/>
                    <a:lstStyle/>
                    <a:p>
                      <a:pPr marL="0" marR="0" algn="ctr">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4</a:t>
                      </a:r>
                    </a:p>
                  </a:txBody>
                  <a:tcPr marL="68580" marR="68580" marT="0" marB="0"/>
                </a:tc>
                <a:tc>
                  <a:txBody>
                    <a:bodyPr/>
                    <a:lstStyle/>
                    <a:p>
                      <a:pPr marL="0" marR="0">
                        <a:lnSpc>
                          <a:spcPct val="107000"/>
                        </a:lnSpc>
                        <a:spcBef>
                          <a:spcPts val="600"/>
                        </a:spcBef>
                        <a:spcAft>
                          <a:spcPts val="600"/>
                        </a:spcAft>
                      </a:pPr>
                      <a:r>
                        <a:rPr lang="en-US" sz="1000">
                          <a:effectLst/>
                          <a:latin typeface="+mn-lt"/>
                          <a:ea typeface="Times New Roman" panose="02020603050405020304" pitchFamily="18" charset="0"/>
                          <a:cs typeface="Times New Roman" panose="02020603050405020304" pitchFamily="18" charset="0"/>
                        </a:rPr>
                        <a:t>Reduce </a:t>
                      </a:r>
                      <a:r>
                        <a:rPr lang="en-US" sz="1000" b="1">
                          <a:effectLst/>
                          <a:latin typeface="+mn-lt"/>
                          <a:ea typeface="Times New Roman" panose="02020603050405020304" pitchFamily="18" charset="0"/>
                          <a:cs typeface="Times New Roman" panose="02020603050405020304" pitchFamily="18" charset="0"/>
                        </a:rPr>
                        <a:t>25 day validatio</a:t>
                      </a:r>
                      <a:r>
                        <a:rPr lang="en-US" sz="1000">
                          <a:effectLst/>
                          <a:latin typeface="+mn-lt"/>
                          <a:ea typeface="Times New Roman" panose="02020603050405020304" pitchFamily="18" charset="0"/>
                          <a:cs typeface="Times New Roman" panose="02020603050405020304" pitchFamily="18" charset="0"/>
                        </a:rPr>
                        <a:t>n on the </a:t>
                      </a:r>
                      <a:r>
                        <a:rPr lang="en-US" sz="1000" b="1">
                          <a:effectLst/>
                          <a:latin typeface="+mn-lt"/>
                          <a:ea typeface="Times New Roman" panose="02020603050405020304" pitchFamily="18" charset="0"/>
                          <a:cs typeface="Times New Roman" panose="02020603050405020304" pitchFamily="18" charset="0"/>
                        </a:rPr>
                        <a:t>Customer Rescission</a:t>
                      </a:r>
                      <a:r>
                        <a:rPr lang="en-US" sz="1000">
                          <a:effectLst/>
                          <a:latin typeface="+mn-lt"/>
                          <a:ea typeface="Times New Roman" panose="02020603050405020304" pitchFamily="18" charset="0"/>
                          <a:cs typeface="Times New Roman" panose="02020603050405020304" pitchFamily="18" charset="0"/>
                        </a:rPr>
                        <a:t> workflow to 15 days</a:t>
                      </a: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Current hard stop 25-day validation will be reduced to 15 days.  </a:t>
                      </a: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Updated error message to display: “</a:t>
                      </a:r>
                      <a:r>
                        <a:rPr lang="en-US" sz="1000" i="1" dirty="0">
                          <a:solidFill>
                            <a:srgbClr val="000000"/>
                          </a:solidFill>
                          <a:effectLst/>
                          <a:latin typeface="+mn-lt"/>
                          <a:ea typeface="Times New Roman" panose="02020603050405020304" pitchFamily="18" charset="0"/>
                          <a:cs typeface="Times New Roman" panose="02020603050405020304" pitchFamily="18" charset="0"/>
                        </a:rPr>
                        <a:t>Error:  This issue is unable to proceed because the effective date of the originating transaction at this premise was more than 15 calendar days in the past.  Please enter a different ESIID or consult the Retail Market Guide to determine the proper course of action.”</a:t>
                      </a:r>
                      <a:endParaRPr lang="en-US" sz="1000" dirty="0">
                        <a:effectLst/>
                        <a:latin typeface="+mn-lt"/>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558128393"/>
                  </a:ext>
                </a:extLst>
              </a:tr>
              <a:tr h="370840">
                <a:tc>
                  <a:txBody>
                    <a:bodyPr/>
                    <a:lstStyle/>
                    <a:p>
                      <a:pPr marL="0" marR="0" algn="ctr">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5</a:t>
                      </a:r>
                    </a:p>
                  </a:txBody>
                  <a:tcPr marL="68580" marR="68580" marT="0" marB="0"/>
                </a:tc>
                <a:tc>
                  <a:txBody>
                    <a:bodyPr/>
                    <a:lstStyle/>
                    <a:p>
                      <a:pPr marL="0" marR="0">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Creation of a new </a:t>
                      </a:r>
                      <a:r>
                        <a:rPr lang="en-US" sz="1000" b="1" dirty="0">
                          <a:effectLst/>
                          <a:latin typeface="+mn-lt"/>
                          <a:ea typeface="Times New Roman" panose="02020603050405020304" pitchFamily="18" charset="0"/>
                          <a:cs typeface="Times New Roman" panose="02020603050405020304" pitchFamily="18" charset="0"/>
                        </a:rPr>
                        <a:t>Meter Cycle Change Request</a:t>
                      </a:r>
                      <a:r>
                        <a:rPr lang="en-US" sz="1000" dirty="0">
                          <a:effectLst/>
                          <a:latin typeface="+mn-lt"/>
                          <a:ea typeface="Times New Roman" panose="02020603050405020304" pitchFamily="18" charset="0"/>
                          <a:cs typeface="Times New Roman" panose="02020603050405020304" pitchFamily="18" charset="0"/>
                        </a:rPr>
                        <a:t> subtype</a:t>
                      </a: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May only be submitted by the REP of Record</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Required fields: Assignee, ESI ID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Required New fields: </a:t>
                      </a:r>
                    </a:p>
                    <a:p>
                      <a:pPr marL="742950" marR="0" lvl="1" indent="-285750">
                        <a:lnSpc>
                          <a:spcPct val="107000"/>
                        </a:lnSpc>
                        <a:spcBef>
                          <a:spcPts val="600"/>
                        </a:spcBef>
                        <a:spcAft>
                          <a:spcPts val="60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“Current Meter Read Cycle” – 2 digits (e.g. cycle 1 would be entered as 01)</a:t>
                      </a:r>
                    </a:p>
                    <a:p>
                      <a:pPr marL="742950" marR="0" lvl="1" indent="-285750">
                        <a:lnSpc>
                          <a:spcPct val="107000"/>
                        </a:lnSpc>
                        <a:spcBef>
                          <a:spcPts val="600"/>
                        </a:spcBef>
                        <a:spcAft>
                          <a:spcPts val="60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“Proposed Meter Read Cycle” - 2 digits</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Comments optional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New transition: “Approved” </a:t>
                      </a:r>
                    </a:p>
                    <a:p>
                      <a:pPr marL="342900" marR="0" lvl="0" indent="-342900">
                        <a:lnSpc>
                          <a:spcPct val="107000"/>
                        </a:lnSpc>
                        <a:spcBef>
                          <a:spcPts val="600"/>
                        </a:spcBef>
                        <a:spcAft>
                          <a:spcPts val="600"/>
                        </a:spcAft>
                        <a:buFont typeface="Symbol" panose="05050102010706020507" pitchFamily="18" charset="2"/>
                        <a:buChar char=""/>
                      </a:pPr>
                      <a:r>
                        <a:rPr lang="en-US" sz="1000" dirty="0" err="1">
                          <a:effectLst/>
                          <a:latin typeface="+mn-lt"/>
                          <a:ea typeface="Times New Roman" panose="02020603050405020304" pitchFamily="18" charset="0"/>
                          <a:cs typeface="Times New Roman" panose="02020603050405020304" pitchFamily="18" charset="0"/>
                        </a:rPr>
                        <a:t>Unexecutable</a:t>
                      </a:r>
                      <a:r>
                        <a:rPr lang="en-US" sz="1000" dirty="0">
                          <a:effectLst/>
                          <a:latin typeface="+mn-lt"/>
                          <a:ea typeface="Times New Roman" panose="02020603050405020304" pitchFamily="18" charset="0"/>
                          <a:cs typeface="Times New Roman" panose="02020603050405020304" pitchFamily="18" charset="0"/>
                        </a:rPr>
                        <a:t> transition with dropdown “</a:t>
                      </a:r>
                      <a:r>
                        <a:rPr lang="en-US" sz="1000" dirty="0" err="1">
                          <a:effectLst/>
                          <a:latin typeface="+mn-lt"/>
                          <a:ea typeface="Times New Roman" panose="02020603050405020304" pitchFamily="18" charset="0"/>
                          <a:cs typeface="Times New Roman" panose="02020603050405020304" pitchFamily="18" charset="0"/>
                        </a:rPr>
                        <a:t>Unexecutable</a:t>
                      </a:r>
                      <a:r>
                        <a:rPr lang="en-US" sz="1000" dirty="0">
                          <a:effectLst/>
                          <a:latin typeface="+mn-lt"/>
                          <a:ea typeface="Times New Roman" panose="02020603050405020304" pitchFamily="18" charset="0"/>
                          <a:cs typeface="Times New Roman" panose="02020603050405020304" pitchFamily="18" charset="0"/>
                        </a:rPr>
                        <a:t> Reason”:</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Only one meter cycle change per ESIID per Rep of Record for this Customer</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Causes cycle imbalance</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Unable to Accommodate</a:t>
                      </a: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mn-lt"/>
                          <a:ea typeface="Times New Roman" panose="02020603050405020304" pitchFamily="18" charset="0"/>
                          <a:cs typeface="Times New Roman" panose="02020603050405020304" pitchFamily="18" charset="0"/>
                        </a:rPr>
                        <a:t>Comments required if this value selected</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Surpasses TDSP cycle threshold</a:t>
                      </a: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Workflow to follow “Other” subtype</a:t>
                      </a:r>
                    </a:p>
                    <a:p>
                      <a:pPr marL="228600" marR="0">
                        <a:lnSpc>
                          <a:spcPct val="107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4219774899"/>
                  </a:ext>
                </a:extLst>
              </a:tr>
              <a:tr h="370840">
                <a:tc>
                  <a:txBody>
                    <a:bodyPr/>
                    <a:lstStyle/>
                    <a:p>
                      <a:pPr marL="0" marR="0" algn="ctr">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6</a:t>
                      </a:r>
                    </a:p>
                  </a:txBody>
                  <a:tcPr marL="68580" marR="68580" marT="0" marB="0"/>
                </a:tc>
                <a:tc>
                  <a:txBody>
                    <a:bodyPr/>
                    <a:lstStyle/>
                    <a:p>
                      <a:pPr marL="0" marR="0">
                        <a:lnSpc>
                          <a:spcPct val="107000"/>
                        </a:lnSpc>
                        <a:spcBef>
                          <a:spcPts val="600"/>
                        </a:spcBef>
                        <a:spcAft>
                          <a:spcPts val="600"/>
                        </a:spcAft>
                      </a:pPr>
                      <a:r>
                        <a:rPr lang="en-US" sz="1000">
                          <a:effectLst/>
                          <a:latin typeface="+mn-lt"/>
                          <a:ea typeface="Times New Roman" panose="02020603050405020304" pitchFamily="18" charset="0"/>
                          <a:cs typeface="Times New Roman" panose="02020603050405020304" pitchFamily="18" charset="0"/>
                        </a:rPr>
                        <a:t>Creation of a new </a:t>
                      </a:r>
                      <a:r>
                        <a:rPr lang="en-US" sz="1000" b="1">
                          <a:effectLst/>
                          <a:latin typeface="+mn-lt"/>
                          <a:ea typeface="Times New Roman" panose="02020603050405020304" pitchFamily="18" charset="0"/>
                          <a:cs typeface="Times New Roman" panose="02020603050405020304" pitchFamily="18" charset="0"/>
                        </a:rPr>
                        <a:t>867 vs. Sum of LSE Intervals-Dispute </a:t>
                      </a:r>
                      <a:r>
                        <a:rPr lang="en-US" sz="1000">
                          <a:effectLst/>
                          <a:latin typeface="+mn-lt"/>
                          <a:ea typeface="Times New Roman" panose="02020603050405020304" pitchFamily="18" charset="0"/>
                          <a:cs typeface="Times New Roman" panose="02020603050405020304" pitchFamily="18" charset="0"/>
                        </a:rPr>
                        <a:t>subtype</a:t>
                      </a: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Dispute requiring the 867 TRAN ID to be entered for reference and start date and end date should match the 867_03 transaction dates for validation</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Will follow “Usage &amp; Billing – Dispute” workflow</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Required fields:  Assignee, Assign to Pending, ESI ID, Comments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Format of dates will remove the </a:t>
                      </a:r>
                      <a:r>
                        <a:rPr lang="en-US" sz="1000" dirty="0" err="1">
                          <a:effectLst/>
                          <a:latin typeface="+mn-lt"/>
                          <a:ea typeface="Times New Roman" panose="02020603050405020304" pitchFamily="18" charset="0"/>
                          <a:cs typeface="Times New Roman" panose="02020603050405020304" pitchFamily="18" charset="0"/>
                        </a:rPr>
                        <a:t>hh:mm:ss</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793243"/>
                  </a:ext>
                </a:extLst>
              </a:tr>
            </a:tbl>
          </a:graphicData>
        </a:graphic>
      </p:graphicFrame>
    </p:spTree>
    <p:extLst>
      <p:ext uri="{BB962C8B-B14F-4D97-AF65-F5344CB8AC3E}">
        <p14:creationId xmlns:p14="http://schemas.microsoft.com/office/powerpoint/2010/main" val="2763535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 Cont.</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91</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441328343"/>
              </p:ext>
            </p:extLst>
          </p:nvPr>
        </p:nvGraphicFramePr>
        <p:xfrm>
          <a:off x="304800" y="770000"/>
          <a:ext cx="11582400" cy="5502656"/>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Redesign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AMS LSE-Dispute</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Redesigning existing AMS LSE-Dispute subtype to support various reasons for submittal.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New field “Reason to Dispute” dropdown: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Disputing Peak Interval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Requesting Estimation Methodology Utilized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Disputing interval allocation of estimated consumption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4CP Verification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Comments required if ‘Other’ selected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812839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Add drop down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Usage &amp; Billing-Dispute</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clarify expected results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Adding a drop down field (YES/NO) if corrections are to be expected as a result of the dispute.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New field:  “Corrections Expected” with drop down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74899"/>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Expand Siebel validations</a:t>
                      </a:r>
                      <a:r>
                        <a:rPr lang="en-US" sz="1000">
                          <a:effectLst/>
                          <a:latin typeface="Calibri" panose="020F0502020204030204" pitchFamily="34" charset="0"/>
                          <a:ea typeface="Times New Roman" panose="02020603050405020304" pitchFamily="18" charset="0"/>
                          <a:cs typeface="Times New Roman" panose="02020603050405020304" pitchFamily="18" charset="0"/>
                        </a:rPr>
                        <a:t> on the Submit transition for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Missing Enrollment TXNs </a:t>
                      </a:r>
                      <a:r>
                        <a:rPr lang="en-US" sz="1000">
                          <a:effectLst/>
                          <a:latin typeface="Calibri" panose="020F0502020204030204" pitchFamily="34" charset="0"/>
                          <a:ea typeface="Times New Roman" panose="02020603050405020304" pitchFamily="18" charset="0"/>
                          <a:cs typeface="Times New Roman" panose="02020603050405020304" pitchFamily="18" charset="0"/>
                        </a:rPr>
                        <a:t>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When submitting the Missing Enrollment TXN subtype, new validations will be performed: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Checking status of transaction requested – if “Cancelled”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hard stop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“The service order for the Global ID provided has been cancelled in ERCOT Registration System.  Please update the ESIID/Original Tran ID provided and click OK or click Cancel to exit”.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867_04 has been posted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hard stop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“The 867_04 transaction has already been sent””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Review date parameter on 814_04/05 and consider date changes/cancels – if &gt; 5 days, allow MT to proceed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“Please allow at least 5 days for the 867_04 to be sent by the TDSP”.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a:lnSpc>
                          <a:spcPct val="107000"/>
                        </a:lnSpc>
                        <a:spcBef>
                          <a:spcPts val="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79324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Modify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Switch Hold Removal</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 to all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TDSPs to execute Time Limit Exceeded transition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Adding a new transition that will allow the TDSPs to release a Switch Hold and complete the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MarkeTrak</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when REPs fail to respond.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“Time Limit Exceeded” button added in TDSP workflow when issue in a state of “New (Assignee)” and “In Progress (Assignee)”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989825"/>
                  </a:ext>
                </a:extLst>
              </a:tr>
            </a:tbl>
          </a:graphicData>
        </a:graphic>
      </p:graphicFrame>
    </p:spTree>
    <p:extLst>
      <p:ext uri="{BB962C8B-B14F-4D97-AF65-F5344CB8AC3E}">
        <p14:creationId xmlns:p14="http://schemas.microsoft.com/office/powerpoint/2010/main" val="1374746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 Cont.</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92</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4186178366"/>
              </p:ext>
            </p:extLst>
          </p:nvPr>
        </p:nvGraphicFramePr>
        <p:xfrm>
          <a:off x="304800" y="1047496"/>
          <a:ext cx="11582400" cy="4449572"/>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866267">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Create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additional validations</a:t>
                      </a:r>
                      <a:r>
                        <a:rPr lang="en-US" sz="1000">
                          <a:effectLst/>
                          <a:latin typeface="Calibri" panose="020F0502020204030204" pitchFamily="34" charset="0"/>
                          <a:ea typeface="Times New Roman" panose="02020603050405020304" pitchFamily="18" charset="0"/>
                          <a:cs typeface="Times New Roman" panose="02020603050405020304" pitchFamily="18" charset="0"/>
                        </a:rPr>
                        <a:t> on the Submit transition for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Switch Hold Removal</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Two additional validations to be performed when a REP is submitting a Switch Hold: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no Switch Hold exists on the ESI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“ERCOT system indicates there is no Switch Hold currently in place on the ESIID provided.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the Submitting REP is the current REP of Record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i="1" dirty="0">
                          <a:effectLst/>
                          <a:latin typeface="Calibri" panose="020F0502020204030204" pitchFamily="34" charset="0"/>
                          <a:ea typeface="Calibri" panose="020F0502020204030204" pitchFamily="34" charset="0"/>
                          <a:cs typeface="Calibri" panose="020F0502020204030204" pitchFamily="34" charset="0"/>
                        </a:rPr>
                        <a:t>“Switch Hold Removal issues should not be submitted by the current Rep of Record.  Click OK to continue with the submit process or Cancel to exit.”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812839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Modify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Switch Hold Removal</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 for ERCOT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auto populate the holding CR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ERCOT to auto-populate the holding CR prior to transitioning the MT to the TDSP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the ESI ID is de-energized (in ERCOT) and there is no current ROR, ERCOT will transition to TDSP with a null value in Assignee field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Pre-populated Assignee value can be modified by TDSP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74899"/>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Change the name of the Complete transition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Agree/Complete</a:t>
                      </a:r>
                      <a:r>
                        <a:rPr lang="en-US" sz="1000">
                          <a:effectLst/>
                          <a:latin typeface="Calibri" panose="020F0502020204030204" pitchFamily="34" charset="0"/>
                          <a:ea typeface="Times New Roman" panose="02020603050405020304" pitchFamily="18" charset="0"/>
                          <a:cs typeface="Times New Roman" panose="02020603050405020304" pitchFamily="18" charset="0"/>
                        </a:rPr>
                        <a:t> on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Siebel Chg/Info</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Modify the “Complete” transition button to “Agree/Complete” providing clarity the market participant agrees to the proposed change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79324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 a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 message</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on the Submit transition for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Inadvertent Gain, Inadvertent Loss, Customer Rescission</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subtypes for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third party transactions that are “Scheduled” or “In Review”</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During the submittal of a IAG, IAL or Customer Rescission MT, a warning message will populate if any third-party or MVO transactions are “Scheduled” or “In Review” that would result in an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unexecutable</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response and/or a rejected transaction.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message: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Courier New" panose="02070309020205020404" pitchFamily="49" charset="0"/>
                        <a:buChar char="o"/>
                      </a:pPr>
                      <a:r>
                        <a:rPr lang="en-US" sz="1000" i="1" dirty="0">
                          <a:effectLst/>
                          <a:latin typeface="Calibri" panose="020F0502020204030204" pitchFamily="34" charset="0"/>
                          <a:ea typeface="Calibri" panose="020F0502020204030204" pitchFamily="34" charset="0"/>
                          <a:cs typeface="Calibri" panose="020F0502020204030204" pitchFamily="34" charset="0"/>
                        </a:rPr>
                        <a:t>“There is a third party or Move Out transaction in a status of “Scheduled” or “In Review” in the ERCOT Registration System for the ESIID provided.  Please review prior to proceeding with Submit to avoid a potential </a:t>
                      </a:r>
                      <a:r>
                        <a:rPr lang="en-US" sz="1000" i="1" dirty="0" err="1">
                          <a:effectLst/>
                          <a:latin typeface="Calibri" panose="020F0502020204030204" pitchFamily="34" charset="0"/>
                          <a:ea typeface="Calibri" panose="020F0502020204030204" pitchFamily="34" charset="0"/>
                          <a:cs typeface="Calibri" panose="020F0502020204030204" pitchFamily="34" charset="0"/>
                        </a:rPr>
                        <a:t>Unexecutable</a:t>
                      </a:r>
                      <a:r>
                        <a:rPr lang="en-US" sz="1000" i="1" dirty="0">
                          <a:effectLst/>
                          <a:latin typeface="Calibri" panose="020F0502020204030204" pitchFamily="34" charset="0"/>
                          <a:ea typeface="Calibri" panose="020F0502020204030204" pitchFamily="34" charset="0"/>
                          <a:cs typeface="Calibri" panose="020F0502020204030204" pitchFamily="34" charset="0"/>
                        </a:rPr>
                        <a:t> situation.”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989825"/>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Modify the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Reject Code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field on the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Reject TXNs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subtype – ERCOT requirement to support TX Set 5.0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Modify the reject code field to eliminate the drop down reject codes due to the 36 new codes to be added to TXSET v5.0 and move to a freeform, optional field with Comments required if reject code = A13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6158947"/>
                  </a:ext>
                </a:extLst>
              </a:tr>
            </a:tbl>
          </a:graphicData>
        </a:graphic>
      </p:graphicFrame>
    </p:spTree>
    <p:extLst>
      <p:ext uri="{BB962C8B-B14F-4D97-AF65-F5344CB8AC3E}">
        <p14:creationId xmlns:p14="http://schemas.microsoft.com/office/powerpoint/2010/main" val="1797837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Training</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93</a:t>
            </a:fld>
            <a:endParaRPr lang="en-US" dirty="0"/>
          </a:p>
        </p:txBody>
      </p:sp>
      <p:sp>
        <p:nvSpPr>
          <p:cNvPr id="3" name="TextBox 2">
            <a:extLst>
              <a:ext uri="{FF2B5EF4-FFF2-40B4-BE49-F238E27FC236}">
                <a16:creationId xmlns:a16="http://schemas.microsoft.com/office/drawing/2014/main" id="{D664FE4A-F572-87A8-1635-2ABA44638F89}"/>
              </a:ext>
            </a:extLst>
          </p:cNvPr>
          <p:cNvSpPr txBox="1"/>
          <p:nvPr/>
        </p:nvSpPr>
        <p:spPr>
          <a:xfrm>
            <a:off x="508000" y="1066800"/>
            <a:ext cx="10083800" cy="4708981"/>
          </a:xfrm>
          <a:prstGeom prst="rect">
            <a:avLst/>
          </a:prstGeom>
          <a:noFill/>
        </p:spPr>
        <p:txBody>
          <a:bodyPr wrap="square" rtlCol="0">
            <a:spAutoFit/>
          </a:bodyPr>
          <a:lstStyle/>
          <a:p>
            <a:r>
              <a:rPr lang="en-US" sz="2400" b="1" u="sng" dirty="0">
                <a:solidFill>
                  <a:srgbClr val="00AEC7"/>
                </a:solidFill>
              </a:rPr>
              <a:t>Training Class:</a:t>
            </a:r>
          </a:p>
          <a:p>
            <a:r>
              <a:rPr lang="en-US" dirty="0"/>
              <a:t>In Depth SCR817 Training – A Deep Dive into the </a:t>
            </a:r>
            <a:r>
              <a:rPr lang="en-US" dirty="0" err="1"/>
              <a:t>MarkeTrak</a:t>
            </a:r>
            <a:r>
              <a:rPr lang="en-US" dirty="0"/>
              <a:t> enhancements being implemented with TX SET 5.0:</a:t>
            </a:r>
          </a:p>
          <a:p>
            <a:endParaRPr lang="en-US" dirty="0"/>
          </a:p>
          <a:p>
            <a:r>
              <a:rPr lang="en-US" dirty="0"/>
              <a:t>Date/Time: TBD (September/October timeframe)</a:t>
            </a:r>
          </a:p>
          <a:p>
            <a:endParaRPr lang="en-US" dirty="0"/>
          </a:p>
          <a:p>
            <a:r>
              <a:rPr lang="en-US" sz="2400" b="1" u="sng" dirty="0">
                <a:solidFill>
                  <a:srgbClr val="00AEC7"/>
                </a:solidFill>
              </a:rPr>
              <a:t>Training/Reference Materials:</a:t>
            </a:r>
          </a:p>
          <a:p>
            <a:r>
              <a:rPr lang="en-US" dirty="0"/>
              <a:t>SCR817 Business Requirements Document: </a:t>
            </a:r>
            <a:r>
              <a:rPr lang="en-US" dirty="0">
                <a:hlinkClick r:id="rId2"/>
              </a:rPr>
              <a:t>https://www.ercot.com/committees/rms/tdtms</a:t>
            </a:r>
            <a:endParaRPr lang="en-US" dirty="0"/>
          </a:p>
          <a:p>
            <a:endParaRPr lang="en-US" dirty="0"/>
          </a:p>
          <a:p>
            <a:r>
              <a:rPr lang="en-US" b="1" dirty="0">
                <a:solidFill>
                  <a:srgbClr val="FF0000"/>
                </a:solidFill>
              </a:rPr>
              <a:t>*</a:t>
            </a:r>
            <a:r>
              <a:rPr lang="en-US" dirty="0" err="1"/>
              <a:t>MarkeTrak</a:t>
            </a:r>
            <a:r>
              <a:rPr lang="en-US" dirty="0"/>
              <a:t> User’s Guide/States and Transitions Documents/Bulk Insert Information: </a:t>
            </a:r>
            <a:r>
              <a:rPr lang="en-US" dirty="0">
                <a:hlinkClick r:id="rId3"/>
              </a:rPr>
              <a:t>https://www.ercot.com/services/client_svcs/mktrk_info/index.html</a:t>
            </a:r>
            <a:endParaRPr lang="en-US" dirty="0"/>
          </a:p>
          <a:p>
            <a:endParaRPr lang="en-US" b="1" dirty="0">
              <a:solidFill>
                <a:srgbClr val="FF0000"/>
              </a:solidFill>
            </a:endParaRPr>
          </a:p>
          <a:p>
            <a:r>
              <a:rPr lang="en-US" b="1" dirty="0">
                <a:solidFill>
                  <a:srgbClr val="FF0000"/>
                </a:solidFill>
              </a:rPr>
              <a:t>*</a:t>
            </a:r>
            <a:r>
              <a:rPr lang="en-US" dirty="0"/>
              <a:t>Cornerstone Learning Online </a:t>
            </a:r>
            <a:r>
              <a:rPr lang="en-US" dirty="0" err="1"/>
              <a:t>MarkeTrak</a:t>
            </a:r>
            <a:r>
              <a:rPr lang="en-US" dirty="0"/>
              <a:t> Classes: </a:t>
            </a:r>
            <a:r>
              <a:rPr lang="en-US" dirty="0">
                <a:hlinkClick r:id="rId4"/>
              </a:rPr>
              <a:t>https://ercot.csod.com/login</a:t>
            </a:r>
            <a:endParaRPr lang="en-US" dirty="0"/>
          </a:p>
          <a:p>
            <a:endParaRPr lang="en-US" dirty="0"/>
          </a:p>
          <a:p>
            <a:r>
              <a:rPr lang="en-US" b="1" dirty="0">
                <a:solidFill>
                  <a:srgbClr val="FF0000"/>
                </a:solidFill>
              </a:rPr>
              <a:t>*</a:t>
            </a:r>
            <a:r>
              <a:rPr lang="en-US" dirty="0"/>
              <a:t> Updated versions with the changes associated with SCR817 will be available online closer to the actual November implementation.</a:t>
            </a:r>
          </a:p>
        </p:txBody>
      </p:sp>
    </p:spTree>
    <p:extLst>
      <p:ext uri="{BB962C8B-B14F-4D97-AF65-F5344CB8AC3E}">
        <p14:creationId xmlns:p14="http://schemas.microsoft.com/office/powerpoint/2010/main" val="20731425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FE16F3-6048-A4D7-C066-53FB592A4BB8}"/>
              </a:ext>
            </a:extLst>
          </p:cNvPr>
          <p:cNvSpPr txBox="1"/>
          <p:nvPr/>
        </p:nvSpPr>
        <p:spPr>
          <a:xfrm>
            <a:off x="512273" y="381000"/>
            <a:ext cx="7507183" cy="2985433"/>
          </a:xfrm>
          <a:prstGeom prst="rect">
            <a:avLst/>
          </a:prstGeom>
          <a:noFill/>
        </p:spPr>
        <p:txBody>
          <a:bodyPr wrap="none" rtlCol="0">
            <a:sp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b="1" u="sng" dirty="0">
                <a:solidFill>
                  <a:srgbClr val="00AEC7"/>
                </a:solidFill>
                <a:latin typeface="+mj-lt"/>
              </a:rPr>
              <a:t>Add New Required Elements:</a:t>
            </a:r>
          </a:p>
          <a:p>
            <a:pPr marL="285750" indent="-285750">
              <a:spcBef>
                <a:spcPts val="1200"/>
              </a:spcBef>
              <a:buSzPct val="125000"/>
              <a:buFont typeface="Arial" panose="020B0604020202020204" pitchFamily="34" charset="0"/>
              <a:buChar char="•"/>
            </a:pPr>
            <a:r>
              <a:rPr lang="en-US" sz="1400" dirty="0"/>
              <a:t>Requirement 2 – Develop a unique set of </a:t>
            </a:r>
            <a:r>
              <a:rPr lang="en-US" sz="1400" dirty="0" err="1"/>
              <a:t>Unexecutable</a:t>
            </a:r>
            <a:r>
              <a:rPr lang="en-US" sz="1400" dirty="0"/>
              <a:t> Reasons for applicable subtypes</a:t>
            </a:r>
          </a:p>
          <a:p>
            <a:pPr marL="285750" indent="-285750">
              <a:spcBef>
                <a:spcPts val="1200"/>
              </a:spcBef>
              <a:buSzPct val="125000"/>
              <a:buFont typeface="Arial" panose="020B0604020202020204" pitchFamily="34" charset="0"/>
              <a:buChar char="•"/>
            </a:pPr>
            <a:r>
              <a:rPr lang="en-US" sz="1400" dirty="0"/>
              <a:t>Requirement 7 – Redesign AMS LSE-Dispute subtype</a:t>
            </a:r>
          </a:p>
          <a:p>
            <a:pPr marL="285750" indent="-285750">
              <a:spcBef>
                <a:spcPts val="1200"/>
              </a:spcBef>
              <a:buSzPct val="125000"/>
              <a:buFont typeface="Arial" panose="020B0604020202020204" pitchFamily="34" charset="0"/>
              <a:buChar char="•"/>
            </a:pPr>
            <a:r>
              <a:rPr lang="en-US" sz="1400" dirty="0"/>
              <a:t>Requirement 8 – Add a field to Billing-Dispute subtype to clarify expected results</a:t>
            </a:r>
          </a:p>
        </p:txBody>
      </p:sp>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API WSDL Updates </a:t>
            </a:r>
            <a:br>
              <a:rPr lang="en-US" sz="1400" b="0" dirty="0">
                <a:latin typeface="+mn-lt"/>
              </a:rPr>
            </a:br>
            <a:br>
              <a:rPr lang="en-US" sz="1400" b="0" dirty="0">
                <a:latin typeface="+mn-lt"/>
              </a:rPr>
            </a:br>
            <a:r>
              <a:rPr lang="en-US" sz="1800" u="sng" dirty="0">
                <a:latin typeface="+mn-lt"/>
              </a:rPr>
              <a:t>Add New Subtypes:</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94</a:t>
            </a:fld>
            <a:endParaRPr lang="en-US" dirty="0"/>
          </a:p>
        </p:txBody>
      </p:sp>
      <p:sp>
        <p:nvSpPr>
          <p:cNvPr id="25" name="TextBox 24">
            <a:extLst>
              <a:ext uri="{FF2B5EF4-FFF2-40B4-BE49-F238E27FC236}">
                <a16:creationId xmlns:a16="http://schemas.microsoft.com/office/drawing/2014/main" id="{0F587A1B-1E5A-8625-D9FB-E6A908A70625}"/>
              </a:ext>
            </a:extLst>
          </p:cNvPr>
          <p:cNvSpPr txBox="1"/>
          <p:nvPr/>
        </p:nvSpPr>
        <p:spPr>
          <a:xfrm>
            <a:off x="535511" y="1202988"/>
            <a:ext cx="9945825" cy="625812"/>
          </a:xfrm>
          <a:prstGeom prst="rect">
            <a:avLst/>
          </a:prstGeom>
          <a:noFill/>
        </p:spPr>
        <p:txBody>
          <a:bodyPr wrap="square">
            <a:spAutoFit/>
          </a:bodyPr>
          <a:lstStyle/>
          <a:p>
            <a:pPr marL="285750" marR="0" lvl="0" indent="-285750">
              <a:spcBef>
                <a:spcPts val="800"/>
              </a:spcBef>
              <a:spcAft>
                <a:spcPts val="800"/>
              </a:spcAft>
              <a:buSzPct val="125000"/>
              <a:buFont typeface="Arial" panose="020B0604020202020204" pitchFamily="34" charset="0"/>
              <a:buChar char="•"/>
              <a:tabLst>
                <a:tab pos="685800" algn="l"/>
              </a:tabLst>
            </a:pPr>
            <a:r>
              <a:rPr lang="x-none" sz="1400" dirty="0">
                <a:effectLst/>
                <a:ea typeface="Times New Roman" panose="02020603050405020304" pitchFamily="18" charset="0"/>
                <a:cs typeface="Times New Roman" panose="02020603050405020304" pitchFamily="18" charset="0"/>
              </a:rPr>
              <a:t>Requirement 5 - </a:t>
            </a:r>
            <a:r>
              <a:rPr lang="en-US" sz="1400" dirty="0">
                <a:effectLst/>
                <a:ea typeface="Times New Roman" panose="02020603050405020304" pitchFamily="18" charset="0"/>
                <a:cs typeface="Times New Roman" panose="02020603050405020304" pitchFamily="18" charset="0"/>
              </a:rPr>
              <a:t>Creation of a new Meter Cycle Change Request subtype</a:t>
            </a:r>
          </a:p>
          <a:p>
            <a:pPr marL="285750" marR="0" lvl="0" indent="-285750">
              <a:buSzPct val="125000"/>
              <a:buFont typeface="Arial" panose="020B0604020202020204" pitchFamily="34" charset="0"/>
              <a:buChar char="•"/>
              <a:tabLst>
                <a:tab pos="685800" algn="l"/>
              </a:tabLst>
            </a:pPr>
            <a:r>
              <a:rPr lang="en-US" sz="1400" dirty="0">
                <a:ea typeface="Times New Roman" panose="02020603050405020304" pitchFamily="18" charset="0"/>
                <a:cs typeface="Times New Roman" panose="02020603050405020304" pitchFamily="18" charset="0"/>
              </a:rPr>
              <a:t>Requirement 6 – Creation of a new 867 vs. Sum of LSE - Dispute</a:t>
            </a:r>
            <a:endParaRPr lang="en-US" sz="1400" dirty="0">
              <a:effectLst/>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83D307CD-8A93-46BC-0244-AF6CF75DFA8F}"/>
              </a:ext>
            </a:extLst>
          </p:cNvPr>
          <p:cNvSpPr txBox="1">
            <a:spLocks/>
          </p:cNvSpPr>
          <p:nvPr/>
        </p:nvSpPr>
        <p:spPr>
          <a:xfrm>
            <a:off x="11379203" y="6561138"/>
            <a:ext cx="646975" cy="2206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94</a:t>
            </a:fld>
            <a:endParaRPr lang="en-US" dirty="0"/>
          </a:p>
        </p:txBody>
      </p:sp>
      <p:sp>
        <p:nvSpPr>
          <p:cNvPr id="24" name="TextBox 23">
            <a:extLst>
              <a:ext uri="{FF2B5EF4-FFF2-40B4-BE49-F238E27FC236}">
                <a16:creationId xmlns:a16="http://schemas.microsoft.com/office/drawing/2014/main" id="{6DA63F49-EBA2-DF7D-CDD7-6B076E711CFF}"/>
              </a:ext>
            </a:extLst>
          </p:cNvPr>
          <p:cNvSpPr txBox="1"/>
          <p:nvPr/>
        </p:nvSpPr>
        <p:spPr>
          <a:xfrm>
            <a:off x="540084" y="3429000"/>
            <a:ext cx="6100010" cy="369332"/>
          </a:xfrm>
          <a:prstGeom prst="rect">
            <a:avLst/>
          </a:prstGeom>
          <a:noFill/>
        </p:spPr>
        <p:txBody>
          <a:bodyPr wrap="square">
            <a:spAutoFit/>
          </a:bodyPr>
          <a:lstStyle/>
          <a:p>
            <a:r>
              <a:rPr lang="en-US" b="1" u="sng" dirty="0">
                <a:solidFill>
                  <a:srgbClr val="00AEC7"/>
                </a:solidFill>
                <a:latin typeface="+mj-lt"/>
              </a:rPr>
              <a:t>Add New Validation Flags:</a:t>
            </a:r>
          </a:p>
        </p:txBody>
      </p:sp>
      <p:sp>
        <p:nvSpPr>
          <p:cNvPr id="30" name="TextBox 29">
            <a:extLst>
              <a:ext uri="{FF2B5EF4-FFF2-40B4-BE49-F238E27FC236}">
                <a16:creationId xmlns:a16="http://schemas.microsoft.com/office/drawing/2014/main" id="{563E0353-12D5-970C-8562-BBB8A99856DA}"/>
              </a:ext>
            </a:extLst>
          </p:cNvPr>
          <p:cNvSpPr txBox="1"/>
          <p:nvPr/>
        </p:nvSpPr>
        <p:spPr>
          <a:xfrm>
            <a:off x="533400" y="3815014"/>
            <a:ext cx="11301663" cy="1138132"/>
          </a:xfrm>
          <a:prstGeom prst="rect">
            <a:avLst/>
          </a:prstGeom>
          <a:noFill/>
        </p:spPr>
        <p:txBody>
          <a:bodyPr wrap="square">
            <a:spAutoFit/>
          </a:bodyPr>
          <a:lstStyle/>
          <a:p>
            <a:pPr marL="285750" indent="-285750">
              <a:buSzPct val="125000"/>
              <a:buFont typeface="Arial" panose="020B0604020202020204" pitchFamily="34" charset="0"/>
              <a:buChar char="•"/>
            </a:pPr>
            <a:r>
              <a:rPr lang="en-US" sz="1400" dirty="0"/>
              <a:t>Requirement 9 – Expand Siebel validations on the Submit transition for Missing Enrollment TXNs subtype</a:t>
            </a:r>
          </a:p>
          <a:p>
            <a:pPr marL="285750" marR="0" lvl="0" indent="-285750" algn="l" defTabSz="914400" rtl="0" eaLnBrk="1" fontAlgn="auto" latinLnBrk="0" hangingPunct="1">
              <a:lnSpc>
                <a:spcPct val="107000"/>
              </a:lnSpc>
              <a:spcBef>
                <a:spcPts val="600"/>
              </a:spcBef>
              <a:spcAft>
                <a:spcPts val="600"/>
              </a:spcAft>
              <a:buClrTx/>
              <a:buSzPct val="125000"/>
              <a:buFont typeface="Arial" panose="020B0604020202020204" pitchFamily="34" charset="0"/>
              <a:buChar char="•"/>
              <a:tabLst/>
              <a:defRPr/>
            </a:pPr>
            <a:r>
              <a:rPr lang="en-US" sz="1400" dirty="0"/>
              <a:t>Requirement 14 - </a:t>
            </a:r>
            <a:r>
              <a:rPr kumimoji="0" lang="en-US" sz="1400" i="0" u="none" strike="noStrike" kern="1200" cap="none" spc="0" normalizeH="0" baseline="0" noProof="0" dirty="0">
                <a:ln>
                  <a:noFill/>
                </a:ln>
                <a:solidFill>
                  <a:srgbClr val="2D3338"/>
                </a:solidFill>
                <a:effectLst/>
                <a:uLnTx/>
                <a:uFillTx/>
                <a:ea typeface="Times New Roman" panose="02020603050405020304" pitchFamily="18" charset="0"/>
                <a:cs typeface="Times New Roman" panose="02020603050405020304" pitchFamily="18" charset="0"/>
              </a:rPr>
              <a:t>Add a warning message on the Submit transition for Inadvertent Gain, Inadvertent Loss, Customer Rescission subtypes for third party transactions that are “Scheduled” or “In Review”</a:t>
            </a:r>
          </a:p>
          <a:p>
            <a:pPr marL="285750" indent="-285750">
              <a:buSzPct val="125000"/>
              <a:buFont typeface="Arial" panose="020B0604020202020204" pitchFamily="34" charset="0"/>
              <a:buChar char="•"/>
            </a:pPr>
            <a:endParaRPr lang="en-US" sz="1400" dirty="0"/>
          </a:p>
        </p:txBody>
      </p:sp>
      <p:sp>
        <p:nvSpPr>
          <p:cNvPr id="32" name="TextBox 31">
            <a:extLst>
              <a:ext uri="{FF2B5EF4-FFF2-40B4-BE49-F238E27FC236}">
                <a16:creationId xmlns:a16="http://schemas.microsoft.com/office/drawing/2014/main" id="{56DEEEF6-69DC-DD91-A2E6-D893DBC6E4F0}"/>
              </a:ext>
            </a:extLst>
          </p:cNvPr>
          <p:cNvSpPr txBox="1"/>
          <p:nvPr/>
        </p:nvSpPr>
        <p:spPr>
          <a:xfrm>
            <a:off x="483936" y="4652962"/>
            <a:ext cx="6100010" cy="369332"/>
          </a:xfrm>
          <a:prstGeom prst="rect">
            <a:avLst/>
          </a:prstGeom>
          <a:noFill/>
        </p:spPr>
        <p:txBody>
          <a:bodyPr wrap="square">
            <a:spAutoFit/>
          </a:bodyPr>
          <a:lstStyle/>
          <a:p>
            <a:r>
              <a:rPr lang="en-US" b="1" u="sng" dirty="0">
                <a:solidFill>
                  <a:srgbClr val="00AEC7"/>
                </a:solidFill>
                <a:latin typeface="+mj-lt"/>
              </a:rPr>
              <a:t>Add New Transition Labels and Field Formats:</a:t>
            </a:r>
          </a:p>
        </p:txBody>
      </p:sp>
      <p:sp>
        <p:nvSpPr>
          <p:cNvPr id="34" name="TextBox 33">
            <a:extLst>
              <a:ext uri="{FF2B5EF4-FFF2-40B4-BE49-F238E27FC236}">
                <a16:creationId xmlns:a16="http://schemas.microsoft.com/office/drawing/2014/main" id="{B9F4EDFD-67C4-DC90-523B-0F0EA5EBDF27}"/>
              </a:ext>
            </a:extLst>
          </p:cNvPr>
          <p:cNvSpPr txBox="1"/>
          <p:nvPr/>
        </p:nvSpPr>
        <p:spPr>
          <a:xfrm>
            <a:off x="535511" y="5029200"/>
            <a:ext cx="11253536" cy="646331"/>
          </a:xfrm>
          <a:prstGeom prst="rect">
            <a:avLst/>
          </a:prstGeom>
          <a:noFill/>
        </p:spPr>
        <p:txBody>
          <a:bodyPr wrap="square">
            <a:spAutoFit/>
          </a:bodyPr>
          <a:lstStyle/>
          <a:p>
            <a:pPr marL="285750" indent="-285750">
              <a:buSzPct val="125000"/>
              <a:buFont typeface="Arial" panose="020B0604020202020204" pitchFamily="34" charset="0"/>
              <a:buChar char="•"/>
            </a:pPr>
            <a:r>
              <a:rPr lang="en-US" sz="1400" dirty="0"/>
              <a:t>Requirement 13 – Change the name of the Complete transition to Agree/Complete on Siebel </a:t>
            </a:r>
            <a:r>
              <a:rPr lang="en-US" sz="1400" dirty="0" err="1"/>
              <a:t>Chg</a:t>
            </a:r>
            <a:r>
              <a:rPr lang="en-US" sz="1400" dirty="0"/>
              <a:t>/Info subtype</a:t>
            </a:r>
          </a:p>
          <a:p>
            <a:pPr marL="285750" indent="-285750">
              <a:buSzPct val="125000"/>
              <a:buFont typeface="Arial" panose="020B0604020202020204" pitchFamily="34" charset="0"/>
              <a:buChar char="•"/>
            </a:pPr>
            <a:endParaRPr lang="en-US" sz="800" dirty="0"/>
          </a:p>
          <a:p>
            <a:pPr marL="285750" indent="-285750">
              <a:buSzPct val="125000"/>
              <a:buFont typeface="Arial" panose="020B0604020202020204" pitchFamily="34" charset="0"/>
              <a:buChar char="•"/>
            </a:pPr>
            <a:r>
              <a:rPr lang="en-US" sz="1400" dirty="0"/>
              <a:t>Requirement 15 – Modify the Reject Code field on the Reject TXNs subtype</a:t>
            </a:r>
          </a:p>
        </p:txBody>
      </p:sp>
      <p:sp>
        <p:nvSpPr>
          <p:cNvPr id="3" name="TextBox 2">
            <a:extLst>
              <a:ext uri="{FF2B5EF4-FFF2-40B4-BE49-F238E27FC236}">
                <a16:creationId xmlns:a16="http://schemas.microsoft.com/office/drawing/2014/main" id="{5FD331B5-FE59-3B32-70CC-660BB7B5550E}"/>
              </a:ext>
            </a:extLst>
          </p:cNvPr>
          <p:cNvSpPr txBox="1"/>
          <p:nvPr/>
        </p:nvSpPr>
        <p:spPr>
          <a:xfrm>
            <a:off x="505427" y="5715000"/>
            <a:ext cx="11329635" cy="461665"/>
          </a:xfrm>
          <a:prstGeom prst="rect">
            <a:avLst/>
          </a:prstGeom>
          <a:noFill/>
        </p:spPr>
        <p:txBody>
          <a:bodyPr wrap="square">
            <a:spAutoFit/>
          </a:bodyPr>
          <a:lstStyle/>
          <a:p>
            <a:r>
              <a:rPr lang="en-US" sz="1200" i="1" dirty="0"/>
              <a:t>A </a:t>
            </a:r>
            <a:r>
              <a:rPr lang="en-US" sz="1200" i="1" u="sng" dirty="0"/>
              <a:t>draft</a:t>
            </a:r>
            <a:r>
              <a:rPr lang="en-US" sz="1200" i="1" dirty="0"/>
              <a:t> WSDL with the SCR817 changes is scheduled to be posted to the </a:t>
            </a:r>
            <a:r>
              <a:rPr lang="en-US" sz="1200" i="1" dirty="0" err="1"/>
              <a:t>MarkeTrak</a:t>
            </a:r>
            <a:r>
              <a:rPr lang="en-US" sz="1200" i="1" dirty="0"/>
              <a:t> Information page (</a:t>
            </a:r>
            <a:r>
              <a:rPr lang="en-US" sz="1200" i="1" dirty="0">
                <a:hlinkClick r:id="rId2">
                  <a:extLst>
                    <a:ext uri="{A12FA001-AC4F-418D-AE19-62706E023703}">
                      <ahyp:hlinkClr xmlns:ahyp="http://schemas.microsoft.com/office/drawing/2018/hyperlinkcolor" val="tx"/>
                    </a:ext>
                  </a:extLst>
                </a:hlinkClick>
              </a:rPr>
              <a:t>https://www.ercot.com/services/client_svcs/mktrk_info/index.html</a:t>
            </a:r>
            <a:r>
              <a:rPr lang="en-US" sz="1200" i="1" dirty="0"/>
              <a:t>) in early July, 2024.</a:t>
            </a:r>
          </a:p>
        </p:txBody>
      </p:sp>
    </p:spTree>
    <p:extLst>
      <p:ext uri="{BB962C8B-B14F-4D97-AF65-F5344CB8AC3E}">
        <p14:creationId xmlns:p14="http://schemas.microsoft.com/office/powerpoint/2010/main" val="41187022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Implementation Plan</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95</a:t>
            </a:fld>
            <a:endParaRPr lang="en-US" dirty="0"/>
          </a:p>
        </p:txBody>
      </p:sp>
      <p:pic>
        <p:nvPicPr>
          <p:cNvPr id="6" name="Picture 5">
            <a:extLst>
              <a:ext uri="{FF2B5EF4-FFF2-40B4-BE49-F238E27FC236}">
                <a16:creationId xmlns:a16="http://schemas.microsoft.com/office/drawing/2014/main" id="{FDD2AC72-96D8-3B3D-8036-696061794771}"/>
              </a:ext>
            </a:extLst>
          </p:cNvPr>
          <p:cNvPicPr>
            <a:picLocks noChangeAspect="1"/>
          </p:cNvPicPr>
          <p:nvPr/>
        </p:nvPicPr>
        <p:blipFill>
          <a:blip r:embed="rId2"/>
          <a:stretch>
            <a:fillRect/>
          </a:stretch>
        </p:blipFill>
        <p:spPr>
          <a:xfrm>
            <a:off x="1782679" y="756492"/>
            <a:ext cx="8728242" cy="5754005"/>
          </a:xfrm>
          <a:prstGeom prst="rect">
            <a:avLst/>
          </a:prstGeom>
        </p:spPr>
      </p:pic>
    </p:spTree>
    <p:extLst>
      <p:ext uri="{BB962C8B-B14F-4D97-AF65-F5344CB8AC3E}">
        <p14:creationId xmlns:p14="http://schemas.microsoft.com/office/powerpoint/2010/main" val="34844149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F4FE-C4D3-B1F7-1E26-FB5115DD971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C35C66C-40D4-1A83-1D2A-29FC11B4ED9E}"/>
              </a:ext>
            </a:extLst>
          </p:cNvPr>
          <p:cNvSpPr>
            <a:spLocks noGrp="1"/>
          </p:cNvSpPr>
          <p:nvPr>
            <p:ph type="sldNum" sz="quarter" idx="4"/>
          </p:nvPr>
        </p:nvSpPr>
        <p:spPr/>
        <p:txBody>
          <a:bodyPr/>
          <a:lstStyle/>
          <a:p>
            <a:fld id="{1D93BD3E-1E9A-4970-A6F7-E7AC52762E0C}" type="slidenum">
              <a:rPr lang="en-US" smtClean="0"/>
              <a:pPr/>
              <a:t>96</a:t>
            </a:fld>
            <a:endParaRPr lang="en-US" dirty="0"/>
          </a:p>
        </p:txBody>
      </p:sp>
      <p:sp>
        <p:nvSpPr>
          <p:cNvPr id="4" name="Content Placeholder 3">
            <a:extLst>
              <a:ext uri="{FF2B5EF4-FFF2-40B4-BE49-F238E27FC236}">
                <a16:creationId xmlns:a16="http://schemas.microsoft.com/office/drawing/2014/main" id="{9E0FF0EB-B763-DB49-597E-C3E0DD53AF1D}"/>
              </a:ext>
            </a:extLst>
          </p:cNvPr>
          <p:cNvSpPr>
            <a:spLocks noGrp="1"/>
          </p:cNvSpPr>
          <p:nvPr>
            <p:ph idx="1"/>
          </p:nvPr>
        </p:nvSpPr>
        <p:spPr/>
        <p:txBody>
          <a:bodyPr/>
          <a:lstStyle/>
          <a:p>
            <a:pPr algn="ctr"/>
            <a:r>
              <a:rPr lang="en-US" sz="11500" dirty="0"/>
              <a:t>THANK YOU!</a:t>
            </a:r>
          </a:p>
        </p:txBody>
      </p:sp>
      <p:pic>
        <p:nvPicPr>
          <p:cNvPr id="6" name="Content Placeholder 5">
            <a:extLst>
              <a:ext uri="{FF2B5EF4-FFF2-40B4-BE49-F238E27FC236}">
                <a16:creationId xmlns:a16="http://schemas.microsoft.com/office/drawing/2014/main" id="{DEFD285A-DF3C-3053-FA59-09BC63E3A64D}"/>
              </a:ext>
            </a:extLst>
          </p:cNvPr>
          <p:cNvPicPr>
            <a:picLocks noGrp="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8121515" y="841442"/>
            <a:ext cx="3365770" cy="51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24494"/>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54a17e9d40c7014760f9dc4e880c4e25">
  <xsd:schema xmlns:xsd="http://www.w3.org/2001/XMLSchema" xmlns:xs="http://www.w3.org/2001/XMLSchema" xmlns:p="http://schemas.microsoft.com/office/2006/metadata/properties" xmlns:ns2="8d5ee879-813f-4fb9-b7c2-a59846c21aeb" targetNamespace="http://schemas.microsoft.com/office/2006/metadata/properties" ma:root="true" ma:fieldsID="ca4c14e1e5b8b4a88da272a4fd4c4e4c"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529A276C-E533-4BD6-9A4F-A75CED96B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26C54-2038-4DDB-9077-84C80FF069E0}">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5ee879-813f-4fb9-b7c2-a59846c21ae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57555</TotalTime>
  <Words>9573</Words>
  <Application>Microsoft Office PowerPoint</Application>
  <PresentationFormat>Widescreen</PresentationFormat>
  <Paragraphs>1008</Paragraphs>
  <Slides>96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96</vt:i4>
      </vt:variant>
    </vt:vector>
  </HeadingPairs>
  <TitlesOfParts>
    <vt:vector size="105" baseType="lpstr">
      <vt:lpstr>Arial</vt:lpstr>
      <vt:lpstr>Calibri</vt:lpstr>
      <vt:lpstr>Courier New</vt:lpstr>
      <vt:lpstr>Symbol</vt:lpstr>
      <vt:lpstr>Times New Roman</vt:lpstr>
      <vt:lpstr>Wingdings</vt:lpstr>
      <vt:lpstr>Cover Slide</vt:lpstr>
      <vt:lpstr>Horizontal Theme</vt:lpstr>
      <vt:lpstr>Vertical Theme</vt:lpstr>
      <vt:lpstr>PowerPoint Presentation</vt:lpstr>
      <vt:lpstr>Agenda</vt:lpstr>
      <vt:lpstr>Acronyms</vt:lpstr>
      <vt:lpstr>High Level Changes</vt:lpstr>
      <vt:lpstr>High Level Changes - CSA</vt:lpstr>
      <vt:lpstr>High Level Changes – CSA cont. </vt:lpstr>
      <vt:lpstr>High Level Changes: CSA cont.</vt:lpstr>
      <vt:lpstr>Find ESI – Display Pending CSAs</vt:lpstr>
      <vt:lpstr>High Level Changes – Move Out evaluations against CSA relationships</vt:lpstr>
      <vt:lpstr>High Level Changes – Bypass to CSA</vt:lpstr>
      <vt:lpstr>High Level Changes – Switches rejected for NFI</vt:lpstr>
      <vt:lpstr>High Level Changes - NFI</vt:lpstr>
      <vt:lpstr>High Level Changes - County</vt:lpstr>
      <vt:lpstr>High Level Changes – Metered Service Type</vt:lpstr>
      <vt:lpstr>High Level Changes – County &amp; Metered Service Type</vt:lpstr>
      <vt:lpstr>MIS Find ESI – ESIID Summary</vt:lpstr>
      <vt:lpstr>MIS Find ESI – ESIID Detail</vt:lpstr>
      <vt:lpstr>High Level Changes – Customer Recission </vt:lpstr>
      <vt:lpstr>High Level Changes – Inadvertent Gain or Loss </vt:lpstr>
      <vt:lpstr>High Level Changes – Customer Rescission Workflows </vt:lpstr>
      <vt:lpstr>High Level Changes – Inadvertent Gain/Loss Workflows </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MIMO Rules Reference</vt:lpstr>
      <vt:lpstr>High Level Changes – MIMO Rules Reference </vt:lpstr>
      <vt:lpstr>High Level Changes – MIMO Rules Reference</vt:lpstr>
      <vt:lpstr>High Level Changes – Texas SET Change Controls</vt:lpstr>
      <vt:lpstr>High Level Changes – Texas SET Change Controls</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Flight Testing</vt:lpstr>
      <vt:lpstr>Entering Test Flight</vt:lpstr>
      <vt:lpstr>Signing up for Flight 0924: New LSEs</vt:lpstr>
      <vt:lpstr>Signing up for Flight 0924: New LSEs</vt:lpstr>
      <vt:lpstr>Signing up for Flight 0924: DUNS + 4</vt:lpstr>
      <vt:lpstr>Signing up for Flight 0924: Existing LSEs</vt:lpstr>
      <vt:lpstr>Signing up for Flight 0924:  Existing LSEs</vt:lpstr>
      <vt:lpstr>Registration Requirements</vt:lpstr>
      <vt:lpstr>LSE Registration Requirements</vt:lpstr>
      <vt:lpstr>Flight 0924 Schedule</vt:lpstr>
      <vt:lpstr>Flight 0924 Schedule</vt:lpstr>
      <vt:lpstr>Flight Overview</vt:lpstr>
      <vt:lpstr>Flight 0924 Test Participants</vt:lpstr>
      <vt:lpstr>How Do We Move Forward?</vt:lpstr>
      <vt:lpstr>How Do We Move Forward?</vt:lpstr>
      <vt:lpstr>Testing</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 Testing Preparation</vt:lpstr>
      <vt:lpstr>Pre-Testing Preparation</vt:lpstr>
      <vt:lpstr>Testing Contacts</vt:lpstr>
      <vt:lpstr>Testing Contacts</vt:lpstr>
      <vt:lpstr>Testing</vt:lpstr>
      <vt:lpstr>Testing</vt:lpstr>
      <vt:lpstr>Testing Specifications</vt:lpstr>
      <vt:lpstr>Testing Specifications</vt:lpstr>
      <vt:lpstr>Commonly Used Testing Terms</vt:lpstr>
      <vt:lpstr>Qualification Letters</vt:lpstr>
      <vt:lpstr>Flight 0924 Test Scripts Overview</vt:lpstr>
      <vt:lpstr>Texas SET V5.0 Test Scripts</vt:lpstr>
      <vt:lpstr>PowerPoint Presentation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Supporting Documents and Useful Links</vt:lpstr>
      <vt:lpstr>Testing to Production Transition</vt:lpstr>
      <vt:lpstr>SCR817 – MarkeTrak Enhancements Overview</vt:lpstr>
      <vt:lpstr>SCR817 – High Level Requirements</vt:lpstr>
      <vt:lpstr>SCR817 – High Level Requirements Cont.</vt:lpstr>
      <vt:lpstr>SCR817 – High Level Requirements Cont.</vt:lpstr>
      <vt:lpstr>SCR817 – High Level Requirements Cont.</vt:lpstr>
      <vt:lpstr>SCR817 Training</vt:lpstr>
      <vt:lpstr>SCR817 API WSDL Updates   Add New Subtypes:</vt:lpstr>
      <vt:lpstr>SCR817 Implementation Plan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Thurman, Kathryn</cp:lastModifiedBy>
  <cp:revision>603</cp:revision>
  <cp:lastPrinted>2017-10-10T21:31:05Z</cp:lastPrinted>
  <dcterms:created xsi:type="dcterms:W3CDTF">2016-01-21T15:20:31Z</dcterms:created>
  <dcterms:modified xsi:type="dcterms:W3CDTF">2024-08-07T19:39:58Z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2023-04-04T20:11:08Z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bf2916b5-40d5-464a-a6ad-5ac6ebbcbc61</vt:lpwstr>
  </property>
  <property fmtid="{D5CDD505-2E9C-101B-9397-08002B2CF9AE}" pid="9" name="MSIP_Label_7084cbda-52b8-46fb-a7b7-cb5bd465ed85_ContentBits">
    <vt:lpwstr>0</vt:lpwstr>
  </property>
</Properties>
</file>