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18"/>
  </p:notesMasterIdLst>
  <p:handoutMasterIdLst>
    <p:handoutMasterId r:id="rId19"/>
  </p:handoutMasterIdLst>
  <p:sldIdLst>
    <p:sldId id="267" r:id="rId6"/>
    <p:sldId id="265" r:id="rId7"/>
    <p:sldId id="281" r:id="rId8"/>
    <p:sldId id="266" r:id="rId9"/>
    <p:sldId id="300" r:id="rId10"/>
    <p:sldId id="301" r:id="rId11"/>
    <p:sldId id="302" r:id="rId12"/>
    <p:sldId id="268" r:id="rId13"/>
    <p:sldId id="269" r:id="rId14"/>
    <p:sldId id="303" r:id="rId15"/>
    <p:sldId id="304" r:id="rId16"/>
    <p:sldId id="29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660"/>
  </p:normalViewPr>
  <p:slideViewPr>
    <p:cSldViewPr showGuides="1">
      <p:cViewPr varScale="1">
        <p:scale>
          <a:sx n="78" d="100"/>
          <a:sy n="78" d="100"/>
        </p:scale>
        <p:origin x="1637" y="5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ercot.com\Settlements\Settlement%20Services\Market%20Meeting%20Material\Settlement%20Stability%20Reports\2023\2023_Q4\ERCOT%20Volume%20and%20Count%20Report%20Dec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ercot.com\Settlements\Settlement%20Services\Market%20Meeting%20Material\Settlement%20Stability%20Reports\2023\2023_Q4\ERCOT%20Volume%20and%20Count%20Report%20Dec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Load Volume Availability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407135425140313E-2"/>
          <c:y val="0.12114165274795197"/>
          <c:w val="0.93259624847423739"/>
          <c:h val="0.78371033166308757"/>
        </c:manualLayout>
      </c:layout>
      <c:lineChart>
        <c:grouping val="standard"/>
        <c:varyColors val="0"/>
        <c:ser>
          <c:idx val="0"/>
          <c:order val="0"/>
          <c:tx>
            <c:strRef>
              <c:f>Volume_Data!$A$1</c:f>
              <c:strCache>
                <c:ptCount val="1"/>
                <c:pt idx="0">
                  <c:v>INITIAL (Jul23-Dec23)</c:v>
                </c:pt>
              </c:strCache>
            </c:strRef>
          </c:tx>
          <c:spPr>
            <a:ln w="28575" cap="rnd">
              <a:solidFill>
                <a:schemeClr val="accent1"/>
              </a:solidFill>
              <a:round/>
            </a:ln>
            <a:effectLst/>
          </c:spPr>
          <c:marker>
            <c:symbol val="none"/>
          </c:marker>
          <c:val>
            <c:numRef>
              <c:f>Volume_Data!$A$2:$A$185</c:f>
              <c:numCache>
                <c:formatCode>General</c:formatCode>
                <c:ptCount val="184"/>
                <c:pt idx="0">
                  <c:v>0.77876692102911715</c:v>
                </c:pt>
                <c:pt idx="1">
                  <c:v>0.82959225945952553</c:v>
                </c:pt>
                <c:pt idx="2">
                  <c:v>0.83410749599276779</c:v>
                </c:pt>
                <c:pt idx="3">
                  <c:v>0.8278592816828918</c:v>
                </c:pt>
                <c:pt idx="4">
                  <c:v>0.77191788227148839</c:v>
                </c:pt>
                <c:pt idx="5">
                  <c:v>0.82525465483047811</c:v>
                </c:pt>
                <c:pt idx="6">
                  <c:v>0.77455374999766891</c:v>
                </c:pt>
                <c:pt idx="7">
                  <c:v>0.83330298330273156</c:v>
                </c:pt>
                <c:pt idx="8">
                  <c:v>0.84175604880339416</c:v>
                </c:pt>
                <c:pt idx="9">
                  <c:v>0.79254994795148204</c:v>
                </c:pt>
                <c:pt idx="10">
                  <c:v>0.82385203544230456</c:v>
                </c:pt>
                <c:pt idx="11">
                  <c:v>0.80291461436156686</c:v>
                </c:pt>
                <c:pt idx="12">
                  <c:v>0.8356140652269205</c:v>
                </c:pt>
                <c:pt idx="13">
                  <c:v>0.83095686488908782</c:v>
                </c:pt>
                <c:pt idx="14">
                  <c:v>0.84234785583547001</c:v>
                </c:pt>
                <c:pt idx="15">
                  <c:v>0.84304688513054749</c:v>
                </c:pt>
                <c:pt idx="16">
                  <c:v>0.85221448383944076</c:v>
                </c:pt>
                <c:pt idx="17">
                  <c:v>0.84590725736997352</c:v>
                </c:pt>
                <c:pt idx="18">
                  <c:v>0.78144854546776699</c:v>
                </c:pt>
                <c:pt idx="19">
                  <c:v>0.79714321395759025</c:v>
                </c:pt>
                <c:pt idx="20">
                  <c:v>0.84870154499224459</c:v>
                </c:pt>
                <c:pt idx="21">
                  <c:v>0.85265177106035828</c:v>
                </c:pt>
                <c:pt idx="22">
                  <c:v>0.85292617937243387</c:v>
                </c:pt>
                <c:pt idx="23">
                  <c:v>0.86012012654386139</c:v>
                </c:pt>
                <c:pt idx="24">
                  <c:v>0.85419478461099019</c:v>
                </c:pt>
                <c:pt idx="25">
                  <c:v>0.80980544764945506</c:v>
                </c:pt>
                <c:pt idx="26">
                  <c:v>0.82716832077046909</c:v>
                </c:pt>
                <c:pt idx="27">
                  <c:v>0.81490923310814567</c:v>
                </c:pt>
                <c:pt idx="28">
                  <c:v>0.91300513594177524</c:v>
                </c:pt>
                <c:pt idx="29">
                  <c:v>0.92442732380661896</c:v>
                </c:pt>
                <c:pt idx="30">
                  <c:v>0.92436622958631876</c:v>
                </c:pt>
                <c:pt idx="31">
                  <c:v>0.82023004907271124</c:v>
                </c:pt>
                <c:pt idx="32">
                  <c:v>0.85031034263700667</c:v>
                </c:pt>
                <c:pt idx="33">
                  <c:v>0.86571874630388557</c:v>
                </c:pt>
                <c:pt idx="34">
                  <c:v>0.81779562480440537</c:v>
                </c:pt>
                <c:pt idx="35">
                  <c:v>0.87116331017263993</c:v>
                </c:pt>
                <c:pt idx="36">
                  <c:v>0.87674123312302299</c:v>
                </c:pt>
                <c:pt idx="37">
                  <c:v>0.82932868622307754</c:v>
                </c:pt>
                <c:pt idx="38">
                  <c:v>0.86937411786831664</c:v>
                </c:pt>
                <c:pt idx="39">
                  <c:v>0.82493740497597179</c:v>
                </c:pt>
                <c:pt idx="40">
                  <c:v>0.84858912172940215</c:v>
                </c:pt>
                <c:pt idx="41">
                  <c:v>0.8632288357642689</c:v>
                </c:pt>
                <c:pt idx="42">
                  <c:v>0.8722985878686691</c:v>
                </c:pt>
                <c:pt idx="43">
                  <c:v>0.87466706790926074</c:v>
                </c:pt>
                <c:pt idx="44">
                  <c:v>0.87575021903224171</c:v>
                </c:pt>
                <c:pt idx="45">
                  <c:v>0.8608562372148747</c:v>
                </c:pt>
                <c:pt idx="46">
                  <c:v>0.78603900904218571</c:v>
                </c:pt>
                <c:pt idx="47">
                  <c:v>0.85320145400078307</c:v>
                </c:pt>
                <c:pt idx="48">
                  <c:v>0.86452010328597562</c:v>
                </c:pt>
                <c:pt idx="49">
                  <c:v>0.86423397277858527</c:v>
                </c:pt>
                <c:pt idx="50">
                  <c:v>0.86964560292891302</c:v>
                </c:pt>
                <c:pt idx="51">
                  <c:v>0.8771132847934382</c:v>
                </c:pt>
                <c:pt idx="52">
                  <c:v>0.86910483725765131</c:v>
                </c:pt>
                <c:pt idx="53">
                  <c:v>0.85024954217165194</c:v>
                </c:pt>
                <c:pt idx="54">
                  <c:v>0.866570624981571</c:v>
                </c:pt>
                <c:pt idx="55">
                  <c:v>0.81512339507187703</c:v>
                </c:pt>
                <c:pt idx="56">
                  <c:v>0.86616217682214536</c:v>
                </c:pt>
                <c:pt idx="57">
                  <c:v>0.89849089110312685</c:v>
                </c:pt>
                <c:pt idx="58">
                  <c:v>0.90116816044599302</c:v>
                </c:pt>
                <c:pt idx="59">
                  <c:v>0.8773597075167302</c:v>
                </c:pt>
                <c:pt idx="60">
                  <c:v>0.8543499600061204</c:v>
                </c:pt>
                <c:pt idx="61">
                  <c:v>0.84799375302002489</c:v>
                </c:pt>
                <c:pt idx="62">
                  <c:v>0.80429220147301106</c:v>
                </c:pt>
                <c:pt idx="63">
                  <c:v>0.84962161019190519</c:v>
                </c:pt>
                <c:pt idx="64">
                  <c:v>0.86019363671873172</c:v>
                </c:pt>
                <c:pt idx="65">
                  <c:v>0.86771138619859223</c:v>
                </c:pt>
                <c:pt idx="66">
                  <c:v>0.87974922135277889</c:v>
                </c:pt>
                <c:pt idx="67">
                  <c:v>0.85259947571723926</c:v>
                </c:pt>
                <c:pt idx="68">
                  <c:v>0.86941568731351926</c:v>
                </c:pt>
                <c:pt idx="69">
                  <c:v>0.86766110263530816</c:v>
                </c:pt>
                <c:pt idx="70">
                  <c:v>0.85672238180869509</c:v>
                </c:pt>
                <c:pt idx="71">
                  <c:v>0.85007498047840446</c:v>
                </c:pt>
                <c:pt idx="72">
                  <c:v>0.79353389711386324</c:v>
                </c:pt>
                <c:pt idx="73">
                  <c:v>0.84017671332148858</c:v>
                </c:pt>
                <c:pt idx="74">
                  <c:v>0.7532327684164819</c:v>
                </c:pt>
                <c:pt idx="75">
                  <c:v>0.83611803845905397</c:v>
                </c:pt>
                <c:pt idx="76">
                  <c:v>0.83757291149762192</c:v>
                </c:pt>
                <c:pt idx="77">
                  <c:v>0.83144096346182195</c:v>
                </c:pt>
                <c:pt idx="78">
                  <c:v>0.83667512462420524</c:v>
                </c:pt>
                <c:pt idx="79">
                  <c:v>0.83725084963968788</c:v>
                </c:pt>
                <c:pt idx="80">
                  <c:v>0.80468121263198422</c:v>
                </c:pt>
                <c:pt idx="81">
                  <c:v>0.76168909233331028</c:v>
                </c:pt>
                <c:pt idx="82">
                  <c:v>0.80529123548496095</c:v>
                </c:pt>
                <c:pt idx="83">
                  <c:v>0.80873421565248205</c:v>
                </c:pt>
                <c:pt idx="84">
                  <c:v>0.80936528873185243</c:v>
                </c:pt>
                <c:pt idx="85">
                  <c:v>0.86150728244344899</c:v>
                </c:pt>
                <c:pt idx="86">
                  <c:v>0.80644018282647933</c:v>
                </c:pt>
                <c:pt idx="87">
                  <c:v>0.88790307933466284</c:v>
                </c:pt>
                <c:pt idx="88">
                  <c:v>0.83775625869359283</c:v>
                </c:pt>
                <c:pt idx="89">
                  <c:v>0.83731891716567564</c:v>
                </c:pt>
                <c:pt idx="90">
                  <c:v>0.86254499521563655</c:v>
                </c:pt>
                <c:pt idx="91">
                  <c:v>0.86733904412019647</c:v>
                </c:pt>
                <c:pt idx="92">
                  <c:v>0.79547749442612981</c:v>
                </c:pt>
                <c:pt idx="93">
                  <c:v>0.84582178230412741</c:v>
                </c:pt>
                <c:pt idx="94">
                  <c:v>0.8498151232847666</c:v>
                </c:pt>
                <c:pt idx="95">
                  <c:v>0.76590661221580258</c:v>
                </c:pt>
                <c:pt idx="96">
                  <c:v>0.77415961410484357</c:v>
                </c:pt>
                <c:pt idx="97">
                  <c:v>0.77062105610871967</c:v>
                </c:pt>
                <c:pt idx="98">
                  <c:v>0.75008643170554756</c:v>
                </c:pt>
                <c:pt idx="99">
                  <c:v>0.79648152547258777</c:v>
                </c:pt>
                <c:pt idx="100">
                  <c:v>0.81110636594896657</c:v>
                </c:pt>
                <c:pt idx="101">
                  <c:v>0.8058227338432965</c:v>
                </c:pt>
                <c:pt idx="102">
                  <c:v>0.74578578720874433</c:v>
                </c:pt>
                <c:pt idx="103">
                  <c:v>0.81122867243570684</c:v>
                </c:pt>
                <c:pt idx="104">
                  <c:v>0.82317864741128843</c:v>
                </c:pt>
                <c:pt idx="105">
                  <c:v>0.79425611656666562</c:v>
                </c:pt>
                <c:pt idx="106">
                  <c:v>0.7934540153057239</c:v>
                </c:pt>
                <c:pt idx="107">
                  <c:v>0.79333915750472583</c:v>
                </c:pt>
                <c:pt idx="108">
                  <c:v>0.79584827680659964</c:v>
                </c:pt>
                <c:pt idx="109">
                  <c:v>0.78300020233601508</c:v>
                </c:pt>
                <c:pt idx="110">
                  <c:v>0.78682332777538844</c:v>
                </c:pt>
                <c:pt idx="111">
                  <c:v>0.810109838253117</c:v>
                </c:pt>
                <c:pt idx="112">
                  <c:v>0.80711157062416328</c:v>
                </c:pt>
                <c:pt idx="113">
                  <c:v>0.82396690499759651</c:v>
                </c:pt>
                <c:pt idx="114">
                  <c:v>0.82886917750446754</c:v>
                </c:pt>
                <c:pt idx="115">
                  <c:v>0.83004817434791722</c:v>
                </c:pt>
                <c:pt idx="116">
                  <c:v>0.81176567962971691</c:v>
                </c:pt>
                <c:pt idx="117">
                  <c:v>0.81590899153765339</c:v>
                </c:pt>
                <c:pt idx="118">
                  <c:v>0.84921650994369913</c:v>
                </c:pt>
                <c:pt idx="119">
                  <c:v>0.85981780335461488</c:v>
                </c:pt>
                <c:pt idx="120">
                  <c:v>0.88619799288197898</c:v>
                </c:pt>
                <c:pt idx="121">
                  <c:v>0.80998427558560149</c:v>
                </c:pt>
                <c:pt idx="122">
                  <c:v>0.8113631618412529</c:v>
                </c:pt>
                <c:pt idx="123">
                  <c:v>0.72689256920207446</c:v>
                </c:pt>
                <c:pt idx="124">
                  <c:v>0.77000418865716991</c:v>
                </c:pt>
                <c:pt idx="125">
                  <c:v>0.75674948596876912</c:v>
                </c:pt>
                <c:pt idx="126">
                  <c:v>0.75738697550862821</c:v>
                </c:pt>
                <c:pt idx="127">
                  <c:v>0.7660470970326585</c:v>
                </c:pt>
                <c:pt idx="128">
                  <c:v>0.77057409248958331</c:v>
                </c:pt>
                <c:pt idx="129">
                  <c:v>0.77322539282714098</c:v>
                </c:pt>
                <c:pt idx="130">
                  <c:v>0.74084294199250078</c:v>
                </c:pt>
                <c:pt idx="131">
                  <c:v>0.76013334583643999</c:v>
                </c:pt>
                <c:pt idx="132">
                  <c:v>0.70862079741218953</c:v>
                </c:pt>
                <c:pt idx="133">
                  <c:v>0.74403832832164563</c:v>
                </c:pt>
                <c:pt idx="134">
                  <c:v>0.74819037989026305</c:v>
                </c:pt>
                <c:pt idx="135">
                  <c:v>0.80352667075514228</c:v>
                </c:pt>
                <c:pt idx="136">
                  <c:v>0.79795389217997625</c:v>
                </c:pt>
                <c:pt idx="137">
                  <c:v>0.78570147376285393</c:v>
                </c:pt>
                <c:pt idx="138">
                  <c:v>0.7993114437354687</c:v>
                </c:pt>
                <c:pt idx="139">
                  <c:v>0.79444197847153997</c:v>
                </c:pt>
                <c:pt idx="140">
                  <c:v>0.79119484347444624</c:v>
                </c:pt>
                <c:pt idx="141">
                  <c:v>0.78858751787606696</c:v>
                </c:pt>
                <c:pt idx="142">
                  <c:v>0.79485701898404415</c:v>
                </c:pt>
                <c:pt idx="143">
                  <c:v>0.78899082571072965</c:v>
                </c:pt>
                <c:pt idx="144">
                  <c:v>0.76095300393774934</c:v>
                </c:pt>
                <c:pt idx="145">
                  <c:v>0.75097154362544338</c:v>
                </c:pt>
                <c:pt idx="146">
                  <c:v>0.7426229808141005</c:v>
                </c:pt>
                <c:pt idx="147">
                  <c:v>0.79999725556497503</c:v>
                </c:pt>
                <c:pt idx="148">
                  <c:v>0.81444235125777875</c:v>
                </c:pt>
                <c:pt idx="149">
                  <c:v>0.82269752064341262</c:v>
                </c:pt>
                <c:pt idx="150">
                  <c:v>0.83091692037289311</c:v>
                </c:pt>
                <c:pt idx="151">
                  <c:v>0.83499642058140355</c:v>
                </c:pt>
                <c:pt idx="152">
                  <c:v>0.83616704542377063</c:v>
                </c:pt>
                <c:pt idx="153">
                  <c:v>0.7565691869327712</c:v>
                </c:pt>
                <c:pt idx="154">
                  <c:v>0.80372666655036584</c:v>
                </c:pt>
                <c:pt idx="155">
                  <c:v>0.80942875655941215</c:v>
                </c:pt>
                <c:pt idx="156">
                  <c:v>0.82367572784865994</c:v>
                </c:pt>
                <c:pt idx="157">
                  <c:v>0.82068641486700478</c:v>
                </c:pt>
                <c:pt idx="158">
                  <c:v>0.7187131258912357</c:v>
                </c:pt>
                <c:pt idx="159">
                  <c:v>0.75782070101838717</c:v>
                </c:pt>
                <c:pt idx="160">
                  <c:v>0.8013091237426061</c:v>
                </c:pt>
                <c:pt idx="161">
                  <c:v>0.80212092152202741</c:v>
                </c:pt>
                <c:pt idx="162">
                  <c:v>0.81424682787503577</c:v>
                </c:pt>
                <c:pt idx="163">
                  <c:v>0.82538724278691389</c:v>
                </c:pt>
                <c:pt idx="164">
                  <c:v>0.79046061881111318</c:v>
                </c:pt>
                <c:pt idx="165">
                  <c:v>0.79841606351336303</c:v>
                </c:pt>
                <c:pt idx="166">
                  <c:v>0.78294237176723713</c:v>
                </c:pt>
                <c:pt idx="167">
                  <c:v>0.77794574998162846</c:v>
                </c:pt>
                <c:pt idx="168">
                  <c:v>0.7989114872773182</c:v>
                </c:pt>
                <c:pt idx="169">
                  <c:v>0.80168680294760342</c:v>
                </c:pt>
                <c:pt idx="170">
                  <c:v>0.80174474195754508</c:v>
                </c:pt>
                <c:pt idx="171">
                  <c:v>0.81579211513632954</c:v>
                </c:pt>
                <c:pt idx="172">
                  <c:v>0.78812263488922996</c:v>
                </c:pt>
                <c:pt idx="173">
                  <c:v>0.7793319550789628</c:v>
                </c:pt>
                <c:pt idx="174">
                  <c:v>0.71028298403444301</c:v>
                </c:pt>
                <c:pt idx="175">
                  <c:v>0.78304860433267731</c:v>
                </c:pt>
                <c:pt idx="176">
                  <c:v>0.74610647993013346</c:v>
                </c:pt>
                <c:pt idx="177">
                  <c:v>0.71053207358770054</c:v>
                </c:pt>
                <c:pt idx="178">
                  <c:v>0.82049638418022541</c:v>
                </c:pt>
                <c:pt idx="179">
                  <c:v>0.79868538567148983</c:v>
                </c:pt>
                <c:pt idx="180">
                  <c:v>0.8103542601959044</c:v>
                </c:pt>
                <c:pt idx="181">
                  <c:v>0.76699518921090437</c:v>
                </c:pt>
                <c:pt idx="182">
                  <c:v>0.78704305567689714</c:v>
                </c:pt>
                <c:pt idx="183">
                  <c:v>0.83523306104971395</c:v>
                </c:pt>
              </c:numCache>
            </c:numRef>
          </c:val>
          <c:smooth val="0"/>
          <c:extLst>
            <c:ext xmlns:c16="http://schemas.microsoft.com/office/drawing/2014/chart" uri="{C3380CC4-5D6E-409C-BE32-E72D297353CC}">
              <c16:uniqueId val="{00000000-5863-49BE-92D1-4AE3D4928131}"/>
            </c:ext>
          </c:extLst>
        </c:ser>
        <c:ser>
          <c:idx val="1"/>
          <c:order val="1"/>
          <c:tx>
            <c:strRef>
              <c:f>Volume_Data!$B$1</c:f>
              <c:strCache>
                <c:ptCount val="1"/>
                <c:pt idx="0">
                  <c:v>FINAL (May23-Oct23)</c:v>
                </c:pt>
              </c:strCache>
            </c:strRef>
          </c:tx>
          <c:spPr>
            <a:ln w="28575" cap="rnd">
              <a:solidFill>
                <a:schemeClr val="accent2"/>
              </a:solidFill>
              <a:round/>
            </a:ln>
            <a:effectLst/>
          </c:spPr>
          <c:marker>
            <c:symbol val="none"/>
          </c:marker>
          <c:val>
            <c:numRef>
              <c:f>Volume_Data!$B$2:$B$185</c:f>
              <c:numCache>
                <c:formatCode>General</c:formatCode>
                <c:ptCount val="184"/>
                <c:pt idx="0">
                  <c:v>0.99813858798627431</c:v>
                </c:pt>
                <c:pt idx="1">
                  <c:v>0.99805236490947158</c:v>
                </c:pt>
                <c:pt idx="2">
                  <c:v>0.9980372990391817</c:v>
                </c:pt>
                <c:pt idx="3">
                  <c:v>0.99814222826246912</c:v>
                </c:pt>
                <c:pt idx="4">
                  <c:v>0.99756493819789505</c:v>
                </c:pt>
                <c:pt idx="5">
                  <c:v>0.99779256459858356</c:v>
                </c:pt>
                <c:pt idx="6">
                  <c:v>0.99774362409474471</c:v>
                </c:pt>
                <c:pt idx="7">
                  <c:v>0.99799458790357809</c:v>
                </c:pt>
                <c:pt idx="8">
                  <c:v>0.99800338832388702</c:v>
                </c:pt>
                <c:pt idx="9">
                  <c:v>0.99786026886526236</c:v>
                </c:pt>
                <c:pt idx="10">
                  <c:v>0.9980810536436665</c:v>
                </c:pt>
                <c:pt idx="11">
                  <c:v>0.99800073081186158</c:v>
                </c:pt>
                <c:pt idx="12">
                  <c:v>0.99786151791133204</c:v>
                </c:pt>
                <c:pt idx="13">
                  <c:v>0.99773210756308095</c:v>
                </c:pt>
                <c:pt idx="14">
                  <c:v>0.99778284937668171</c:v>
                </c:pt>
                <c:pt idx="15">
                  <c:v>0.99796862422083998</c:v>
                </c:pt>
                <c:pt idx="16">
                  <c:v>0.99767279727643154</c:v>
                </c:pt>
                <c:pt idx="17">
                  <c:v>0.99799382975966722</c:v>
                </c:pt>
                <c:pt idx="18">
                  <c:v>0.99804595948375918</c:v>
                </c:pt>
                <c:pt idx="19">
                  <c:v>0.99794362657532376</c:v>
                </c:pt>
                <c:pt idx="20">
                  <c:v>0.99750045084950179</c:v>
                </c:pt>
                <c:pt idx="21">
                  <c:v>0.99787810605416261</c:v>
                </c:pt>
                <c:pt idx="22">
                  <c:v>0.99805997790379131</c:v>
                </c:pt>
                <c:pt idx="23">
                  <c:v>0.99790126343843444</c:v>
                </c:pt>
                <c:pt idx="24">
                  <c:v>0.99795146170700388</c:v>
                </c:pt>
                <c:pt idx="25">
                  <c:v>0.99793782882715831</c:v>
                </c:pt>
                <c:pt idx="26">
                  <c:v>0.99910845279198446</c:v>
                </c:pt>
                <c:pt idx="27">
                  <c:v>0.99909934944160983</c:v>
                </c:pt>
                <c:pt idx="28">
                  <c:v>0.99894385926822804</c:v>
                </c:pt>
                <c:pt idx="29">
                  <c:v>0.99885292914039958</c:v>
                </c:pt>
                <c:pt idx="30">
                  <c:v>0.99882308453787771</c:v>
                </c:pt>
                <c:pt idx="31">
                  <c:v>0.99890757779640049</c:v>
                </c:pt>
                <c:pt idx="32">
                  <c:v>0.99900081811982833</c:v>
                </c:pt>
                <c:pt idx="33">
                  <c:v>0.99862658989912334</c:v>
                </c:pt>
                <c:pt idx="34">
                  <c:v>0.99890513941244086</c:v>
                </c:pt>
                <c:pt idx="35">
                  <c:v>0.99924411805847868</c:v>
                </c:pt>
                <c:pt idx="36">
                  <c:v>0.99938409745509216</c:v>
                </c:pt>
                <c:pt idx="37">
                  <c:v>0.99926889461329749</c:v>
                </c:pt>
                <c:pt idx="38">
                  <c:v>0.99966688560061412</c:v>
                </c:pt>
                <c:pt idx="39">
                  <c:v>0.99971424045610024</c:v>
                </c:pt>
                <c:pt idx="40">
                  <c:v>0.99963746530095721</c:v>
                </c:pt>
                <c:pt idx="41">
                  <c:v>0.99951886800295986</c:v>
                </c:pt>
                <c:pt idx="42">
                  <c:v>0.99970588684804218</c:v>
                </c:pt>
                <c:pt idx="43">
                  <c:v>0.9965053591613604</c:v>
                </c:pt>
                <c:pt idx="44">
                  <c:v>0.99688737931843396</c:v>
                </c:pt>
                <c:pt idx="45">
                  <c:v>0.99699705949963757</c:v>
                </c:pt>
                <c:pt idx="46">
                  <c:v>0.99978195412362103</c:v>
                </c:pt>
                <c:pt idx="47">
                  <c:v>0.99977901498057098</c:v>
                </c:pt>
                <c:pt idx="48">
                  <c:v>0.99980815993762517</c:v>
                </c:pt>
                <c:pt idx="49">
                  <c:v>0.99982982124119291</c:v>
                </c:pt>
                <c:pt idx="50">
                  <c:v>0.99983361555960826</c:v>
                </c:pt>
                <c:pt idx="51">
                  <c:v>0.99978525053995759</c:v>
                </c:pt>
                <c:pt idx="52">
                  <c:v>0.99938418934564599</c:v>
                </c:pt>
                <c:pt idx="53">
                  <c:v>0.99935074981131522</c:v>
                </c:pt>
                <c:pt idx="54">
                  <c:v>0.99960175274312646</c:v>
                </c:pt>
                <c:pt idx="55">
                  <c:v>0.99882341756512605</c:v>
                </c:pt>
                <c:pt idx="56">
                  <c:v>0.99951555127693836</c:v>
                </c:pt>
                <c:pt idx="57">
                  <c:v>0.99940708761265651</c:v>
                </c:pt>
                <c:pt idx="58">
                  <c:v>0.99932158616260724</c:v>
                </c:pt>
                <c:pt idx="59">
                  <c:v>0.99929504137891567</c:v>
                </c:pt>
                <c:pt idx="60">
                  <c:v>0.99944368880421364</c:v>
                </c:pt>
                <c:pt idx="61">
                  <c:v>0.99889911228103512</c:v>
                </c:pt>
                <c:pt idx="62">
                  <c:v>0.9994459521134168</c:v>
                </c:pt>
                <c:pt idx="63">
                  <c:v>0.99948752789771056</c:v>
                </c:pt>
                <c:pt idx="64">
                  <c:v>0.99945749478263513</c:v>
                </c:pt>
                <c:pt idx="65">
                  <c:v>0.99951251933122753</c:v>
                </c:pt>
                <c:pt idx="66">
                  <c:v>0.99962141171356811</c:v>
                </c:pt>
                <c:pt idx="67">
                  <c:v>0.99953403829370591</c:v>
                </c:pt>
                <c:pt idx="68">
                  <c:v>0.99955358156380447</c:v>
                </c:pt>
                <c:pt idx="69">
                  <c:v>0.99956644356864877</c:v>
                </c:pt>
                <c:pt idx="70">
                  <c:v>0.99956052263403083</c:v>
                </c:pt>
                <c:pt idx="71">
                  <c:v>0.99945643594094868</c:v>
                </c:pt>
                <c:pt idx="72">
                  <c:v>0.99962303666674412</c:v>
                </c:pt>
                <c:pt idx="73">
                  <c:v>0.99959122744201967</c:v>
                </c:pt>
                <c:pt idx="74">
                  <c:v>0.99961408551344366</c:v>
                </c:pt>
                <c:pt idx="75">
                  <c:v>0.99934915909434929</c:v>
                </c:pt>
                <c:pt idx="76">
                  <c:v>0.99932886660390496</c:v>
                </c:pt>
                <c:pt idx="77">
                  <c:v>0.99919812050341128</c:v>
                </c:pt>
                <c:pt idx="78">
                  <c:v>0.99936963114847854</c:v>
                </c:pt>
                <c:pt idx="79">
                  <c:v>0.99935199688286258</c:v>
                </c:pt>
                <c:pt idx="80">
                  <c:v>0.99936879783165766</c:v>
                </c:pt>
                <c:pt idx="81">
                  <c:v>0.99891134799085723</c:v>
                </c:pt>
                <c:pt idx="82">
                  <c:v>0.99897821217839777</c:v>
                </c:pt>
                <c:pt idx="83">
                  <c:v>0.99909070558024937</c:v>
                </c:pt>
                <c:pt idx="84">
                  <c:v>0.99932689489557036</c:v>
                </c:pt>
                <c:pt idx="85">
                  <c:v>0.99920314329711557</c:v>
                </c:pt>
                <c:pt idx="86">
                  <c:v>0.99919817720176829</c:v>
                </c:pt>
                <c:pt idx="87">
                  <c:v>0.99957613703033632</c:v>
                </c:pt>
                <c:pt idx="88">
                  <c:v>0.99956245196234605</c:v>
                </c:pt>
                <c:pt idx="89">
                  <c:v>0.99942673670102367</c:v>
                </c:pt>
                <c:pt idx="90">
                  <c:v>0.99951832579919608</c:v>
                </c:pt>
                <c:pt idx="91">
                  <c:v>0.99983032992863863</c:v>
                </c:pt>
                <c:pt idx="92">
                  <c:v>0.99898234961468868</c:v>
                </c:pt>
                <c:pt idx="93">
                  <c:v>0.99893607855584199</c:v>
                </c:pt>
                <c:pt idx="94">
                  <c:v>0.99877613489058781</c:v>
                </c:pt>
                <c:pt idx="95">
                  <c:v>0.99861528842163472</c:v>
                </c:pt>
                <c:pt idx="96">
                  <c:v>0.99875669196495231</c:v>
                </c:pt>
                <c:pt idx="97">
                  <c:v>0.99882876259319786</c:v>
                </c:pt>
                <c:pt idx="98">
                  <c:v>0.99907597349172927</c:v>
                </c:pt>
                <c:pt idx="99">
                  <c:v>0.99901987171023543</c:v>
                </c:pt>
                <c:pt idx="100">
                  <c:v>0.99897895359446465</c:v>
                </c:pt>
                <c:pt idx="101">
                  <c:v>0.99906486228251967</c:v>
                </c:pt>
                <c:pt idx="102">
                  <c:v>0.99891132874241773</c:v>
                </c:pt>
                <c:pt idx="103">
                  <c:v>0.99824319758355107</c:v>
                </c:pt>
                <c:pt idx="104">
                  <c:v>0.99878988957412429</c:v>
                </c:pt>
                <c:pt idx="105">
                  <c:v>0.99883269496395988</c:v>
                </c:pt>
                <c:pt idx="106">
                  <c:v>0.99903152121476968</c:v>
                </c:pt>
                <c:pt idx="107">
                  <c:v>0.99920548879820237</c:v>
                </c:pt>
                <c:pt idx="108">
                  <c:v>0.99932496213260968</c:v>
                </c:pt>
                <c:pt idx="109">
                  <c:v>0.9990247556136691</c:v>
                </c:pt>
                <c:pt idx="110">
                  <c:v>0.99873876614396873</c:v>
                </c:pt>
                <c:pt idx="111">
                  <c:v>0.99891281686733002</c:v>
                </c:pt>
                <c:pt idx="112">
                  <c:v>0.99914253334715275</c:v>
                </c:pt>
                <c:pt idx="113">
                  <c:v>0.99923035101294111</c:v>
                </c:pt>
                <c:pt idx="114">
                  <c:v>0.99903590655532737</c:v>
                </c:pt>
                <c:pt idx="115">
                  <c:v>0.99937721518434885</c:v>
                </c:pt>
                <c:pt idx="116">
                  <c:v>0.99899553278960407</c:v>
                </c:pt>
                <c:pt idx="117">
                  <c:v>0.99891893073749394</c:v>
                </c:pt>
                <c:pt idx="118">
                  <c:v>0.99887362614656139</c:v>
                </c:pt>
                <c:pt idx="119">
                  <c:v>0.99924854956473452</c:v>
                </c:pt>
                <c:pt idx="120">
                  <c:v>0.97995577931437527</c:v>
                </c:pt>
                <c:pt idx="121">
                  <c:v>0.99906773662899062</c:v>
                </c:pt>
                <c:pt idx="122">
                  <c:v>0.99929601721810701</c:v>
                </c:pt>
                <c:pt idx="123">
                  <c:v>0.99857678503526426</c:v>
                </c:pt>
                <c:pt idx="124">
                  <c:v>0.99854867250353407</c:v>
                </c:pt>
                <c:pt idx="125">
                  <c:v>0.9986886375879962</c:v>
                </c:pt>
                <c:pt idx="126">
                  <c:v>0.9937643685085269</c:v>
                </c:pt>
                <c:pt idx="127">
                  <c:v>0.99904049974086884</c:v>
                </c:pt>
                <c:pt idx="128">
                  <c:v>0.99898264769504208</c:v>
                </c:pt>
                <c:pt idx="129">
                  <c:v>0.99919912632597807</c:v>
                </c:pt>
                <c:pt idx="130">
                  <c:v>0.99922281495577148</c:v>
                </c:pt>
                <c:pt idx="131">
                  <c:v>0.99913771632472315</c:v>
                </c:pt>
                <c:pt idx="132">
                  <c:v>0.99896207373064527</c:v>
                </c:pt>
                <c:pt idx="133">
                  <c:v>0.99864526435666301</c:v>
                </c:pt>
                <c:pt idx="134">
                  <c:v>0.99864491173880621</c:v>
                </c:pt>
                <c:pt idx="135">
                  <c:v>0.99854579014766076</c:v>
                </c:pt>
                <c:pt idx="136">
                  <c:v>0.99871321655977829</c:v>
                </c:pt>
                <c:pt idx="137">
                  <c:v>0.9987331073869592</c:v>
                </c:pt>
                <c:pt idx="138">
                  <c:v>0.99865038741053846</c:v>
                </c:pt>
                <c:pt idx="139">
                  <c:v>0.99836159849324013</c:v>
                </c:pt>
                <c:pt idx="140">
                  <c:v>0.99836205630001307</c:v>
                </c:pt>
                <c:pt idx="141">
                  <c:v>0.9996456914958346</c:v>
                </c:pt>
                <c:pt idx="142">
                  <c:v>0.99965653925267073</c:v>
                </c:pt>
                <c:pt idx="143">
                  <c:v>0.99949640239367654</c:v>
                </c:pt>
                <c:pt idx="144">
                  <c:v>0.99967990288502018</c:v>
                </c:pt>
                <c:pt idx="145">
                  <c:v>0.999675147073673</c:v>
                </c:pt>
                <c:pt idx="146">
                  <c:v>0.99971320100796546</c:v>
                </c:pt>
                <c:pt idx="147">
                  <c:v>0.9996825194314235</c:v>
                </c:pt>
                <c:pt idx="148">
                  <c:v>0.99967532988744123</c:v>
                </c:pt>
                <c:pt idx="149">
                  <c:v>0.99968085092690206</c:v>
                </c:pt>
                <c:pt idx="150">
                  <c:v>0.99971278708593747</c:v>
                </c:pt>
                <c:pt idx="151">
                  <c:v>0.99938977505636262</c:v>
                </c:pt>
                <c:pt idx="152">
                  <c:v>0.99908162563342096</c:v>
                </c:pt>
                <c:pt idx="153">
                  <c:v>0.99897226170567477</c:v>
                </c:pt>
                <c:pt idx="154">
                  <c:v>0.99867539326239474</c:v>
                </c:pt>
                <c:pt idx="155">
                  <c:v>0.99871825058516428</c:v>
                </c:pt>
                <c:pt idx="156">
                  <c:v>0.99922364518828677</c:v>
                </c:pt>
                <c:pt idx="157">
                  <c:v>0.99882955405813212</c:v>
                </c:pt>
                <c:pt idx="158">
                  <c:v>0.99866853498778574</c:v>
                </c:pt>
                <c:pt idx="159">
                  <c:v>0.99854031645850727</c:v>
                </c:pt>
                <c:pt idx="160">
                  <c:v>0.99854637123390533</c:v>
                </c:pt>
                <c:pt idx="161">
                  <c:v>0.99701199865440771</c:v>
                </c:pt>
                <c:pt idx="162">
                  <c:v>0.99779365932702535</c:v>
                </c:pt>
                <c:pt idx="163">
                  <c:v>0.99801623072577728</c:v>
                </c:pt>
                <c:pt idx="164">
                  <c:v>0.99783036149964799</c:v>
                </c:pt>
                <c:pt idx="165">
                  <c:v>0.99835809988023927</c:v>
                </c:pt>
                <c:pt idx="166">
                  <c:v>0.99833023397849319</c:v>
                </c:pt>
                <c:pt idx="167">
                  <c:v>0.99819308797760087</c:v>
                </c:pt>
                <c:pt idx="168">
                  <c:v>0.99876938938227999</c:v>
                </c:pt>
                <c:pt idx="169">
                  <c:v>0.99880316799355229</c:v>
                </c:pt>
                <c:pt idx="170">
                  <c:v>0.99864872367704549</c:v>
                </c:pt>
                <c:pt idx="171">
                  <c:v>0.99882839769774134</c:v>
                </c:pt>
                <c:pt idx="172">
                  <c:v>0.99918212866922584</c:v>
                </c:pt>
                <c:pt idx="173">
                  <c:v>0.99917365991645268</c:v>
                </c:pt>
                <c:pt idx="174">
                  <c:v>0.99894678519041369</c:v>
                </c:pt>
                <c:pt idx="175">
                  <c:v>0.99917705124090472</c:v>
                </c:pt>
                <c:pt idx="176">
                  <c:v>0.99923069875204296</c:v>
                </c:pt>
                <c:pt idx="177">
                  <c:v>0.99910511717542849</c:v>
                </c:pt>
                <c:pt idx="178">
                  <c:v>0.99885709266297906</c:v>
                </c:pt>
                <c:pt idx="179">
                  <c:v>0.99891131184162496</c:v>
                </c:pt>
                <c:pt idx="180">
                  <c:v>0.99905091241674548</c:v>
                </c:pt>
                <c:pt idx="181">
                  <c:v>0.99899557495916147</c:v>
                </c:pt>
                <c:pt idx="182">
                  <c:v>0.99914712675999928</c:v>
                </c:pt>
                <c:pt idx="183">
                  <c:v>0.99911790584246929</c:v>
                </c:pt>
              </c:numCache>
            </c:numRef>
          </c:val>
          <c:smooth val="0"/>
          <c:extLst>
            <c:ext xmlns:c16="http://schemas.microsoft.com/office/drawing/2014/chart" uri="{C3380CC4-5D6E-409C-BE32-E72D297353CC}">
              <c16:uniqueId val="{00000001-5863-49BE-92D1-4AE3D4928131}"/>
            </c:ext>
          </c:extLst>
        </c:ser>
        <c:ser>
          <c:idx val="2"/>
          <c:order val="2"/>
          <c:tx>
            <c:strRef>
              <c:f>Volume_Data!$C$1</c:f>
              <c:strCache>
                <c:ptCount val="1"/>
                <c:pt idx="0">
                  <c:v>TRUEUP (Jan23-Jun23)</c:v>
                </c:pt>
              </c:strCache>
            </c:strRef>
          </c:tx>
          <c:spPr>
            <a:ln w="28575" cap="rnd">
              <a:solidFill>
                <a:schemeClr val="accent3"/>
              </a:solidFill>
              <a:round/>
            </a:ln>
            <a:effectLst/>
          </c:spPr>
          <c:marker>
            <c:symbol val="none"/>
          </c:marker>
          <c:val>
            <c:numRef>
              <c:f>Volume_Data!$C$2:$C$185</c:f>
              <c:numCache>
                <c:formatCode>General</c:formatCode>
                <c:ptCount val="184"/>
                <c:pt idx="0">
                  <c:v>0.99964682151048478</c:v>
                </c:pt>
                <c:pt idx="1">
                  <c:v>0.99949136609442457</c:v>
                </c:pt>
                <c:pt idx="2">
                  <c:v>0.99954555066946216</c:v>
                </c:pt>
                <c:pt idx="3">
                  <c:v>0.99955311854626183</c:v>
                </c:pt>
                <c:pt idx="4">
                  <c:v>0.99963571015561192</c:v>
                </c:pt>
                <c:pt idx="5">
                  <c:v>0.99960668888207604</c:v>
                </c:pt>
                <c:pt idx="6">
                  <c:v>0.99957464494216375</c:v>
                </c:pt>
                <c:pt idx="7">
                  <c:v>0.9996152943737362</c:v>
                </c:pt>
                <c:pt idx="8">
                  <c:v>0.99962187051283047</c:v>
                </c:pt>
                <c:pt idx="9">
                  <c:v>0.99959882504431696</c:v>
                </c:pt>
                <c:pt idx="10">
                  <c:v>0.99889653966502068</c:v>
                </c:pt>
                <c:pt idx="11">
                  <c:v>0.99877599409875728</c:v>
                </c:pt>
                <c:pt idx="12">
                  <c:v>0.99855589686256885</c:v>
                </c:pt>
                <c:pt idx="13">
                  <c:v>0.99860520649432249</c:v>
                </c:pt>
                <c:pt idx="14">
                  <c:v>0.99870027370766945</c:v>
                </c:pt>
                <c:pt idx="15">
                  <c:v>0.99871327123269471</c:v>
                </c:pt>
                <c:pt idx="16">
                  <c:v>0.99874955883837169</c:v>
                </c:pt>
                <c:pt idx="17">
                  <c:v>0.99859144861502269</c:v>
                </c:pt>
                <c:pt idx="18">
                  <c:v>0.99957288985515746</c:v>
                </c:pt>
                <c:pt idx="19">
                  <c:v>0.99959888934431951</c:v>
                </c:pt>
                <c:pt idx="20">
                  <c:v>0.99960362673976677</c:v>
                </c:pt>
                <c:pt idx="21">
                  <c:v>0.99958026636987163</c:v>
                </c:pt>
                <c:pt idx="22">
                  <c:v>0.99952621389143792</c:v>
                </c:pt>
                <c:pt idx="23">
                  <c:v>0.99953414664043028</c:v>
                </c:pt>
                <c:pt idx="24">
                  <c:v>0.99955332456833079</c:v>
                </c:pt>
                <c:pt idx="25">
                  <c:v>0.99945596953033533</c:v>
                </c:pt>
                <c:pt idx="26">
                  <c:v>0.99951060740492703</c:v>
                </c:pt>
                <c:pt idx="27">
                  <c:v>0.99953036498902514</c:v>
                </c:pt>
                <c:pt idx="28">
                  <c:v>0.99943222101071949</c:v>
                </c:pt>
                <c:pt idx="29">
                  <c:v>0.99960498026189892</c:v>
                </c:pt>
                <c:pt idx="30">
                  <c:v>0.99963461651184293</c:v>
                </c:pt>
                <c:pt idx="31">
                  <c:v>0.99954651246746418</c:v>
                </c:pt>
                <c:pt idx="32">
                  <c:v>0.99958126618264054</c:v>
                </c:pt>
                <c:pt idx="33">
                  <c:v>0.99951095908562371</c:v>
                </c:pt>
                <c:pt idx="34">
                  <c:v>0.99956628141059822</c:v>
                </c:pt>
                <c:pt idx="35">
                  <c:v>0.99967318556635254</c:v>
                </c:pt>
                <c:pt idx="36">
                  <c:v>0.99913051478005388</c:v>
                </c:pt>
                <c:pt idx="37">
                  <c:v>0.99951730649487991</c:v>
                </c:pt>
                <c:pt idx="38">
                  <c:v>0.99960514569335346</c:v>
                </c:pt>
                <c:pt idx="39">
                  <c:v>0.99966760672159072</c:v>
                </c:pt>
                <c:pt idx="40">
                  <c:v>0.99953054238184802</c:v>
                </c:pt>
                <c:pt idx="41">
                  <c:v>0.99943739976926482</c:v>
                </c:pt>
                <c:pt idx="42">
                  <c:v>0.99945176308146166</c:v>
                </c:pt>
                <c:pt idx="43">
                  <c:v>0.999375738434649</c:v>
                </c:pt>
                <c:pt idx="44">
                  <c:v>0.99949314991620763</c:v>
                </c:pt>
                <c:pt idx="45">
                  <c:v>0.99953387319068998</c:v>
                </c:pt>
                <c:pt idx="46">
                  <c:v>0.99868086258761768</c:v>
                </c:pt>
                <c:pt idx="47">
                  <c:v>0.99934525585775191</c:v>
                </c:pt>
                <c:pt idx="48">
                  <c:v>0.99936381056500057</c:v>
                </c:pt>
                <c:pt idx="49">
                  <c:v>0.99930063532782498</c:v>
                </c:pt>
                <c:pt idx="50">
                  <c:v>0.99926437587550876</c:v>
                </c:pt>
                <c:pt idx="51">
                  <c:v>0.9992233497341374</c:v>
                </c:pt>
                <c:pt idx="52">
                  <c:v>0.99924286095218473</c:v>
                </c:pt>
                <c:pt idx="53">
                  <c:v>0.99923185878485787</c:v>
                </c:pt>
                <c:pt idx="54">
                  <c:v>0.99911560779676367</c:v>
                </c:pt>
                <c:pt idx="55">
                  <c:v>0.99926664676907195</c:v>
                </c:pt>
                <c:pt idx="56">
                  <c:v>0.9993861506242715</c:v>
                </c:pt>
                <c:pt idx="57">
                  <c:v>0.99909713904140751</c:v>
                </c:pt>
                <c:pt idx="58">
                  <c:v>0.99909270144810813</c:v>
                </c:pt>
                <c:pt idx="59">
                  <c:v>0.99946400297018256</c:v>
                </c:pt>
                <c:pt idx="60">
                  <c:v>0.99941314461361863</c:v>
                </c:pt>
                <c:pt idx="61">
                  <c:v>0.99950232931554273</c:v>
                </c:pt>
                <c:pt idx="62">
                  <c:v>0.99950669099184619</c:v>
                </c:pt>
                <c:pt idx="63">
                  <c:v>0.99946052698433374</c:v>
                </c:pt>
                <c:pt idx="64">
                  <c:v>0.99937092113632309</c:v>
                </c:pt>
                <c:pt idx="65">
                  <c:v>0.99943793047196172</c:v>
                </c:pt>
                <c:pt idx="66">
                  <c:v>0.999314261231524</c:v>
                </c:pt>
                <c:pt idx="67">
                  <c:v>0.99917448262639408</c:v>
                </c:pt>
                <c:pt idx="68">
                  <c:v>0.99921250947698292</c:v>
                </c:pt>
                <c:pt idx="69">
                  <c:v>0.99910932068421965</c:v>
                </c:pt>
                <c:pt idx="70">
                  <c:v>0.99891651623405897</c:v>
                </c:pt>
                <c:pt idx="71">
                  <c:v>0.99963081342585769</c:v>
                </c:pt>
                <c:pt idx="72">
                  <c:v>0.99960008626030961</c:v>
                </c:pt>
                <c:pt idx="73">
                  <c:v>0.99957310908995511</c:v>
                </c:pt>
                <c:pt idx="74">
                  <c:v>0.99962167455978879</c:v>
                </c:pt>
                <c:pt idx="75">
                  <c:v>0.99970648049093924</c:v>
                </c:pt>
                <c:pt idx="76">
                  <c:v>0.99965969297476831</c:v>
                </c:pt>
                <c:pt idx="77">
                  <c:v>0.99973687628998187</c:v>
                </c:pt>
                <c:pt idx="78">
                  <c:v>0.99971296156938338</c:v>
                </c:pt>
                <c:pt idx="79">
                  <c:v>0.99969920849785032</c:v>
                </c:pt>
                <c:pt idx="80">
                  <c:v>0.99967643157643304</c:v>
                </c:pt>
                <c:pt idx="81">
                  <c:v>0.99968478820737916</c:v>
                </c:pt>
                <c:pt idx="82">
                  <c:v>0.9996824668290113</c:v>
                </c:pt>
                <c:pt idx="83">
                  <c:v>0.99971933125029144</c:v>
                </c:pt>
                <c:pt idx="84">
                  <c:v>0.99970859209160146</c:v>
                </c:pt>
                <c:pt idx="85">
                  <c:v>0.99969865658384427</c:v>
                </c:pt>
                <c:pt idx="86">
                  <c:v>0.9997368752336252</c:v>
                </c:pt>
                <c:pt idx="87">
                  <c:v>0.99973406016539168</c:v>
                </c:pt>
                <c:pt idx="88">
                  <c:v>0.99975757547937472</c:v>
                </c:pt>
                <c:pt idx="89">
                  <c:v>0.99975341472080304</c:v>
                </c:pt>
                <c:pt idx="90">
                  <c:v>0.9997698066111127</c:v>
                </c:pt>
                <c:pt idx="91">
                  <c:v>0.99976428532514006</c:v>
                </c:pt>
                <c:pt idx="92">
                  <c:v>0.9995352335574198</c:v>
                </c:pt>
                <c:pt idx="93">
                  <c:v>0.99976085593562936</c:v>
                </c:pt>
                <c:pt idx="94">
                  <c:v>0.99976155560640145</c:v>
                </c:pt>
                <c:pt idx="95">
                  <c:v>0.99973826292032242</c:v>
                </c:pt>
                <c:pt idx="96">
                  <c:v>0.99971867803376435</c:v>
                </c:pt>
                <c:pt idx="97">
                  <c:v>0.99973545490555094</c:v>
                </c:pt>
                <c:pt idx="98">
                  <c:v>0.99975727021418026</c:v>
                </c:pt>
                <c:pt idx="99">
                  <c:v>0.99948341703996113</c:v>
                </c:pt>
                <c:pt idx="100">
                  <c:v>0.99933623745275491</c:v>
                </c:pt>
                <c:pt idx="101">
                  <c:v>0.99937070891261137</c:v>
                </c:pt>
                <c:pt idx="102">
                  <c:v>0.99938608436101961</c:v>
                </c:pt>
                <c:pt idx="103">
                  <c:v>0.99944190509523723</c:v>
                </c:pt>
                <c:pt idx="104">
                  <c:v>0.99936530531954204</c:v>
                </c:pt>
                <c:pt idx="105">
                  <c:v>0.9995161062621214</c:v>
                </c:pt>
                <c:pt idx="106">
                  <c:v>0.99946920356747648</c:v>
                </c:pt>
                <c:pt idx="107">
                  <c:v>0.99924721517402093</c:v>
                </c:pt>
                <c:pt idx="108">
                  <c:v>0.99931686269488695</c:v>
                </c:pt>
                <c:pt idx="109">
                  <c:v>0.99927919959806288</c:v>
                </c:pt>
                <c:pt idx="110">
                  <c:v>0.999212506412822</c:v>
                </c:pt>
                <c:pt idx="111">
                  <c:v>0.99916992207415611</c:v>
                </c:pt>
                <c:pt idx="112">
                  <c:v>0.99927220592068711</c:v>
                </c:pt>
                <c:pt idx="113">
                  <c:v>0.99925565845021735</c:v>
                </c:pt>
                <c:pt idx="114">
                  <c:v>0.99915123753276425</c:v>
                </c:pt>
                <c:pt idx="115">
                  <c:v>0.99927624778036284</c:v>
                </c:pt>
                <c:pt idx="116">
                  <c:v>0.99917410667716144</c:v>
                </c:pt>
                <c:pt idx="117">
                  <c:v>0.99923129064958993</c:v>
                </c:pt>
                <c:pt idx="118">
                  <c:v>0.99915208967928892</c:v>
                </c:pt>
                <c:pt idx="119">
                  <c:v>0.99935733256666281</c:v>
                </c:pt>
                <c:pt idx="120">
                  <c:v>0.99931485882116422</c:v>
                </c:pt>
                <c:pt idx="121">
                  <c:v>0.99921354716055766</c:v>
                </c:pt>
                <c:pt idx="122">
                  <c:v>0.99930372467017947</c:v>
                </c:pt>
                <c:pt idx="123">
                  <c:v>0.99925478232080656</c:v>
                </c:pt>
                <c:pt idx="124">
                  <c:v>0.99937913424542923</c:v>
                </c:pt>
                <c:pt idx="125">
                  <c:v>0.9993327236757974</c:v>
                </c:pt>
                <c:pt idx="126">
                  <c:v>0.99942114838582319</c:v>
                </c:pt>
                <c:pt idx="127">
                  <c:v>0.99949690733674668</c:v>
                </c:pt>
                <c:pt idx="128">
                  <c:v>0.99969983418386987</c:v>
                </c:pt>
                <c:pt idx="129">
                  <c:v>0.99961658924801566</c:v>
                </c:pt>
                <c:pt idx="130">
                  <c:v>0.99968218207404658</c:v>
                </c:pt>
                <c:pt idx="131">
                  <c:v>0.99970345344362477</c:v>
                </c:pt>
                <c:pt idx="132">
                  <c:v>0.99970303566526109</c:v>
                </c:pt>
                <c:pt idx="133">
                  <c:v>0.99969935274180755</c:v>
                </c:pt>
                <c:pt idx="134">
                  <c:v>0.99970120566860721</c:v>
                </c:pt>
                <c:pt idx="135">
                  <c:v>0.9996936062984253</c:v>
                </c:pt>
                <c:pt idx="136">
                  <c:v>0.99989717781466092</c:v>
                </c:pt>
                <c:pt idx="137">
                  <c:v>0.99993627271597019</c:v>
                </c:pt>
                <c:pt idx="138">
                  <c:v>0.9997215526306158</c:v>
                </c:pt>
                <c:pt idx="139">
                  <c:v>0.99967743884565008</c:v>
                </c:pt>
                <c:pt idx="140">
                  <c:v>0.99966445048899832</c:v>
                </c:pt>
                <c:pt idx="141">
                  <c:v>0.99965091240519932</c:v>
                </c:pt>
                <c:pt idx="142">
                  <c:v>0.99967922028193557</c:v>
                </c:pt>
                <c:pt idx="143">
                  <c:v>0.99966332311781358</c:v>
                </c:pt>
                <c:pt idx="144">
                  <c:v>0.99970021948001941</c:v>
                </c:pt>
                <c:pt idx="145">
                  <c:v>0.9996996472618801</c:v>
                </c:pt>
                <c:pt idx="146">
                  <c:v>0.99964901548527263</c:v>
                </c:pt>
                <c:pt idx="147">
                  <c:v>0.99967828481923071</c:v>
                </c:pt>
                <c:pt idx="148">
                  <c:v>0.99968068282556999</c:v>
                </c:pt>
                <c:pt idx="149">
                  <c:v>0.99967251231546972</c:v>
                </c:pt>
                <c:pt idx="150">
                  <c:v>0.999688151044823</c:v>
                </c:pt>
                <c:pt idx="151">
                  <c:v>0.99969011062527402</c:v>
                </c:pt>
                <c:pt idx="152">
                  <c:v>0.99969446559063646</c:v>
                </c:pt>
                <c:pt idx="153">
                  <c:v>0.9996760372291239</c:v>
                </c:pt>
                <c:pt idx="154">
                  <c:v>0.99966487405559323</c:v>
                </c:pt>
                <c:pt idx="155">
                  <c:v>0.99964797152038132</c:v>
                </c:pt>
                <c:pt idx="156">
                  <c:v>0.99967118854244208</c:v>
                </c:pt>
                <c:pt idx="157">
                  <c:v>0.99966772122119296</c:v>
                </c:pt>
                <c:pt idx="158">
                  <c:v>0.99971516014802064</c:v>
                </c:pt>
                <c:pt idx="159">
                  <c:v>0.99970959963343498</c:v>
                </c:pt>
                <c:pt idx="160">
                  <c:v>0.99967210110758142</c:v>
                </c:pt>
                <c:pt idx="161">
                  <c:v>0.99971594540693709</c:v>
                </c:pt>
                <c:pt idx="162">
                  <c:v>0.99971394234439637</c:v>
                </c:pt>
                <c:pt idx="163">
                  <c:v>0.99971529211956445</c:v>
                </c:pt>
                <c:pt idx="164">
                  <c:v>0.99969182876098595</c:v>
                </c:pt>
                <c:pt idx="165">
                  <c:v>0.99973349620913643</c:v>
                </c:pt>
                <c:pt idx="166">
                  <c:v>0.99968921805252509</c:v>
                </c:pt>
                <c:pt idx="167">
                  <c:v>0.99967892007081305</c:v>
                </c:pt>
                <c:pt idx="168">
                  <c:v>0.99973496287905983</c:v>
                </c:pt>
                <c:pt idx="169">
                  <c:v>0.9999156003629841</c:v>
                </c:pt>
                <c:pt idx="170">
                  <c:v>0.99990441380412631</c:v>
                </c:pt>
                <c:pt idx="171">
                  <c:v>0.99985450355451622</c:v>
                </c:pt>
                <c:pt idx="172">
                  <c:v>0.99989545153702952</c:v>
                </c:pt>
                <c:pt idx="173">
                  <c:v>0.99988003660390579</c:v>
                </c:pt>
                <c:pt idx="174">
                  <c:v>0.99988515358188623</c:v>
                </c:pt>
                <c:pt idx="175">
                  <c:v>0.99990168480213548</c:v>
                </c:pt>
                <c:pt idx="176">
                  <c:v>0.9998844776678536</c:v>
                </c:pt>
                <c:pt idx="177">
                  <c:v>0.99987191894188132</c:v>
                </c:pt>
                <c:pt idx="178">
                  <c:v>0.99988879610977399</c:v>
                </c:pt>
                <c:pt idx="179">
                  <c:v>0.99992609998276738</c:v>
                </c:pt>
                <c:pt idx="180">
                  <c:v>0.99991082784561214</c:v>
                </c:pt>
              </c:numCache>
            </c:numRef>
          </c:val>
          <c:smooth val="0"/>
          <c:extLst>
            <c:ext xmlns:c16="http://schemas.microsoft.com/office/drawing/2014/chart" uri="{C3380CC4-5D6E-409C-BE32-E72D297353CC}">
              <c16:uniqueId val="{00000002-5863-49BE-92D1-4AE3D4928131}"/>
            </c:ext>
          </c:extLst>
        </c:ser>
        <c:dLbls>
          <c:showLegendKey val="0"/>
          <c:showVal val="0"/>
          <c:showCatName val="0"/>
          <c:showSerName val="0"/>
          <c:showPercent val="0"/>
          <c:showBubbleSize val="0"/>
        </c:dLbls>
        <c:smooth val="0"/>
        <c:axId val="486999000"/>
        <c:axId val="487002136"/>
      </c:lineChart>
      <c:catAx>
        <c:axId val="486999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002136"/>
        <c:crosses val="autoZero"/>
        <c:auto val="1"/>
        <c:lblAlgn val="ctr"/>
        <c:lblOffset val="100"/>
        <c:noMultiLvlLbl val="0"/>
      </c:catAx>
      <c:valAx>
        <c:axId val="487002136"/>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999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ESI ID Count Availability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46929653571298E-2"/>
          <c:y val="0.1089240697246785"/>
          <c:w val="0.92532742257177647"/>
          <c:h val="0.83214167311129483"/>
        </c:manualLayout>
      </c:layout>
      <c:lineChart>
        <c:grouping val="standard"/>
        <c:varyColors val="0"/>
        <c:ser>
          <c:idx val="0"/>
          <c:order val="0"/>
          <c:tx>
            <c:strRef>
              <c:f>Count_Data!$A$1</c:f>
              <c:strCache>
                <c:ptCount val="1"/>
                <c:pt idx="0">
                  <c:v>INITIAL (Jul23-Dec23)</c:v>
                </c:pt>
              </c:strCache>
            </c:strRef>
          </c:tx>
          <c:spPr>
            <a:ln w="28575" cap="rnd">
              <a:solidFill>
                <a:schemeClr val="accent1"/>
              </a:solidFill>
              <a:round/>
            </a:ln>
            <a:effectLst/>
          </c:spPr>
          <c:marker>
            <c:symbol val="none"/>
          </c:marker>
          <c:val>
            <c:numRef>
              <c:f>Count_Data!$A$2:$A$185</c:f>
              <c:numCache>
                <c:formatCode>General</c:formatCode>
                <c:ptCount val="184"/>
                <c:pt idx="0">
                  <c:v>0.98141531501742829</c:v>
                </c:pt>
                <c:pt idx="1">
                  <c:v>0.98253915144298487</c:v>
                </c:pt>
                <c:pt idx="2">
                  <c:v>0.98254923519893245</c:v>
                </c:pt>
                <c:pt idx="3">
                  <c:v>0.98363976960630783</c:v>
                </c:pt>
                <c:pt idx="4">
                  <c:v>0.98257422761326618</c:v>
                </c:pt>
                <c:pt idx="5">
                  <c:v>0.98154160075933117</c:v>
                </c:pt>
                <c:pt idx="6">
                  <c:v>0.98150714300558239</c:v>
                </c:pt>
                <c:pt idx="7">
                  <c:v>0.98250589661936993</c:v>
                </c:pt>
                <c:pt idx="8">
                  <c:v>0.9834651397160773</c:v>
                </c:pt>
                <c:pt idx="9">
                  <c:v>0.9833029570772005</c:v>
                </c:pt>
                <c:pt idx="10">
                  <c:v>0.98330336687732312</c:v>
                </c:pt>
                <c:pt idx="11">
                  <c:v>0.98242339862316785</c:v>
                </c:pt>
                <c:pt idx="12">
                  <c:v>0.98164294352551407</c:v>
                </c:pt>
                <c:pt idx="13">
                  <c:v>0.98154865587687701</c:v>
                </c:pt>
                <c:pt idx="14">
                  <c:v>0.98260847229701975</c:v>
                </c:pt>
                <c:pt idx="15">
                  <c:v>0.98354372181699057</c:v>
                </c:pt>
                <c:pt idx="16">
                  <c:v>0.98348512636405727</c:v>
                </c:pt>
                <c:pt idx="17">
                  <c:v>0.98352157833839771</c:v>
                </c:pt>
                <c:pt idx="18">
                  <c:v>0.98262487850241997</c:v>
                </c:pt>
                <c:pt idx="19">
                  <c:v>0.98191793342194678</c:v>
                </c:pt>
                <c:pt idx="20">
                  <c:v>0.98187430115342011</c:v>
                </c:pt>
                <c:pt idx="21">
                  <c:v>0.9827874964793667</c:v>
                </c:pt>
                <c:pt idx="22">
                  <c:v>0.98369921958677997</c:v>
                </c:pt>
                <c:pt idx="23">
                  <c:v>0.98366085041400286</c:v>
                </c:pt>
                <c:pt idx="24">
                  <c:v>0.98361853662562437</c:v>
                </c:pt>
                <c:pt idx="25">
                  <c:v>0.98281431930076957</c:v>
                </c:pt>
                <c:pt idx="26">
                  <c:v>0.98206952626158983</c:v>
                </c:pt>
                <c:pt idx="27">
                  <c:v>0.98196812341957429</c:v>
                </c:pt>
                <c:pt idx="28">
                  <c:v>0.98316931719689549</c:v>
                </c:pt>
                <c:pt idx="29">
                  <c:v>0.98396457934597259</c:v>
                </c:pt>
                <c:pt idx="30">
                  <c:v>0.98391866602136158</c:v>
                </c:pt>
                <c:pt idx="31">
                  <c:v>0.98368093592678274</c:v>
                </c:pt>
                <c:pt idx="32">
                  <c:v>0.98288434918437317</c:v>
                </c:pt>
                <c:pt idx="33">
                  <c:v>0.98194173880035218</c:v>
                </c:pt>
                <c:pt idx="34">
                  <c:v>0.98205370764745714</c:v>
                </c:pt>
                <c:pt idx="35">
                  <c:v>0.98310363418618596</c:v>
                </c:pt>
                <c:pt idx="36">
                  <c:v>0.98384066311233842</c:v>
                </c:pt>
                <c:pt idx="37">
                  <c:v>0.98364081154066119</c:v>
                </c:pt>
                <c:pt idx="38">
                  <c:v>0.98372619413067286</c:v>
                </c:pt>
                <c:pt idx="39">
                  <c:v>0.98271619574427138</c:v>
                </c:pt>
                <c:pt idx="40">
                  <c:v>0.98189605549119441</c:v>
                </c:pt>
                <c:pt idx="41">
                  <c:v>0.98200240484896073</c:v>
                </c:pt>
                <c:pt idx="42">
                  <c:v>0.98292401452091249</c:v>
                </c:pt>
                <c:pt idx="43">
                  <c:v>0.98387706873775294</c:v>
                </c:pt>
                <c:pt idx="44">
                  <c:v>0.9837043735280423</c:v>
                </c:pt>
                <c:pt idx="45">
                  <c:v>0.9837025651897392</c:v>
                </c:pt>
                <c:pt idx="46">
                  <c:v>0.98268443353182378</c:v>
                </c:pt>
                <c:pt idx="47">
                  <c:v>0.98189784685306891</c:v>
                </c:pt>
                <c:pt idx="48">
                  <c:v>0.98190223540350752</c:v>
                </c:pt>
                <c:pt idx="49">
                  <c:v>0.98278279616308128</c:v>
                </c:pt>
                <c:pt idx="50">
                  <c:v>0.98375962911947756</c:v>
                </c:pt>
                <c:pt idx="51">
                  <c:v>0.98372737148526634</c:v>
                </c:pt>
                <c:pt idx="52">
                  <c:v>0.98366675841910345</c:v>
                </c:pt>
                <c:pt idx="53">
                  <c:v>0.98256621936059674</c:v>
                </c:pt>
                <c:pt idx="54">
                  <c:v>0.98199053143524029</c:v>
                </c:pt>
                <c:pt idx="55">
                  <c:v>0.98187112254213171</c:v>
                </c:pt>
                <c:pt idx="56">
                  <c:v>0.98284046578627504</c:v>
                </c:pt>
                <c:pt idx="57">
                  <c:v>0.98377922707611332</c:v>
                </c:pt>
                <c:pt idx="58">
                  <c:v>0.98355598537792344</c:v>
                </c:pt>
                <c:pt idx="59">
                  <c:v>0.94331433876716242</c:v>
                </c:pt>
                <c:pt idx="60">
                  <c:v>0.98276504956489574</c:v>
                </c:pt>
                <c:pt idx="61">
                  <c:v>0.98156184007066127</c:v>
                </c:pt>
                <c:pt idx="62">
                  <c:v>0.9808435893938664</c:v>
                </c:pt>
                <c:pt idx="63">
                  <c:v>0.98196448774883338</c:v>
                </c:pt>
                <c:pt idx="64">
                  <c:v>0.98312075895926176</c:v>
                </c:pt>
                <c:pt idx="65">
                  <c:v>0.97264283785997818</c:v>
                </c:pt>
                <c:pt idx="66">
                  <c:v>0.98378230722954241</c:v>
                </c:pt>
                <c:pt idx="67">
                  <c:v>0.98272175705761078</c:v>
                </c:pt>
                <c:pt idx="68">
                  <c:v>0.9818891409714976</c:v>
                </c:pt>
                <c:pt idx="69">
                  <c:v>0.98187975156332719</c:v>
                </c:pt>
                <c:pt idx="70">
                  <c:v>0.98268800128591871</c:v>
                </c:pt>
                <c:pt idx="71">
                  <c:v>0.98358836287561147</c:v>
                </c:pt>
                <c:pt idx="72">
                  <c:v>0.98349753585942046</c:v>
                </c:pt>
                <c:pt idx="73">
                  <c:v>0.97189563749887908</c:v>
                </c:pt>
                <c:pt idx="74">
                  <c:v>0.98264408385795798</c:v>
                </c:pt>
                <c:pt idx="75">
                  <c:v>0.9820165482884603</c:v>
                </c:pt>
                <c:pt idx="76">
                  <c:v>0.98200572827264476</c:v>
                </c:pt>
                <c:pt idx="77">
                  <c:v>0.98286433106751203</c:v>
                </c:pt>
                <c:pt idx="78">
                  <c:v>0.98372239821814234</c:v>
                </c:pt>
                <c:pt idx="79">
                  <c:v>0.98341344834884026</c:v>
                </c:pt>
                <c:pt idx="80">
                  <c:v>0.98367487809496235</c:v>
                </c:pt>
                <c:pt idx="81">
                  <c:v>0.98270166984701857</c:v>
                </c:pt>
                <c:pt idx="82">
                  <c:v>0.98200131679759528</c:v>
                </c:pt>
                <c:pt idx="83">
                  <c:v>0.9820837031071038</c:v>
                </c:pt>
                <c:pt idx="84">
                  <c:v>0.98293999074977856</c:v>
                </c:pt>
                <c:pt idx="85">
                  <c:v>0.98402888650021192</c:v>
                </c:pt>
                <c:pt idx="86">
                  <c:v>0.98385089501661283</c:v>
                </c:pt>
                <c:pt idx="87">
                  <c:v>0.98387487819434494</c:v>
                </c:pt>
                <c:pt idx="88">
                  <c:v>0.9829252907086371</c:v>
                </c:pt>
                <c:pt idx="89">
                  <c:v>0.98200707571915691</c:v>
                </c:pt>
                <c:pt idx="90">
                  <c:v>0.982165585600145</c:v>
                </c:pt>
                <c:pt idx="91">
                  <c:v>0.98307683547953983</c:v>
                </c:pt>
                <c:pt idx="92">
                  <c:v>0.98401219191590061</c:v>
                </c:pt>
                <c:pt idx="93">
                  <c:v>0.98361753719919176</c:v>
                </c:pt>
                <c:pt idx="94">
                  <c:v>0.98376316843225398</c:v>
                </c:pt>
                <c:pt idx="95">
                  <c:v>0.98259856797373923</c:v>
                </c:pt>
                <c:pt idx="96">
                  <c:v>0.98201884691366947</c:v>
                </c:pt>
                <c:pt idx="97">
                  <c:v>0.98197136440511457</c:v>
                </c:pt>
                <c:pt idx="98">
                  <c:v>0.98291685932285167</c:v>
                </c:pt>
                <c:pt idx="99">
                  <c:v>0.98385820665212098</c:v>
                </c:pt>
                <c:pt idx="100">
                  <c:v>0.9837099927982722</c:v>
                </c:pt>
                <c:pt idx="101">
                  <c:v>0.98363968479911068</c:v>
                </c:pt>
                <c:pt idx="102">
                  <c:v>0.98268455174873548</c:v>
                </c:pt>
                <c:pt idx="103">
                  <c:v>0.98188841947580208</c:v>
                </c:pt>
                <c:pt idx="104">
                  <c:v>0.98207346275041885</c:v>
                </c:pt>
                <c:pt idx="105">
                  <c:v>0.98298450414474692</c:v>
                </c:pt>
                <c:pt idx="106">
                  <c:v>0.98388004907194671</c:v>
                </c:pt>
                <c:pt idx="107">
                  <c:v>0.98359967824941841</c:v>
                </c:pt>
                <c:pt idx="108">
                  <c:v>0.98378489507614142</c:v>
                </c:pt>
                <c:pt idx="109">
                  <c:v>0.98287870246315512</c:v>
                </c:pt>
                <c:pt idx="110">
                  <c:v>0.98205147625353661</c:v>
                </c:pt>
                <c:pt idx="111">
                  <c:v>0.98201616642585454</c:v>
                </c:pt>
                <c:pt idx="112">
                  <c:v>0.98287479095532349</c:v>
                </c:pt>
                <c:pt idx="113">
                  <c:v>0.98390511774461964</c:v>
                </c:pt>
                <c:pt idx="114">
                  <c:v>0.9839172708552727</c:v>
                </c:pt>
                <c:pt idx="115">
                  <c:v>0.98396025926846598</c:v>
                </c:pt>
                <c:pt idx="116">
                  <c:v>0.98303700414555051</c:v>
                </c:pt>
                <c:pt idx="117">
                  <c:v>0.98205495711429158</c:v>
                </c:pt>
                <c:pt idx="118">
                  <c:v>0.98195579170189984</c:v>
                </c:pt>
                <c:pt idx="119">
                  <c:v>0.9828307205442236</c:v>
                </c:pt>
                <c:pt idx="120">
                  <c:v>0.98399648070558088</c:v>
                </c:pt>
                <c:pt idx="121">
                  <c:v>0.98397696747937047</c:v>
                </c:pt>
                <c:pt idx="122">
                  <c:v>0.98433685791642889</c:v>
                </c:pt>
                <c:pt idx="123">
                  <c:v>0.98317101989593347</c:v>
                </c:pt>
                <c:pt idx="124">
                  <c:v>0.98212769819081658</c:v>
                </c:pt>
                <c:pt idx="125">
                  <c:v>0.98208843924076139</c:v>
                </c:pt>
                <c:pt idx="126">
                  <c:v>0.98278253303004282</c:v>
                </c:pt>
                <c:pt idx="127">
                  <c:v>0.98188268850968385</c:v>
                </c:pt>
                <c:pt idx="128">
                  <c:v>0.98362362022577732</c:v>
                </c:pt>
                <c:pt idx="129">
                  <c:v>0.98190920268442194</c:v>
                </c:pt>
                <c:pt idx="130">
                  <c:v>0.98266113409421485</c:v>
                </c:pt>
                <c:pt idx="131">
                  <c:v>0.98019339723672128</c:v>
                </c:pt>
                <c:pt idx="132">
                  <c:v>0.98201342636306332</c:v>
                </c:pt>
                <c:pt idx="133">
                  <c:v>0.98313749751392843</c:v>
                </c:pt>
                <c:pt idx="134">
                  <c:v>0.98399796591564048</c:v>
                </c:pt>
                <c:pt idx="135">
                  <c:v>0.98380302772301753</c:v>
                </c:pt>
                <c:pt idx="136">
                  <c:v>0.98375786863262749</c:v>
                </c:pt>
                <c:pt idx="137">
                  <c:v>0.98295616547209508</c:v>
                </c:pt>
                <c:pt idx="138">
                  <c:v>0.98029033005048605</c:v>
                </c:pt>
                <c:pt idx="139">
                  <c:v>0.98220246931681421</c:v>
                </c:pt>
                <c:pt idx="140">
                  <c:v>0.9831293693584503</c:v>
                </c:pt>
                <c:pt idx="141">
                  <c:v>0.98405659924373556</c:v>
                </c:pt>
                <c:pt idx="142">
                  <c:v>0.98305422691370237</c:v>
                </c:pt>
                <c:pt idx="143">
                  <c:v>0.98197701394316739</c:v>
                </c:pt>
                <c:pt idx="144">
                  <c:v>0.97888998016163864</c:v>
                </c:pt>
                <c:pt idx="145">
                  <c:v>0.98134959429641455</c:v>
                </c:pt>
                <c:pt idx="146">
                  <c:v>0.9821806496015163</c:v>
                </c:pt>
                <c:pt idx="147">
                  <c:v>0.98310832312003305</c:v>
                </c:pt>
                <c:pt idx="148">
                  <c:v>0.98397758868225038</c:v>
                </c:pt>
                <c:pt idx="149">
                  <c:v>0.98385045368148971</c:v>
                </c:pt>
                <c:pt idx="150">
                  <c:v>0.98374224844950664</c:v>
                </c:pt>
                <c:pt idx="151">
                  <c:v>0.98347666002202716</c:v>
                </c:pt>
                <c:pt idx="152">
                  <c:v>0.98084291094140619</c:v>
                </c:pt>
                <c:pt idx="153">
                  <c:v>0.98242444294869047</c:v>
                </c:pt>
                <c:pt idx="154">
                  <c:v>0.98296142502091488</c:v>
                </c:pt>
                <c:pt idx="155">
                  <c:v>0.9840833408850701</c:v>
                </c:pt>
                <c:pt idx="156">
                  <c:v>0.9840711682576283</c:v>
                </c:pt>
                <c:pt idx="157">
                  <c:v>0.98385093182872319</c:v>
                </c:pt>
                <c:pt idx="158">
                  <c:v>0.98262007304573351</c:v>
                </c:pt>
                <c:pt idx="159">
                  <c:v>0.97976723486397821</c:v>
                </c:pt>
                <c:pt idx="160">
                  <c:v>0.98236007950111581</c:v>
                </c:pt>
                <c:pt idx="161">
                  <c:v>0.98318696610816514</c:v>
                </c:pt>
                <c:pt idx="162">
                  <c:v>0.98396181061422328</c:v>
                </c:pt>
                <c:pt idx="163">
                  <c:v>0.98394466629750843</c:v>
                </c:pt>
                <c:pt idx="164">
                  <c:v>0.98403822710765965</c:v>
                </c:pt>
                <c:pt idx="165">
                  <c:v>0.98352192704780383</c:v>
                </c:pt>
                <c:pt idx="166">
                  <c:v>0.98276731500110692</c:v>
                </c:pt>
                <c:pt idx="167">
                  <c:v>0.98268387385565648</c:v>
                </c:pt>
                <c:pt idx="168">
                  <c:v>0.98315265361050908</c:v>
                </c:pt>
                <c:pt idx="169">
                  <c:v>0.98396906201885925</c:v>
                </c:pt>
                <c:pt idx="170">
                  <c:v>0.98402658879263105</c:v>
                </c:pt>
                <c:pt idx="171">
                  <c:v>0.9832957079208845</c:v>
                </c:pt>
                <c:pt idx="172">
                  <c:v>0.982472257074539</c:v>
                </c:pt>
                <c:pt idx="173">
                  <c:v>0.98133812985275781</c:v>
                </c:pt>
                <c:pt idx="174">
                  <c:v>0.97896850949531788</c:v>
                </c:pt>
                <c:pt idx="175">
                  <c:v>0.98242953305407721</c:v>
                </c:pt>
                <c:pt idx="176">
                  <c:v>0.9832995770511288</c:v>
                </c:pt>
                <c:pt idx="177">
                  <c:v>0.98395741106411949</c:v>
                </c:pt>
                <c:pt idx="178">
                  <c:v>0.98423856454050374</c:v>
                </c:pt>
                <c:pt idx="179">
                  <c:v>0.98329572868536219</c:v>
                </c:pt>
                <c:pt idx="180">
                  <c:v>0.98227684367215629</c:v>
                </c:pt>
                <c:pt idx="181">
                  <c:v>0.98158656935139998</c:v>
                </c:pt>
                <c:pt idx="182">
                  <c:v>0.98262752322138913</c:v>
                </c:pt>
                <c:pt idx="183">
                  <c:v>0.98362569204248285</c:v>
                </c:pt>
              </c:numCache>
            </c:numRef>
          </c:val>
          <c:smooth val="0"/>
          <c:extLst>
            <c:ext xmlns:c16="http://schemas.microsoft.com/office/drawing/2014/chart" uri="{C3380CC4-5D6E-409C-BE32-E72D297353CC}">
              <c16:uniqueId val="{00000000-ED1F-47F0-97AF-FB0153FE5FC2}"/>
            </c:ext>
          </c:extLst>
        </c:ser>
        <c:ser>
          <c:idx val="1"/>
          <c:order val="1"/>
          <c:tx>
            <c:strRef>
              <c:f>Count_Data!$B$1</c:f>
              <c:strCache>
                <c:ptCount val="1"/>
                <c:pt idx="0">
                  <c:v>FINAL (May23-Oct23)</c:v>
                </c:pt>
              </c:strCache>
            </c:strRef>
          </c:tx>
          <c:spPr>
            <a:ln w="28575" cap="rnd">
              <a:solidFill>
                <a:schemeClr val="accent2"/>
              </a:solidFill>
              <a:round/>
            </a:ln>
            <a:effectLst/>
          </c:spPr>
          <c:marker>
            <c:symbol val="none"/>
          </c:marker>
          <c:val>
            <c:numRef>
              <c:f>Count_Data!$B$2:$B$185</c:f>
              <c:numCache>
                <c:formatCode>General</c:formatCode>
                <c:ptCount val="184"/>
                <c:pt idx="0">
                  <c:v>0.99981085322234742</c:v>
                </c:pt>
                <c:pt idx="1">
                  <c:v>0.99979137618269032</c:v>
                </c:pt>
                <c:pt idx="2">
                  <c:v>0.99975411217150922</c:v>
                </c:pt>
                <c:pt idx="3">
                  <c:v>0.99980203518688793</c:v>
                </c:pt>
                <c:pt idx="4">
                  <c:v>0.9997345515086693</c:v>
                </c:pt>
                <c:pt idx="5">
                  <c:v>0.99975196346829109</c:v>
                </c:pt>
                <c:pt idx="6">
                  <c:v>0.99971580721486875</c:v>
                </c:pt>
                <c:pt idx="7">
                  <c:v>0.99979233333670603</c:v>
                </c:pt>
                <c:pt idx="8">
                  <c:v>0.99977805328177027</c:v>
                </c:pt>
                <c:pt idx="9">
                  <c:v>0.99971836250557444</c:v>
                </c:pt>
                <c:pt idx="10">
                  <c:v>0.99975083267526021</c:v>
                </c:pt>
                <c:pt idx="11">
                  <c:v>0.99971262461053234</c:v>
                </c:pt>
                <c:pt idx="12">
                  <c:v>0.99972916320309657</c:v>
                </c:pt>
                <c:pt idx="13">
                  <c:v>0.99971904998936878</c:v>
                </c:pt>
                <c:pt idx="14">
                  <c:v>0.99975482379255032</c:v>
                </c:pt>
                <c:pt idx="15">
                  <c:v>0.99976063662518611</c:v>
                </c:pt>
                <c:pt idx="16">
                  <c:v>0.99975979344208965</c:v>
                </c:pt>
                <c:pt idx="17">
                  <c:v>0.99978990179758498</c:v>
                </c:pt>
                <c:pt idx="18">
                  <c:v>0.99978585786608654</c:v>
                </c:pt>
                <c:pt idx="19">
                  <c:v>0.99978869727679609</c:v>
                </c:pt>
                <c:pt idx="20">
                  <c:v>0.99978771100687613</c:v>
                </c:pt>
                <c:pt idx="21">
                  <c:v>0.99974482761256156</c:v>
                </c:pt>
                <c:pt idx="22">
                  <c:v>0.9997718536979483</c:v>
                </c:pt>
                <c:pt idx="23">
                  <c:v>0.99972787036375155</c:v>
                </c:pt>
                <c:pt idx="24">
                  <c:v>0.99975155735703858</c:v>
                </c:pt>
                <c:pt idx="25">
                  <c:v>0.99979076744725937</c:v>
                </c:pt>
                <c:pt idx="26">
                  <c:v>0.99971498867532826</c:v>
                </c:pt>
                <c:pt idx="27">
                  <c:v>0.99978399295370968</c:v>
                </c:pt>
                <c:pt idx="28">
                  <c:v>0.99977080829629605</c:v>
                </c:pt>
                <c:pt idx="29">
                  <c:v>0.99975032700261524</c:v>
                </c:pt>
                <c:pt idx="30">
                  <c:v>0.99977689296458461</c:v>
                </c:pt>
                <c:pt idx="31">
                  <c:v>0.99972328078790895</c:v>
                </c:pt>
                <c:pt idx="32">
                  <c:v>0.99976485046930075</c:v>
                </c:pt>
                <c:pt idx="33">
                  <c:v>0.9997535200115254</c:v>
                </c:pt>
                <c:pt idx="34">
                  <c:v>0.99976190071259718</c:v>
                </c:pt>
                <c:pt idx="35">
                  <c:v>0.99972296332135424</c:v>
                </c:pt>
                <c:pt idx="36">
                  <c:v>0.99973642720233924</c:v>
                </c:pt>
                <c:pt idx="37">
                  <c:v>0.99977958273249401</c:v>
                </c:pt>
                <c:pt idx="38">
                  <c:v>0.99976556480894951</c:v>
                </c:pt>
                <c:pt idx="39">
                  <c:v>0.99975966818195205</c:v>
                </c:pt>
                <c:pt idx="40">
                  <c:v>0.99972678935114068</c:v>
                </c:pt>
                <c:pt idx="41">
                  <c:v>0.99978887163839059</c:v>
                </c:pt>
                <c:pt idx="42">
                  <c:v>0.99980366247090657</c:v>
                </c:pt>
                <c:pt idx="43">
                  <c:v>0.99982240716617876</c:v>
                </c:pt>
                <c:pt idx="44">
                  <c:v>0.99974103080575871</c:v>
                </c:pt>
                <c:pt idx="45">
                  <c:v>0.99977441329602124</c:v>
                </c:pt>
                <c:pt idx="46">
                  <c:v>0.99975080081708767</c:v>
                </c:pt>
                <c:pt idx="47">
                  <c:v>0.99974169753963826</c:v>
                </c:pt>
                <c:pt idx="48">
                  <c:v>0.9998248026290194</c:v>
                </c:pt>
                <c:pt idx="49">
                  <c:v>0.99978823927730498</c:v>
                </c:pt>
                <c:pt idx="50">
                  <c:v>0.99976856505285516</c:v>
                </c:pt>
                <c:pt idx="51">
                  <c:v>0.99977364521305778</c:v>
                </c:pt>
                <c:pt idx="52">
                  <c:v>0.99976763111242173</c:v>
                </c:pt>
                <c:pt idx="53">
                  <c:v>0.99971681843729809</c:v>
                </c:pt>
                <c:pt idx="54">
                  <c:v>0.99975325463899734</c:v>
                </c:pt>
                <c:pt idx="55">
                  <c:v>0.99975288553517694</c:v>
                </c:pt>
                <c:pt idx="56">
                  <c:v>0.99972977905007487</c:v>
                </c:pt>
                <c:pt idx="57">
                  <c:v>0.9997798955161924</c:v>
                </c:pt>
                <c:pt idx="58">
                  <c:v>0.99970563310962024</c:v>
                </c:pt>
                <c:pt idx="59">
                  <c:v>0.99980837219187768</c:v>
                </c:pt>
                <c:pt idx="60">
                  <c:v>0.99975951600104263</c:v>
                </c:pt>
                <c:pt idx="61">
                  <c:v>0.99976024892779358</c:v>
                </c:pt>
                <c:pt idx="62">
                  <c:v>0.99977636406847148</c:v>
                </c:pt>
                <c:pt idx="63">
                  <c:v>0.99978053900064301</c:v>
                </c:pt>
                <c:pt idx="64">
                  <c:v>0.99973809865032848</c:v>
                </c:pt>
                <c:pt idx="65">
                  <c:v>0.99975227533993261</c:v>
                </c:pt>
                <c:pt idx="66">
                  <c:v>0.99977764943974545</c:v>
                </c:pt>
                <c:pt idx="67">
                  <c:v>0.99973045192341981</c:v>
                </c:pt>
                <c:pt idx="68">
                  <c:v>0.99974682015832905</c:v>
                </c:pt>
                <c:pt idx="69">
                  <c:v>0.99981285133411668</c:v>
                </c:pt>
                <c:pt idx="70">
                  <c:v>0.99980056348806834</c:v>
                </c:pt>
                <c:pt idx="71">
                  <c:v>0.9997462510872539</c:v>
                </c:pt>
                <c:pt idx="72">
                  <c:v>0.99981904937985078</c:v>
                </c:pt>
                <c:pt idx="73">
                  <c:v>0.99975269211594264</c:v>
                </c:pt>
                <c:pt idx="74">
                  <c:v>0.99978922140969706</c:v>
                </c:pt>
                <c:pt idx="75">
                  <c:v>0.99980532569416936</c:v>
                </c:pt>
                <c:pt idx="76">
                  <c:v>0.99977226550229159</c:v>
                </c:pt>
                <c:pt idx="77">
                  <c:v>0.99977239013706976</c:v>
                </c:pt>
                <c:pt idx="78">
                  <c:v>0.99978692207836251</c:v>
                </c:pt>
                <c:pt idx="79">
                  <c:v>0.99979383125419896</c:v>
                </c:pt>
                <c:pt idx="80">
                  <c:v>0.99981081357655832</c:v>
                </c:pt>
                <c:pt idx="81">
                  <c:v>0.99975174817315027</c:v>
                </c:pt>
                <c:pt idx="82">
                  <c:v>0.99980887368995264</c:v>
                </c:pt>
                <c:pt idx="83">
                  <c:v>0.99975740864777374</c:v>
                </c:pt>
                <c:pt idx="84">
                  <c:v>0.99979193202293903</c:v>
                </c:pt>
                <c:pt idx="85">
                  <c:v>0.99980693802354403</c:v>
                </c:pt>
                <c:pt idx="86">
                  <c:v>0.99981298089421167</c:v>
                </c:pt>
                <c:pt idx="87">
                  <c:v>0.99982932869696761</c:v>
                </c:pt>
                <c:pt idx="88">
                  <c:v>0.99981154739355926</c:v>
                </c:pt>
                <c:pt idx="89">
                  <c:v>0.99980946495131107</c:v>
                </c:pt>
                <c:pt idx="90">
                  <c:v>0.9998006255006614</c:v>
                </c:pt>
                <c:pt idx="91">
                  <c:v>0.99982193012759257</c:v>
                </c:pt>
                <c:pt idx="92">
                  <c:v>0.99979517371307569</c:v>
                </c:pt>
                <c:pt idx="93">
                  <c:v>0.99980342514193665</c:v>
                </c:pt>
                <c:pt idx="94">
                  <c:v>0.99978405190807751</c:v>
                </c:pt>
                <c:pt idx="95">
                  <c:v>0.99980628467510457</c:v>
                </c:pt>
                <c:pt idx="96">
                  <c:v>0.99982544132533002</c:v>
                </c:pt>
                <c:pt idx="97">
                  <c:v>0.99980985139192713</c:v>
                </c:pt>
                <c:pt idx="98">
                  <c:v>0.9998069079805435</c:v>
                </c:pt>
                <c:pt idx="99">
                  <c:v>0.9998220233902998</c:v>
                </c:pt>
                <c:pt idx="100">
                  <c:v>0.99981775120449889</c:v>
                </c:pt>
                <c:pt idx="101">
                  <c:v>0.99982133344884483</c:v>
                </c:pt>
                <c:pt idx="102">
                  <c:v>0.99978135307355986</c:v>
                </c:pt>
                <c:pt idx="103">
                  <c:v>0.99982405775813266</c:v>
                </c:pt>
                <c:pt idx="104">
                  <c:v>0.99982847471817959</c:v>
                </c:pt>
                <c:pt idx="105">
                  <c:v>0.99981472954132555</c:v>
                </c:pt>
                <c:pt idx="106">
                  <c:v>0.99982063425054013</c:v>
                </c:pt>
                <c:pt idx="107">
                  <c:v>0.99982004422716719</c:v>
                </c:pt>
                <c:pt idx="108">
                  <c:v>0.99979124742907477</c:v>
                </c:pt>
                <c:pt idx="109">
                  <c:v>0.99981837725411182</c:v>
                </c:pt>
                <c:pt idx="110">
                  <c:v>0.99981641880548366</c:v>
                </c:pt>
                <c:pt idx="111">
                  <c:v>0.99981960683610382</c:v>
                </c:pt>
                <c:pt idx="112">
                  <c:v>0.99981900465805496</c:v>
                </c:pt>
                <c:pt idx="113">
                  <c:v>0.99982515952048101</c:v>
                </c:pt>
                <c:pt idx="114">
                  <c:v>0.99980875321809493</c:v>
                </c:pt>
                <c:pt idx="115">
                  <c:v>0.99982250936698236</c:v>
                </c:pt>
                <c:pt idx="116">
                  <c:v>0.99978758894329978</c:v>
                </c:pt>
                <c:pt idx="117">
                  <c:v>0.99982216073360475</c:v>
                </c:pt>
                <c:pt idx="118">
                  <c:v>0.99982436741014125</c:v>
                </c:pt>
                <c:pt idx="119">
                  <c:v>0.99978368708971022</c:v>
                </c:pt>
                <c:pt idx="120">
                  <c:v>0.95952761259016761</c:v>
                </c:pt>
                <c:pt idx="121">
                  <c:v>0.99982244720683966</c:v>
                </c:pt>
                <c:pt idx="122">
                  <c:v>0.99978687422184276</c:v>
                </c:pt>
                <c:pt idx="123">
                  <c:v>0.99966937421165414</c:v>
                </c:pt>
                <c:pt idx="124">
                  <c:v>0.9998085868291563</c:v>
                </c:pt>
                <c:pt idx="125">
                  <c:v>0.99976827312253747</c:v>
                </c:pt>
                <c:pt idx="126">
                  <c:v>0.98841133066951647</c:v>
                </c:pt>
                <c:pt idx="127">
                  <c:v>0.99981360250716267</c:v>
                </c:pt>
                <c:pt idx="128">
                  <c:v>0.99976606957426628</c:v>
                </c:pt>
                <c:pt idx="129">
                  <c:v>0.99979414002424005</c:v>
                </c:pt>
                <c:pt idx="130">
                  <c:v>0.99978571147649209</c:v>
                </c:pt>
                <c:pt idx="131">
                  <c:v>0.9997987075135637</c:v>
                </c:pt>
                <c:pt idx="132">
                  <c:v>0.9997718766271555</c:v>
                </c:pt>
                <c:pt idx="133">
                  <c:v>0.99978350573440256</c:v>
                </c:pt>
                <c:pt idx="134">
                  <c:v>0.99981023958936288</c:v>
                </c:pt>
                <c:pt idx="135">
                  <c:v>0.99980939811821068</c:v>
                </c:pt>
                <c:pt idx="136">
                  <c:v>0.99981639390525756</c:v>
                </c:pt>
                <c:pt idx="137">
                  <c:v>0.99981579411170696</c:v>
                </c:pt>
                <c:pt idx="138">
                  <c:v>0.99981726885275335</c:v>
                </c:pt>
                <c:pt idx="139">
                  <c:v>0.99981971883977316</c:v>
                </c:pt>
                <c:pt idx="140">
                  <c:v>0.99981457353996261</c:v>
                </c:pt>
                <c:pt idx="141">
                  <c:v>0.99981579880428439</c:v>
                </c:pt>
                <c:pt idx="142">
                  <c:v>0.99981286574917816</c:v>
                </c:pt>
                <c:pt idx="143">
                  <c:v>0.9998140904270042</c:v>
                </c:pt>
                <c:pt idx="144">
                  <c:v>0.99980957612870847</c:v>
                </c:pt>
                <c:pt idx="145">
                  <c:v>0.99979341843628411</c:v>
                </c:pt>
                <c:pt idx="146">
                  <c:v>0.99982023643072826</c:v>
                </c:pt>
                <c:pt idx="147">
                  <c:v>0.99981790892090772</c:v>
                </c:pt>
                <c:pt idx="148">
                  <c:v>0.99981351014318698</c:v>
                </c:pt>
                <c:pt idx="149">
                  <c:v>0.99981352343250096</c:v>
                </c:pt>
                <c:pt idx="150">
                  <c:v>0.99981451733063131</c:v>
                </c:pt>
                <c:pt idx="151">
                  <c:v>0.99980361769507409</c:v>
                </c:pt>
                <c:pt idx="152">
                  <c:v>0.99981302037000419</c:v>
                </c:pt>
                <c:pt idx="153">
                  <c:v>0.9998138776269887</c:v>
                </c:pt>
                <c:pt idx="154">
                  <c:v>0.99980993063447898</c:v>
                </c:pt>
                <c:pt idx="155">
                  <c:v>0.99981533729109118</c:v>
                </c:pt>
                <c:pt idx="156">
                  <c:v>0.99980910920116917</c:v>
                </c:pt>
                <c:pt idx="157">
                  <c:v>0.99981034168005434</c:v>
                </c:pt>
                <c:pt idx="158">
                  <c:v>0.9998062048482087</c:v>
                </c:pt>
                <c:pt idx="159">
                  <c:v>0.99981453436066203</c:v>
                </c:pt>
                <c:pt idx="160">
                  <c:v>0.99979862026110322</c:v>
                </c:pt>
                <c:pt idx="161">
                  <c:v>0.99980658080649931</c:v>
                </c:pt>
                <c:pt idx="162">
                  <c:v>0.99980929221830239</c:v>
                </c:pt>
                <c:pt idx="163">
                  <c:v>0.99979755407625603</c:v>
                </c:pt>
                <c:pt idx="164">
                  <c:v>0.99981066873711277</c:v>
                </c:pt>
                <c:pt idx="165">
                  <c:v>0.99974851113697927</c:v>
                </c:pt>
                <c:pt idx="166">
                  <c:v>0.99980823925084328</c:v>
                </c:pt>
                <c:pt idx="167">
                  <c:v>0.999783887186664</c:v>
                </c:pt>
                <c:pt idx="168">
                  <c:v>0.9997805800494276</c:v>
                </c:pt>
                <c:pt idx="169">
                  <c:v>0.99980530238338761</c:v>
                </c:pt>
                <c:pt idx="170">
                  <c:v>0.99980506934722213</c:v>
                </c:pt>
                <c:pt idx="171">
                  <c:v>0.99980459527791088</c:v>
                </c:pt>
                <c:pt idx="172">
                  <c:v>0.99974894955207316</c:v>
                </c:pt>
                <c:pt idx="173">
                  <c:v>0.99980009858051644</c:v>
                </c:pt>
                <c:pt idx="174">
                  <c:v>0.99980658283869839</c:v>
                </c:pt>
                <c:pt idx="175">
                  <c:v>0.99980144367453738</c:v>
                </c:pt>
                <c:pt idx="176">
                  <c:v>0.99975753403056367</c:v>
                </c:pt>
                <c:pt idx="177">
                  <c:v>0.99980269023847568</c:v>
                </c:pt>
                <c:pt idx="178">
                  <c:v>0.999802706287517</c:v>
                </c:pt>
                <c:pt idx="179">
                  <c:v>0.99979991135437019</c:v>
                </c:pt>
                <c:pt idx="180">
                  <c:v>0.99980688747618196</c:v>
                </c:pt>
                <c:pt idx="181">
                  <c:v>0.99981080139368561</c:v>
                </c:pt>
                <c:pt idx="182">
                  <c:v>0.99980650493235068</c:v>
                </c:pt>
                <c:pt idx="183">
                  <c:v>0.99980698239356514</c:v>
                </c:pt>
              </c:numCache>
            </c:numRef>
          </c:val>
          <c:smooth val="0"/>
          <c:extLst>
            <c:ext xmlns:c16="http://schemas.microsoft.com/office/drawing/2014/chart" uri="{C3380CC4-5D6E-409C-BE32-E72D297353CC}">
              <c16:uniqueId val="{00000001-ED1F-47F0-97AF-FB0153FE5FC2}"/>
            </c:ext>
          </c:extLst>
        </c:ser>
        <c:ser>
          <c:idx val="2"/>
          <c:order val="2"/>
          <c:tx>
            <c:strRef>
              <c:f>Count_Data!$C$1</c:f>
              <c:strCache>
                <c:ptCount val="1"/>
                <c:pt idx="0">
                  <c:v>TRUEUP (Jan23-Jun23)</c:v>
                </c:pt>
              </c:strCache>
            </c:strRef>
          </c:tx>
          <c:spPr>
            <a:ln w="28575" cap="rnd">
              <a:solidFill>
                <a:schemeClr val="accent3"/>
              </a:solidFill>
              <a:round/>
            </a:ln>
            <a:effectLst/>
          </c:spPr>
          <c:marker>
            <c:symbol val="none"/>
          </c:marker>
          <c:val>
            <c:numRef>
              <c:f>Count_Data!$C$2:$C$185</c:f>
              <c:numCache>
                <c:formatCode>General</c:formatCode>
                <c:ptCount val="184"/>
                <c:pt idx="0">
                  <c:v>0.99981353027780384</c:v>
                </c:pt>
                <c:pt idx="1">
                  <c:v>0.99977070031748139</c:v>
                </c:pt>
                <c:pt idx="2">
                  <c:v>0.9997272182544501</c:v>
                </c:pt>
                <c:pt idx="3">
                  <c:v>0.99974524431219436</c:v>
                </c:pt>
                <c:pt idx="4">
                  <c:v>0.99980384481542606</c:v>
                </c:pt>
                <c:pt idx="5">
                  <c:v>0.99971956630227254</c:v>
                </c:pt>
                <c:pt idx="6">
                  <c:v>0.9998120573058874</c:v>
                </c:pt>
                <c:pt idx="7">
                  <c:v>0.99973372729280352</c:v>
                </c:pt>
                <c:pt idx="8">
                  <c:v>0.99975832362241979</c:v>
                </c:pt>
                <c:pt idx="9">
                  <c:v>0.9997212274037186</c:v>
                </c:pt>
                <c:pt idx="10">
                  <c:v>0.99737742515572003</c:v>
                </c:pt>
                <c:pt idx="11">
                  <c:v>0.99735057260516891</c:v>
                </c:pt>
                <c:pt idx="12">
                  <c:v>0.99736925667262155</c:v>
                </c:pt>
                <c:pt idx="13">
                  <c:v>0.99731784459728579</c:v>
                </c:pt>
                <c:pt idx="14">
                  <c:v>0.99736462283793359</c:v>
                </c:pt>
                <c:pt idx="15">
                  <c:v>0.997384003971579</c:v>
                </c:pt>
                <c:pt idx="16">
                  <c:v>0.99731527885141535</c:v>
                </c:pt>
                <c:pt idx="17">
                  <c:v>0.99733224945886922</c:v>
                </c:pt>
                <c:pt idx="18">
                  <c:v>0.99977519979862273</c:v>
                </c:pt>
                <c:pt idx="19">
                  <c:v>0.99979271405406156</c:v>
                </c:pt>
                <c:pt idx="20">
                  <c:v>0.99977138544637023</c:v>
                </c:pt>
                <c:pt idx="21">
                  <c:v>0.99975898099696026</c:v>
                </c:pt>
                <c:pt idx="22">
                  <c:v>0.99971632553375334</c:v>
                </c:pt>
                <c:pt idx="23">
                  <c:v>0.99974499468346167</c:v>
                </c:pt>
                <c:pt idx="24">
                  <c:v>0.99971176702441122</c:v>
                </c:pt>
                <c:pt idx="25">
                  <c:v>0.99978061997613232</c:v>
                </c:pt>
                <c:pt idx="26">
                  <c:v>0.99976017367691572</c:v>
                </c:pt>
                <c:pt idx="27">
                  <c:v>0.99972335335415152</c:v>
                </c:pt>
                <c:pt idx="28">
                  <c:v>0.99977977392106576</c:v>
                </c:pt>
                <c:pt idx="29">
                  <c:v>0.99981139747034531</c:v>
                </c:pt>
                <c:pt idx="30">
                  <c:v>0.99974142636163821</c:v>
                </c:pt>
                <c:pt idx="31">
                  <c:v>0.99980467713316135</c:v>
                </c:pt>
                <c:pt idx="32">
                  <c:v>0.99973944000311532</c:v>
                </c:pt>
                <c:pt idx="33">
                  <c:v>0.99976698833602395</c:v>
                </c:pt>
                <c:pt idx="34">
                  <c:v>0.9997523651484389</c:v>
                </c:pt>
                <c:pt idx="35">
                  <c:v>0.9998131268064202</c:v>
                </c:pt>
                <c:pt idx="36">
                  <c:v>0.9998015998984191</c:v>
                </c:pt>
                <c:pt idx="37">
                  <c:v>0.99974173819493717</c:v>
                </c:pt>
                <c:pt idx="38">
                  <c:v>0.99981131071979501</c:v>
                </c:pt>
                <c:pt idx="39">
                  <c:v>0.99980972169659821</c:v>
                </c:pt>
                <c:pt idx="40">
                  <c:v>0.99974206979261715</c:v>
                </c:pt>
                <c:pt idx="41">
                  <c:v>0.99978173932809422</c:v>
                </c:pt>
                <c:pt idx="42">
                  <c:v>0.99976798198489181</c:v>
                </c:pt>
                <c:pt idx="43">
                  <c:v>0.99980925390016284</c:v>
                </c:pt>
                <c:pt idx="44">
                  <c:v>0.99976824715907575</c:v>
                </c:pt>
                <c:pt idx="45">
                  <c:v>0.99982464697656692</c:v>
                </c:pt>
                <c:pt idx="46">
                  <c:v>0.9997580070186638</c:v>
                </c:pt>
                <c:pt idx="47">
                  <c:v>0.99977747984526177</c:v>
                </c:pt>
                <c:pt idx="48">
                  <c:v>0.99976831865378024</c:v>
                </c:pt>
                <c:pt idx="49">
                  <c:v>0.99979346947250836</c:v>
                </c:pt>
                <c:pt idx="50">
                  <c:v>0.99978629050491807</c:v>
                </c:pt>
                <c:pt idx="51">
                  <c:v>0.99981342701130882</c:v>
                </c:pt>
                <c:pt idx="52">
                  <c:v>0.99982483858268401</c:v>
                </c:pt>
                <c:pt idx="53">
                  <c:v>0.99975671721845039</c:v>
                </c:pt>
                <c:pt idx="54">
                  <c:v>0.99973765657461977</c:v>
                </c:pt>
                <c:pt idx="55">
                  <c:v>0.99982820497734892</c:v>
                </c:pt>
                <c:pt idx="56">
                  <c:v>0.9998280813294218</c:v>
                </c:pt>
                <c:pt idx="57">
                  <c:v>0.99973121828964162</c:v>
                </c:pt>
                <c:pt idx="58">
                  <c:v>0.9998071296142258</c:v>
                </c:pt>
                <c:pt idx="59">
                  <c:v>0.99982262205479222</c:v>
                </c:pt>
                <c:pt idx="60">
                  <c:v>0.99976789140488498</c:v>
                </c:pt>
                <c:pt idx="61">
                  <c:v>0.99984518760723085</c:v>
                </c:pt>
                <c:pt idx="62">
                  <c:v>0.99978884719360583</c:v>
                </c:pt>
                <c:pt idx="63">
                  <c:v>0.99975813456733831</c:v>
                </c:pt>
                <c:pt idx="64">
                  <c:v>0.9997952894530352</c:v>
                </c:pt>
                <c:pt idx="65">
                  <c:v>0.99980472334238346</c:v>
                </c:pt>
                <c:pt idx="66">
                  <c:v>0.99983309911906548</c:v>
                </c:pt>
                <c:pt idx="67">
                  <c:v>0.99980254028518634</c:v>
                </c:pt>
                <c:pt idx="68">
                  <c:v>0.99982051125573912</c:v>
                </c:pt>
                <c:pt idx="69">
                  <c:v>0.99982373833659</c:v>
                </c:pt>
                <c:pt idx="70">
                  <c:v>0.99979229866214592</c:v>
                </c:pt>
                <c:pt idx="71">
                  <c:v>0.99982783302551215</c:v>
                </c:pt>
                <c:pt idx="72">
                  <c:v>0.9998023619051768</c:v>
                </c:pt>
                <c:pt idx="73">
                  <c:v>0.99979111405630394</c:v>
                </c:pt>
                <c:pt idx="74">
                  <c:v>0.99975178716950019</c:v>
                </c:pt>
                <c:pt idx="75">
                  <c:v>0.99982369076473665</c:v>
                </c:pt>
                <c:pt idx="76">
                  <c:v>0.99976443724999298</c:v>
                </c:pt>
                <c:pt idx="77">
                  <c:v>0.99983619523597844</c:v>
                </c:pt>
                <c:pt idx="78">
                  <c:v>0.99980947684444665</c:v>
                </c:pt>
                <c:pt idx="79">
                  <c:v>0.99980379795692564</c:v>
                </c:pt>
                <c:pt idx="80">
                  <c:v>0.99973578590642942</c:v>
                </c:pt>
                <c:pt idx="81">
                  <c:v>0.99975337904107731</c:v>
                </c:pt>
                <c:pt idx="82">
                  <c:v>0.99977813688657291</c:v>
                </c:pt>
                <c:pt idx="83">
                  <c:v>0.99983255586407538</c:v>
                </c:pt>
                <c:pt idx="84">
                  <c:v>0.99979421936981905</c:v>
                </c:pt>
                <c:pt idx="85">
                  <c:v>0.99983491152556214</c:v>
                </c:pt>
                <c:pt idx="86">
                  <c:v>0.99981476757473009</c:v>
                </c:pt>
                <c:pt idx="87">
                  <c:v>0.99980711443566694</c:v>
                </c:pt>
                <c:pt idx="88">
                  <c:v>0.99981665692257349</c:v>
                </c:pt>
                <c:pt idx="89">
                  <c:v>0.99978672112098887</c:v>
                </c:pt>
                <c:pt idx="90">
                  <c:v>0.99981527733128905</c:v>
                </c:pt>
                <c:pt idx="91">
                  <c:v>0.99978214132573806</c:v>
                </c:pt>
                <c:pt idx="92">
                  <c:v>0.99918431309320299</c:v>
                </c:pt>
                <c:pt idx="93">
                  <c:v>0.99984448019669181</c:v>
                </c:pt>
                <c:pt idx="94">
                  <c:v>0.99984808397927516</c:v>
                </c:pt>
                <c:pt idx="95">
                  <c:v>0.99983030798297745</c:v>
                </c:pt>
                <c:pt idx="96">
                  <c:v>0.99979508607003009</c:v>
                </c:pt>
                <c:pt idx="97">
                  <c:v>0.99974676570117538</c:v>
                </c:pt>
                <c:pt idx="98">
                  <c:v>0.99979138138152979</c:v>
                </c:pt>
                <c:pt idx="99">
                  <c:v>0.9998263698369434</c:v>
                </c:pt>
                <c:pt idx="100">
                  <c:v>0.99983788447143296</c:v>
                </c:pt>
                <c:pt idx="101">
                  <c:v>0.99980528534160629</c:v>
                </c:pt>
                <c:pt idx="102">
                  <c:v>0.99983643584313309</c:v>
                </c:pt>
                <c:pt idx="103">
                  <c:v>0.99982212410500015</c:v>
                </c:pt>
                <c:pt idx="104">
                  <c:v>0.99979606581182301</c:v>
                </c:pt>
                <c:pt idx="105">
                  <c:v>0.99978062612466168</c:v>
                </c:pt>
                <c:pt idx="106">
                  <c:v>0.99984201844839138</c:v>
                </c:pt>
                <c:pt idx="107">
                  <c:v>0.99978398476110675</c:v>
                </c:pt>
                <c:pt idx="108">
                  <c:v>0.99980671808418475</c:v>
                </c:pt>
                <c:pt idx="109">
                  <c:v>0.99979289397875981</c:v>
                </c:pt>
                <c:pt idx="110">
                  <c:v>0.99979871729819836</c:v>
                </c:pt>
                <c:pt idx="111">
                  <c:v>0.99980280254990994</c:v>
                </c:pt>
                <c:pt idx="112">
                  <c:v>0.99975686996692126</c:v>
                </c:pt>
                <c:pt idx="113">
                  <c:v>0.99978306408338835</c:v>
                </c:pt>
                <c:pt idx="114">
                  <c:v>0.99984234632130509</c:v>
                </c:pt>
                <c:pt idx="115">
                  <c:v>0.999816182098482</c:v>
                </c:pt>
                <c:pt idx="116">
                  <c:v>0.99981632173913693</c:v>
                </c:pt>
                <c:pt idx="117">
                  <c:v>0.99986052187776064</c:v>
                </c:pt>
                <c:pt idx="118">
                  <c:v>0.99986274197589842</c:v>
                </c:pt>
                <c:pt idx="119">
                  <c:v>0.99985755776995211</c:v>
                </c:pt>
                <c:pt idx="120">
                  <c:v>0.99985320143109468</c:v>
                </c:pt>
                <c:pt idx="121">
                  <c:v>0.99983334794110634</c:v>
                </c:pt>
                <c:pt idx="122">
                  <c:v>0.99979756237948636</c:v>
                </c:pt>
                <c:pt idx="123">
                  <c:v>0.99984745362330962</c:v>
                </c:pt>
                <c:pt idx="124">
                  <c:v>0.99978465486344958</c:v>
                </c:pt>
                <c:pt idx="125">
                  <c:v>0.9998049027771676</c:v>
                </c:pt>
                <c:pt idx="126">
                  <c:v>0.99976862303806224</c:v>
                </c:pt>
                <c:pt idx="127">
                  <c:v>0.99983786463029245</c:v>
                </c:pt>
                <c:pt idx="128">
                  <c:v>0.99982357773738573</c:v>
                </c:pt>
                <c:pt idx="129">
                  <c:v>0.9997638834437883</c:v>
                </c:pt>
                <c:pt idx="130">
                  <c:v>0.99979881586298069</c:v>
                </c:pt>
                <c:pt idx="131">
                  <c:v>0.99976183604551627</c:v>
                </c:pt>
                <c:pt idx="132">
                  <c:v>0.99978441580320965</c:v>
                </c:pt>
                <c:pt idx="133">
                  <c:v>0.9997733159024198</c:v>
                </c:pt>
                <c:pt idx="134">
                  <c:v>0.99980563483842599</c:v>
                </c:pt>
                <c:pt idx="135">
                  <c:v>0.99981156753367795</c:v>
                </c:pt>
                <c:pt idx="136">
                  <c:v>0.99981503592680498</c:v>
                </c:pt>
                <c:pt idx="137">
                  <c:v>0.99984427570819412</c:v>
                </c:pt>
                <c:pt idx="138">
                  <c:v>0.99983936244025096</c:v>
                </c:pt>
                <c:pt idx="139">
                  <c:v>0.99984306382802457</c:v>
                </c:pt>
                <c:pt idx="140">
                  <c:v>0.99983714634034793</c:v>
                </c:pt>
                <c:pt idx="141">
                  <c:v>0.99977564531249707</c:v>
                </c:pt>
                <c:pt idx="142">
                  <c:v>0.9998030371474651</c:v>
                </c:pt>
                <c:pt idx="143">
                  <c:v>0.99976163975089749</c:v>
                </c:pt>
                <c:pt idx="144">
                  <c:v>0.99978655590577747</c:v>
                </c:pt>
                <c:pt idx="145">
                  <c:v>0.99982650180065991</c:v>
                </c:pt>
                <c:pt idx="146">
                  <c:v>0.9997525708358399</c:v>
                </c:pt>
                <c:pt idx="147">
                  <c:v>0.99982058936639584</c:v>
                </c:pt>
                <c:pt idx="148">
                  <c:v>0.99980247581714998</c:v>
                </c:pt>
                <c:pt idx="149">
                  <c:v>0.99978286049624876</c:v>
                </c:pt>
                <c:pt idx="150">
                  <c:v>0.99981079011582352</c:v>
                </c:pt>
                <c:pt idx="151">
                  <c:v>0.99975693038076885</c:v>
                </c:pt>
                <c:pt idx="152">
                  <c:v>0.99980009785592006</c:v>
                </c:pt>
                <c:pt idx="153">
                  <c:v>0.99979172415305984</c:v>
                </c:pt>
                <c:pt idx="154">
                  <c:v>0.99979887237897869</c:v>
                </c:pt>
                <c:pt idx="155">
                  <c:v>0.99975266318406897</c:v>
                </c:pt>
                <c:pt idx="156">
                  <c:v>0.99976378229279039</c:v>
                </c:pt>
                <c:pt idx="157">
                  <c:v>0.99980964502184766</c:v>
                </c:pt>
                <c:pt idx="158">
                  <c:v>0.99979648588280967</c:v>
                </c:pt>
                <c:pt idx="159">
                  <c:v>0.99978245693823786</c:v>
                </c:pt>
                <c:pt idx="160">
                  <c:v>0.99975031613893905</c:v>
                </c:pt>
                <c:pt idx="161">
                  <c:v>0.99980784083308394</c:v>
                </c:pt>
                <c:pt idx="162">
                  <c:v>0.99981696493622163</c:v>
                </c:pt>
                <c:pt idx="163">
                  <c:v>0.99983324482418534</c:v>
                </c:pt>
                <c:pt idx="164">
                  <c:v>0.99975359112307405</c:v>
                </c:pt>
                <c:pt idx="165">
                  <c:v>0.99978746561862342</c:v>
                </c:pt>
                <c:pt idx="166">
                  <c:v>0.99976175853963278</c:v>
                </c:pt>
                <c:pt idx="167">
                  <c:v>0.99975339360805593</c:v>
                </c:pt>
                <c:pt idx="168">
                  <c:v>0.99983539068303884</c:v>
                </c:pt>
                <c:pt idx="169">
                  <c:v>0.99979636485410051</c:v>
                </c:pt>
                <c:pt idx="170">
                  <c:v>0.99977755143092162</c:v>
                </c:pt>
                <c:pt idx="171">
                  <c:v>0.99978152254293484</c:v>
                </c:pt>
                <c:pt idx="172">
                  <c:v>0.99977920019022748</c:v>
                </c:pt>
                <c:pt idx="173">
                  <c:v>0.99972641761028802</c:v>
                </c:pt>
                <c:pt idx="174">
                  <c:v>0.99976051535716803</c:v>
                </c:pt>
                <c:pt idx="175">
                  <c:v>0.99975965401993117</c:v>
                </c:pt>
                <c:pt idx="176">
                  <c:v>0.99973630077609765</c:v>
                </c:pt>
                <c:pt idx="177">
                  <c:v>0.99978617015491467</c:v>
                </c:pt>
                <c:pt idx="178">
                  <c:v>0.99971276775027651</c:v>
                </c:pt>
                <c:pt idx="179">
                  <c:v>0.99981538289722416</c:v>
                </c:pt>
                <c:pt idx="180">
                  <c:v>0.99976529734231223</c:v>
                </c:pt>
              </c:numCache>
            </c:numRef>
          </c:val>
          <c:smooth val="0"/>
          <c:extLst>
            <c:ext xmlns:c16="http://schemas.microsoft.com/office/drawing/2014/chart" uri="{C3380CC4-5D6E-409C-BE32-E72D297353CC}">
              <c16:uniqueId val="{00000002-ED1F-47F0-97AF-FB0153FE5FC2}"/>
            </c:ext>
          </c:extLst>
        </c:ser>
        <c:dLbls>
          <c:showLegendKey val="0"/>
          <c:showVal val="0"/>
          <c:showCatName val="0"/>
          <c:showSerName val="0"/>
          <c:showPercent val="0"/>
          <c:showBubbleSize val="0"/>
        </c:dLbls>
        <c:smooth val="0"/>
        <c:axId val="487001744"/>
        <c:axId val="486999784"/>
      </c:lineChart>
      <c:catAx>
        <c:axId val="487001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999784"/>
        <c:crosses val="autoZero"/>
        <c:auto val="1"/>
        <c:lblAlgn val="ctr"/>
        <c:lblOffset val="100"/>
        <c:noMultiLvlLbl val="0"/>
      </c:catAx>
      <c:valAx>
        <c:axId val="486999784"/>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001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0.36728</cdr:x>
      <cdr:y>0.25304</cdr:y>
    </cdr:from>
    <cdr:to>
      <cdr:x>0.47275</cdr:x>
      <cdr:y>0.39836</cdr:y>
    </cdr:to>
    <cdr:sp macro="" textlink="">
      <cdr:nvSpPr>
        <cdr:cNvPr id="2" name="TextBox 1"/>
        <cdr:cNvSpPr txBox="1"/>
      </cdr:nvSpPr>
      <cdr:spPr>
        <a:xfrm xmlns:a="http://schemas.openxmlformats.org/drawingml/2006/main">
          <a:off x="3184270" y="15921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0.27589</cdr:x>
      <cdr:y>0.16154</cdr:y>
    </cdr:from>
    <cdr:to>
      <cdr:x>0.73866</cdr:x>
      <cdr:y>0.20117</cdr:y>
    </cdr:to>
    <cdr:sp macro="" textlink="">
      <cdr:nvSpPr>
        <cdr:cNvPr id="3" name="TextBox 2"/>
        <cdr:cNvSpPr txBox="1"/>
      </cdr:nvSpPr>
      <cdr:spPr>
        <a:xfrm xmlns:a="http://schemas.openxmlformats.org/drawingml/2006/main">
          <a:off x="2389310" y="1015512"/>
          <a:ext cx="4007827" cy="2491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Day 1 represents the first operating date of the ranges displayed above </a:t>
          </a:r>
        </a:p>
      </cdr:txBody>
    </cdr:sp>
  </cdr:relSizeAnchor>
</c:userShapes>
</file>

<file path=ppt/drawings/drawing2.xml><?xml version="1.0" encoding="utf-8"?>
<c:userShapes xmlns:c="http://schemas.openxmlformats.org/drawingml/2006/chart">
  <cdr:relSizeAnchor xmlns:cdr="http://schemas.openxmlformats.org/drawingml/2006/chartDrawing">
    <cdr:from>
      <cdr:x>0.27476</cdr:x>
      <cdr:y>0.15565</cdr:y>
    </cdr:from>
    <cdr:to>
      <cdr:x>0.72569</cdr:x>
      <cdr:y>0.2011</cdr:y>
    </cdr:to>
    <cdr:sp macro="" textlink="">
      <cdr:nvSpPr>
        <cdr:cNvPr id="2" name="TextBox 1"/>
        <cdr:cNvSpPr txBox="1"/>
      </cdr:nvSpPr>
      <cdr:spPr>
        <a:xfrm xmlns:a="http://schemas.openxmlformats.org/drawingml/2006/main">
          <a:off x="2379519" y="978477"/>
          <a:ext cx="39052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Day 1 represents the first operating date of the ranges displayed above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1/30/2024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1/30/2024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50498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08183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22845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408769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06341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33558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95726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391746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296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1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1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100" b="1">
                <a:solidFill>
                  <a:schemeClr val="accent1"/>
                </a:solidFill>
              </a:defRPr>
            </a:lvl1pPr>
          </a:lstStyle>
          <a:p>
            <a:r>
              <a:rPr lang="en-US" dirty="0"/>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220033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services/comm/mkt_notices/M-B122023-0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ercot.com/services/comm/mkt_notices/M-B122023-0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rcot.com/services/comm/mkt_notices/M-A102323-01" TargetMode="External"/><Relationship Id="rId7" Type="http://schemas.openxmlformats.org/officeDocument/2006/relationships/hyperlink" Target="https://www.ercot.com/services/comm/mkt_notices/M-A102323-05"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ercot.com/services/comm/mkt_notices/M-A102323-04" TargetMode="External"/><Relationship Id="rId5" Type="http://schemas.openxmlformats.org/officeDocument/2006/relationships/hyperlink" Target="https://www.ercot.com/services/comm/mkt_notices/M-A102323-03" TargetMode="External"/><Relationship Id="rId4" Type="http://schemas.openxmlformats.org/officeDocument/2006/relationships/hyperlink" Target="https://www.ercot.com/services/comm/mkt_notices/M-A102323-0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6BFFDE4-5487-4B99-B5A9-DD2CC4A47BFC}"/>
              </a:ext>
            </a:extLst>
          </p:cNvPr>
          <p:cNvSpPr txBox="1"/>
          <p:nvPr/>
        </p:nvSpPr>
        <p:spPr>
          <a:xfrm>
            <a:off x="3657600" y="2438400"/>
            <a:ext cx="5486400" cy="2031325"/>
          </a:xfrm>
          <a:prstGeom prst="rect">
            <a:avLst/>
          </a:prstGeom>
          <a:noFill/>
        </p:spPr>
        <p:txBody>
          <a:bodyPr wrap="square" rtlCol="0">
            <a:spAutoFit/>
          </a:bodyPr>
          <a:lstStyle/>
          <a:p>
            <a:r>
              <a:rPr lang="en-US" b="1" dirty="0"/>
              <a:t>Settlement Stability</a:t>
            </a:r>
          </a:p>
          <a:p>
            <a:r>
              <a:rPr lang="en-US" sz="1600" b="1" dirty="0"/>
              <a:t>2023 Q4 Update to WMS</a:t>
            </a:r>
          </a:p>
          <a:p>
            <a:endParaRPr lang="en-US" dirty="0"/>
          </a:p>
          <a:p>
            <a:r>
              <a:rPr lang="en-US" dirty="0"/>
              <a:t>Magie Shanks</a:t>
            </a:r>
          </a:p>
          <a:p>
            <a:r>
              <a:rPr lang="en-US" dirty="0"/>
              <a:t>ERCOT Settlements </a:t>
            </a:r>
          </a:p>
          <a:p>
            <a:endParaRPr lang="en-US" dirty="0"/>
          </a:p>
          <a:p>
            <a:r>
              <a:rPr lang="en-US" dirty="0"/>
              <a:t>02/07/2024</a:t>
            </a:r>
          </a:p>
        </p:txBody>
      </p:sp>
    </p:spTree>
    <p:extLst>
      <p:ext uri="{BB962C8B-B14F-4D97-AF65-F5344CB8AC3E}">
        <p14:creationId xmlns:p14="http://schemas.microsoft.com/office/powerpoint/2010/main" val="184256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8.2(2)(g) Net Allocation to Load - Totals and $/MWh </a:t>
            </a:r>
          </a:p>
        </p:txBody>
      </p:sp>
      <p:sp>
        <p:nvSpPr>
          <p:cNvPr id="3" name="Slide Number Placeholder 6">
            <a:extLst>
              <a:ext uri="{FF2B5EF4-FFF2-40B4-BE49-F238E27FC236}">
                <a16:creationId xmlns:a16="http://schemas.microsoft.com/office/drawing/2014/main" id="{0C9560D0-7FBD-4380-9C3E-F9B1EB297F1D}"/>
              </a:ext>
            </a:extLst>
          </p:cNvPr>
          <p:cNvSpPr>
            <a:spLocks noGrp="1"/>
          </p:cNvSpPr>
          <p:nvPr>
            <p:ph type="sldNum" sz="quarter" idx="4"/>
          </p:nvPr>
        </p:nvSpPr>
        <p:spPr/>
        <p:txBody>
          <a:bodyPr/>
          <a:lstStyle/>
          <a:p>
            <a:r>
              <a:rPr lang="en-US" dirty="0"/>
              <a:t>10</a:t>
            </a:r>
          </a:p>
        </p:txBody>
      </p:sp>
      <p:sp>
        <p:nvSpPr>
          <p:cNvPr id="4" name="Title Texts4">
            <a:extLst>
              <a:ext uri="{FF2B5EF4-FFF2-40B4-BE49-F238E27FC236}">
                <a16:creationId xmlns:a16="http://schemas.microsoft.com/office/drawing/2014/main" id="{B80B3DE5-403B-40F9-9E6C-120BC30389DF}"/>
              </a:ext>
            </a:extLst>
          </p:cNvPr>
          <p:cNvSpPr txBox="1">
            <a:spLocks/>
          </p:cNvSpPr>
          <p:nvPr/>
        </p:nvSpPr>
        <p:spPr>
          <a:xfrm>
            <a:off x="3940629" y="5787817"/>
            <a:ext cx="5105400" cy="7406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aseline="30000" dirty="0">
                <a:solidFill>
                  <a:srgbClr val="000000">
                    <a:alpha val="100000"/>
                  </a:srgbClr>
                </a:solidFill>
                <a:latin typeface="Times New Roman"/>
                <a:ea typeface="Times New Roman"/>
                <a:cs typeface="Times New Roman"/>
              </a:rPr>
              <a:t>1</a:t>
            </a:r>
            <a:r>
              <a:rPr lang="en-US" sz="800" dirty="0">
                <a:solidFill>
                  <a:srgbClr val="000000">
                    <a:alpha val="100000"/>
                  </a:srgbClr>
                </a:solidFill>
                <a:latin typeface="Times New Roman"/>
                <a:ea typeface="Times New Roman"/>
                <a:cs typeface="Times New Roman"/>
              </a:rPr>
              <a:t>The total ERS charges have been evenly allocated across the contract period.</a:t>
            </a:r>
          </a:p>
          <a:p>
            <a:pPr algn="l"/>
            <a:r>
              <a:rPr lang="en-US" sz="800" baseline="30000" dirty="0">
                <a:solidFill>
                  <a:srgbClr val="000000">
                    <a:alpha val="100000"/>
                  </a:srgbClr>
                </a:solidFill>
                <a:latin typeface="Times New Roman"/>
                <a:ea typeface="Times New Roman"/>
                <a:cs typeface="Times New Roman"/>
              </a:rPr>
              <a:t>2</a:t>
            </a:r>
            <a:r>
              <a:rPr lang="en-US" sz="800" dirty="0">
                <a:solidFill>
                  <a:srgbClr val="000000">
                    <a:alpha val="100000"/>
                  </a:srgbClr>
                </a:solidFill>
                <a:latin typeface="Times New Roman"/>
                <a:ea typeface="Times New Roman"/>
                <a:cs typeface="Times New Roman"/>
              </a:rPr>
              <a:t>Zonal Auction Distribution by 2003 Congestion Management Zone, shown below.</a:t>
            </a:r>
          </a:p>
          <a:p>
            <a:pPr algn="l"/>
            <a:r>
              <a:rPr lang="en-US" sz="800" baseline="30000" dirty="0">
                <a:solidFill>
                  <a:srgbClr val="000000">
                    <a:alpha val="100000"/>
                  </a:srgbClr>
                </a:solidFill>
                <a:latin typeface="Times New Roman"/>
                <a:ea typeface="Times New Roman"/>
                <a:cs typeface="Times New Roman"/>
              </a:rPr>
              <a:t>3</a:t>
            </a:r>
            <a:r>
              <a:rPr lang="en-US" sz="800" dirty="0">
                <a:solidFill>
                  <a:srgbClr val="000000">
                    <a:alpha val="100000"/>
                  </a:srgbClr>
                </a:solidFill>
                <a:latin typeface="Times New Roman"/>
                <a:ea typeface="Times New Roman"/>
                <a:cs typeface="Times New Roman"/>
              </a:rPr>
              <a:t>The $/MWh value as calculated per PR 8.2 (2) g</a:t>
            </a:r>
          </a:p>
          <a:p>
            <a:pPr algn="l"/>
            <a:r>
              <a:rPr lang="en-US" sz="800" baseline="30000" dirty="0">
                <a:solidFill>
                  <a:srgbClr val="000000">
                    <a:alpha val="100000"/>
                  </a:srgbClr>
                </a:solidFill>
                <a:latin typeface="Times New Roman"/>
                <a:ea typeface="Times New Roman"/>
                <a:cs typeface="Times New Roman"/>
              </a:rPr>
              <a:t>4</a:t>
            </a:r>
            <a:r>
              <a:rPr lang="en-US" sz="800" dirty="0">
                <a:solidFill>
                  <a:srgbClr val="000000">
                    <a:alpha val="100000"/>
                  </a:srgbClr>
                </a:solidFill>
                <a:latin typeface="Times New Roman"/>
                <a:ea typeface="Times New Roman"/>
                <a:cs typeface="Times New Roman"/>
              </a:rPr>
              <a:t>The $/MWh value by 2003 Congestion Management Zone, as calculated per PR 8.2(2) g</a:t>
            </a:r>
          </a:p>
          <a:p>
            <a:pPr algn="l"/>
            <a:r>
              <a:rPr lang="en-US" sz="800" baseline="30000" dirty="0">
                <a:solidFill>
                  <a:srgbClr val="000000">
                    <a:alpha val="100000"/>
                  </a:srgbClr>
                </a:solidFill>
                <a:latin typeface="Times New Roman"/>
                <a:ea typeface="Times New Roman"/>
                <a:cs typeface="Times New Roman"/>
              </a:rPr>
              <a:t>5</a:t>
            </a:r>
            <a:r>
              <a:rPr lang="en-US" sz="800" dirty="0">
                <a:solidFill>
                  <a:srgbClr val="000000">
                    <a:alpha val="100000"/>
                  </a:srgbClr>
                </a:solidFill>
                <a:latin typeface="Times New Roman"/>
                <a:ea typeface="Times New Roman"/>
                <a:cs typeface="Times New Roman"/>
              </a:rPr>
              <a:t>Allocated to load from two years prior per the </a:t>
            </a:r>
            <a:r>
              <a:rPr lang="en-US" sz="800" i="1" dirty="0">
                <a:solidFill>
                  <a:srgbClr val="000000">
                    <a:alpha val="100000"/>
                  </a:srgbClr>
                </a:solidFill>
                <a:latin typeface="Times New Roman"/>
                <a:ea typeface="Times New Roman"/>
                <a:cs typeface="Times New Roman"/>
              </a:rPr>
              <a:t>Electric Reliability Organization Fee Assessment and Collection Guide</a:t>
            </a:r>
          </a:p>
        </p:txBody>
      </p:sp>
      <p:sp>
        <p:nvSpPr>
          <p:cNvPr id="5" name="Title Texts3">
            <a:extLst>
              <a:ext uri="{FF2B5EF4-FFF2-40B4-BE49-F238E27FC236}">
                <a16:creationId xmlns:a16="http://schemas.microsoft.com/office/drawing/2014/main" id="{3D0A9919-E4CF-4CB5-AA6E-FD19B54E6BF0}"/>
              </a:ext>
            </a:extLst>
          </p:cNvPr>
          <p:cNvSpPr txBox="1">
            <a:spLocks/>
          </p:cNvSpPr>
          <p:nvPr/>
        </p:nvSpPr>
        <p:spPr>
          <a:xfrm>
            <a:off x="310900" y="5394960"/>
            <a:ext cx="8522200" cy="526187"/>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dirty="0">
                <a:solidFill>
                  <a:srgbClr val="000000">
                    <a:alpha val="100000"/>
                  </a:srgbClr>
                </a:solidFill>
                <a:latin typeface="Times New Roman"/>
                <a:ea typeface="Times New Roman"/>
                <a:cs typeface="Times New Roman"/>
              </a:rPr>
              <a:t>Note: The Net Allocation to Load amounts provided in this presentation are for informational purposes only and cannot be relied upon for accurate measurements or forecasts of individual QSE charges and payments.</a:t>
            </a:r>
          </a:p>
        </p:txBody>
      </p:sp>
      <p:sp>
        <p:nvSpPr>
          <p:cNvPr id="6" name="Title Texts5">
            <a:extLst>
              <a:ext uri="{FF2B5EF4-FFF2-40B4-BE49-F238E27FC236}">
                <a16:creationId xmlns:a16="http://schemas.microsoft.com/office/drawing/2014/main" id="{F0AE059C-C99A-4A44-B619-C16EB1FFBA48}"/>
              </a:ext>
            </a:extLst>
          </p:cNvPr>
          <p:cNvSpPr txBox="1">
            <a:spLocks/>
          </p:cNvSpPr>
          <p:nvPr/>
        </p:nvSpPr>
        <p:spPr>
          <a:xfrm>
            <a:off x="1676400" y="815182"/>
            <a:ext cx="5788152" cy="219456"/>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00" b="1" dirty="0">
                <a:solidFill>
                  <a:srgbClr val="3DB0CD">
                    <a:alpha val="100000"/>
                  </a:srgbClr>
                </a:solidFill>
                <a:latin typeface="Times New Roman"/>
                <a:ea typeface="Times New Roman"/>
                <a:cs typeface="Times New Roman"/>
              </a:rPr>
              <a:t>NET ALLOCATION TO LOAD ($M)</a:t>
            </a:r>
          </a:p>
        </p:txBody>
      </p:sp>
      <p:graphicFrame>
        <p:nvGraphicFramePr>
          <p:cNvPr id="9" name="Table 8">
            <a:extLst>
              <a:ext uri="{FF2B5EF4-FFF2-40B4-BE49-F238E27FC236}">
                <a16:creationId xmlns:a16="http://schemas.microsoft.com/office/drawing/2014/main" id="{1E34C139-D409-C6BF-AC39-695CF89D8E8A}"/>
              </a:ext>
            </a:extLst>
          </p:cNvPr>
          <p:cNvGraphicFramePr>
            <a:graphicFrameLocks noGrp="1"/>
          </p:cNvGraphicFramePr>
          <p:nvPr>
            <p:extLst>
              <p:ext uri="{D42A27DB-BD31-4B8C-83A1-F6EECF244321}">
                <p14:modId xmlns:p14="http://schemas.microsoft.com/office/powerpoint/2010/main" val="3538001517"/>
              </p:ext>
            </p:extLst>
          </p:nvPr>
        </p:nvGraphicFramePr>
        <p:xfrm>
          <a:off x="374904" y="1033272"/>
          <a:ext cx="8458196" cy="4361698"/>
        </p:xfrm>
        <a:graphic>
          <a:graphicData uri="http://schemas.openxmlformats.org/drawingml/2006/table">
            <a:tbl>
              <a:tblPr/>
              <a:tblGrid>
                <a:gridCol w="1743293">
                  <a:extLst>
                    <a:ext uri="{9D8B030D-6E8A-4147-A177-3AD203B41FA5}">
                      <a16:colId xmlns:a16="http://schemas.microsoft.com/office/drawing/2014/main" val="20000"/>
                    </a:ext>
                  </a:extLst>
                </a:gridCol>
                <a:gridCol w="516531">
                  <a:extLst>
                    <a:ext uri="{9D8B030D-6E8A-4147-A177-3AD203B41FA5}">
                      <a16:colId xmlns:a16="http://schemas.microsoft.com/office/drawing/2014/main" val="20001"/>
                    </a:ext>
                  </a:extLst>
                </a:gridCol>
                <a:gridCol w="516531">
                  <a:extLst>
                    <a:ext uri="{9D8B030D-6E8A-4147-A177-3AD203B41FA5}">
                      <a16:colId xmlns:a16="http://schemas.microsoft.com/office/drawing/2014/main" val="20002"/>
                    </a:ext>
                  </a:extLst>
                </a:gridCol>
                <a:gridCol w="516531">
                  <a:extLst>
                    <a:ext uri="{9D8B030D-6E8A-4147-A177-3AD203B41FA5}">
                      <a16:colId xmlns:a16="http://schemas.microsoft.com/office/drawing/2014/main" val="20003"/>
                    </a:ext>
                  </a:extLst>
                </a:gridCol>
                <a:gridCol w="516531">
                  <a:extLst>
                    <a:ext uri="{9D8B030D-6E8A-4147-A177-3AD203B41FA5}">
                      <a16:colId xmlns:a16="http://schemas.microsoft.com/office/drawing/2014/main" val="20004"/>
                    </a:ext>
                  </a:extLst>
                </a:gridCol>
                <a:gridCol w="516531">
                  <a:extLst>
                    <a:ext uri="{9D8B030D-6E8A-4147-A177-3AD203B41FA5}">
                      <a16:colId xmlns:a16="http://schemas.microsoft.com/office/drawing/2014/main" val="20005"/>
                    </a:ext>
                  </a:extLst>
                </a:gridCol>
                <a:gridCol w="516531">
                  <a:extLst>
                    <a:ext uri="{9D8B030D-6E8A-4147-A177-3AD203B41FA5}">
                      <a16:colId xmlns:a16="http://schemas.microsoft.com/office/drawing/2014/main" val="20006"/>
                    </a:ext>
                  </a:extLst>
                </a:gridCol>
                <a:gridCol w="516531">
                  <a:extLst>
                    <a:ext uri="{9D8B030D-6E8A-4147-A177-3AD203B41FA5}">
                      <a16:colId xmlns:a16="http://schemas.microsoft.com/office/drawing/2014/main" val="20007"/>
                    </a:ext>
                  </a:extLst>
                </a:gridCol>
                <a:gridCol w="516531">
                  <a:extLst>
                    <a:ext uri="{9D8B030D-6E8A-4147-A177-3AD203B41FA5}">
                      <a16:colId xmlns:a16="http://schemas.microsoft.com/office/drawing/2014/main" val="20008"/>
                    </a:ext>
                  </a:extLst>
                </a:gridCol>
                <a:gridCol w="516531">
                  <a:extLst>
                    <a:ext uri="{9D8B030D-6E8A-4147-A177-3AD203B41FA5}">
                      <a16:colId xmlns:a16="http://schemas.microsoft.com/office/drawing/2014/main" val="20009"/>
                    </a:ext>
                  </a:extLst>
                </a:gridCol>
                <a:gridCol w="516531">
                  <a:extLst>
                    <a:ext uri="{9D8B030D-6E8A-4147-A177-3AD203B41FA5}">
                      <a16:colId xmlns:a16="http://schemas.microsoft.com/office/drawing/2014/main" val="20010"/>
                    </a:ext>
                  </a:extLst>
                </a:gridCol>
                <a:gridCol w="516531">
                  <a:extLst>
                    <a:ext uri="{9D8B030D-6E8A-4147-A177-3AD203B41FA5}">
                      <a16:colId xmlns:a16="http://schemas.microsoft.com/office/drawing/2014/main" val="20011"/>
                    </a:ext>
                  </a:extLst>
                </a:gridCol>
                <a:gridCol w="516531">
                  <a:extLst>
                    <a:ext uri="{9D8B030D-6E8A-4147-A177-3AD203B41FA5}">
                      <a16:colId xmlns:a16="http://schemas.microsoft.com/office/drawing/2014/main" val="20012"/>
                    </a:ext>
                  </a:extLst>
                </a:gridCol>
                <a:gridCol w="516531">
                  <a:extLst>
                    <a:ext uri="{9D8B030D-6E8A-4147-A177-3AD203B41FA5}">
                      <a16:colId xmlns:a16="http://schemas.microsoft.com/office/drawing/2014/main" val="20013"/>
                    </a:ext>
                  </a:extLst>
                </a:gridCol>
              </a:tblGrid>
              <a:tr h="198259">
                <a:tc>
                  <a:txBody>
                    <a:bodyPr/>
                    <a:lstStyle/>
                    <a:p>
                      <a:pPr marL="0" marR="0" algn="l">
                        <a:lnSpc>
                          <a:spcPct val="100000"/>
                        </a:lnSpc>
                        <a:spcBef>
                          <a:spcPts val="0"/>
                        </a:spcBef>
                        <a:spcAft>
                          <a:spcPts val="0"/>
                        </a:spcAft>
                        <a:buNone/>
                      </a:pPr>
                      <a:r>
                        <a:rPr sz="800" b="1" i="0" u="none" cap="none" dirty="0">
                          <a:solidFill>
                            <a:srgbClr val="000000">
                              <a:alpha val="100000"/>
                            </a:srgbClr>
                          </a:solidFill>
                          <a:latin typeface="times"/>
                          <a:cs typeface="times"/>
                          <a:sym typeface="times"/>
                        </a:rPr>
                        <a:t> </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2022</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Jan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Feb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Mar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Apr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May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Jun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Jul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Aug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Sep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Oct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Nov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B3B3B3">
                        <a:alpha val="100000"/>
                      </a:srgbClr>
                    </a:solidFill>
                  </a:tcPr>
                </a:tc>
                <a:extLst>
                  <a:ext uri="{0D108BD9-81ED-4DB2-BD59-A6C34878D82A}">
                    <a16:rowId xmlns:a16="http://schemas.microsoft.com/office/drawing/2014/main" val="10000"/>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Ancillary Service Settlement</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179.8</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23.4</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26.8</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40.5</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40.0</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53.1</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273.7</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120.9</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808.5</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154.9</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62.2</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44.8</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16.9</a:t>
                      </a:r>
                    </a:p>
                  </a:txBody>
                  <a:tcPr marL="0" marR="0" marT="0" marB="0" anchor="ctr">
                    <a:lnL w="0" cap="flat" cmpd="sng" algn="ctr">
                      <a:noFill/>
                      <a:prstDash val="solid"/>
                    </a:lnL>
                    <a:lnR w="0" cap="flat" cmpd="sng" algn="ctr">
                      <a:noFill/>
                      <a:prstDash val="solid"/>
                    </a:lnR>
                    <a:lnT w="1270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extLst>
                  <a:ext uri="{0D108BD9-81ED-4DB2-BD59-A6C34878D82A}">
                    <a16:rowId xmlns:a16="http://schemas.microsoft.com/office/drawing/2014/main" val="10001"/>
                  </a:ext>
                </a:extLst>
              </a:tr>
              <a:tr h="198259">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Balancing Account Payout to Load</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-31.9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-35.2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-37.9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-83.0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-19.9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2"/>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Base Point Deviation Payments</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3"/>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Black Start Service Settlement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4"/>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Block Load Transfer Settlement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5"/>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Emergency Energy Charges</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6"/>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ERCOT Admin Fee Settlement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18.8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 18.0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16.8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17.7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17.1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23.7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26.4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27.9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23.9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19.7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17.5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18.5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7"/>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ERO Pass-Through Fee⁵</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8"/>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ERS Settlement¹</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9"/>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Firm Fuel Service Settlement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7.5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10"/>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High Dispatch Limit Override </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11"/>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Non-Zonal Auction Distribution</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-41.8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-35.1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-28.7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-49.3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-53.4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-54.3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-49.0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-27.4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-28.4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-37.8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-56.6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-51.0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-44.2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12"/>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ORDC Settlement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13"/>
                  </a:ext>
                </a:extLst>
              </a:tr>
              <a:tr h="198259">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Revenue Neutrality Total</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15.3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22.9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14.4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11.4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7.4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7.5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13.9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14"/>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RMR Settlement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15"/>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RUC Settlement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16"/>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Voltage Services Settlement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17"/>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Zonal Auction Distribution²</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-56.4</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-67.8</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-69.3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-67.1</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-71.9</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-75.0</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-78.3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-90.2</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-90.6</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-77.7</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-82.9</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-76.1</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-80.2</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extLst>
                  <a:ext uri="{0D108BD9-81ED-4DB2-BD59-A6C34878D82A}">
                    <a16:rowId xmlns:a16="http://schemas.microsoft.com/office/drawing/2014/main" val="10018"/>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Total Allocation to Load</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83.3</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-43.7</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-16.7</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-41.8</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-52.2</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-46.4</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145.4</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5.9</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635.0</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34.6</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-61.4</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-63.6</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-85.1</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19"/>
                  </a:ext>
                </a:extLst>
              </a:tr>
              <a:tr h="198259">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Adjusted Metered Load (TWh)</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33.9</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32.3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30.4</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31.9</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30.8</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36.5</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42.8</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47.5</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50.3</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43.1</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35.5</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31.5</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33.4</a:t>
                      </a:r>
                    </a:p>
                  </a:txBody>
                  <a:tcPr marL="0" marR="0" marT="0" marB="0" anchor="ctr">
                    <a:lnL w="0" cap="flat" cmpd="sng" algn="ctr">
                      <a:noFill/>
                      <a:prstDash val="solid"/>
                    </a:lnL>
                    <a:lnR w="0" cap="flat" cmpd="sng" algn="ctr">
                      <a:noFill/>
                      <a:prstDash val="solid"/>
                    </a:lnR>
                    <a:lnT w="0" cap="flat" cmpd="sng" algn="ctr">
                      <a:noFill/>
                      <a:prstDash val="solid"/>
                    </a:lnT>
                    <a:lnB w="12700" cap="flat" cmpd="sng" algn="ctr">
                      <a:solidFill>
                        <a:srgbClr val="000000">
                          <a:alpha val="100000"/>
                        </a:srgbClr>
                      </a:solidFill>
                      <a:prstDash val="solid"/>
                    </a:lnB>
                    <a:solidFill>
                      <a:srgbClr val="FFFFFF">
                        <a:alpha val="0"/>
                      </a:srgbClr>
                    </a:solidFill>
                  </a:tcPr>
                </a:tc>
                <a:extLst>
                  <a:ext uri="{0D108BD9-81ED-4DB2-BD59-A6C34878D82A}">
                    <a16:rowId xmlns:a16="http://schemas.microsoft.com/office/drawing/2014/main" val="10020"/>
                  </a:ext>
                </a:extLst>
              </a:tr>
              <a:tr h="198259">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$/MWh³</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2.5</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-1.4</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-1.3</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-1.7</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-1.3</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3.4</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0.1</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12.6</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0.8</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-1.7</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-2.0</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 -2.5</a:t>
                      </a:r>
                    </a:p>
                  </a:txBody>
                  <a:tcPr marL="0" marR="0" marT="0" marB="0" anchor="ctr">
                    <a:lnL w="0" cap="flat" cmpd="sng" algn="ctr">
                      <a:noFill/>
                      <a:prstDash val="solid"/>
                    </a:lnL>
                    <a:lnR w="0" cap="flat" cmpd="sng" algn="ctr">
                      <a:noFill/>
                      <a:prstDash val="solid"/>
                    </a:lnR>
                    <a:lnT w="12700" cap="flat" cmpd="sng" algn="ctr">
                      <a:solidFill>
                        <a:srgbClr val="000000">
                          <a:alpha val="100000"/>
                        </a:srgbClr>
                      </a:solid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31552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8.2(2)(g) Net Allocation to Load - Totals and $/MWh </a:t>
            </a:r>
          </a:p>
        </p:txBody>
      </p:sp>
      <p:sp>
        <p:nvSpPr>
          <p:cNvPr id="3" name="Slide Number Placeholder 6">
            <a:extLst>
              <a:ext uri="{FF2B5EF4-FFF2-40B4-BE49-F238E27FC236}">
                <a16:creationId xmlns:a16="http://schemas.microsoft.com/office/drawing/2014/main" id="{19E6BA2A-DFAA-48D7-A34B-C973A6FF7F9D}"/>
              </a:ext>
            </a:extLst>
          </p:cNvPr>
          <p:cNvSpPr>
            <a:spLocks noGrp="1"/>
          </p:cNvSpPr>
          <p:nvPr>
            <p:ph type="sldNum" sz="quarter" idx="4"/>
          </p:nvPr>
        </p:nvSpPr>
        <p:spPr>
          <a:xfrm>
            <a:off x="8534400" y="6561138"/>
            <a:ext cx="533400" cy="220662"/>
          </a:xfrm>
        </p:spPr>
        <p:txBody>
          <a:bodyPr/>
          <a:lstStyle/>
          <a:p>
            <a:r>
              <a:rPr lang="en-US" dirty="0"/>
              <a:t>11</a:t>
            </a:r>
          </a:p>
        </p:txBody>
      </p:sp>
      <p:sp>
        <p:nvSpPr>
          <p:cNvPr id="4" name="Title Texts3">
            <a:extLst>
              <a:ext uri="{FF2B5EF4-FFF2-40B4-BE49-F238E27FC236}">
                <a16:creationId xmlns:a16="http://schemas.microsoft.com/office/drawing/2014/main" id="{7BCF1F6C-1B3D-42B2-AA6F-522D3E53EF41}"/>
              </a:ext>
            </a:extLst>
          </p:cNvPr>
          <p:cNvSpPr txBox="1">
            <a:spLocks/>
          </p:cNvSpPr>
          <p:nvPr/>
        </p:nvSpPr>
        <p:spPr>
          <a:xfrm>
            <a:off x="1677924" y="805434"/>
            <a:ext cx="5788152" cy="219456"/>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800" b="1" dirty="0">
                <a:solidFill>
                  <a:srgbClr val="3DB0CD">
                    <a:alpha val="100000"/>
                  </a:srgbClr>
                </a:solidFill>
                <a:latin typeface="Times New Roman"/>
                <a:ea typeface="Times New Roman"/>
                <a:cs typeface="Times New Roman"/>
              </a:rPr>
              <a:t>ZONAL AUCTION DISTRIBUTION PER CONGESTION MANAGEMENT ZONE ($M)</a:t>
            </a:r>
          </a:p>
        </p:txBody>
      </p:sp>
      <p:sp>
        <p:nvSpPr>
          <p:cNvPr id="5" name="Title Texts5">
            <a:extLst>
              <a:ext uri="{FF2B5EF4-FFF2-40B4-BE49-F238E27FC236}">
                <a16:creationId xmlns:a16="http://schemas.microsoft.com/office/drawing/2014/main" id="{C0DFCE90-C059-4384-AB2C-F9F203C4648F}"/>
              </a:ext>
            </a:extLst>
          </p:cNvPr>
          <p:cNvSpPr txBox="1">
            <a:spLocks/>
          </p:cNvSpPr>
          <p:nvPr/>
        </p:nvSpPr>
        <p:spPr>
          <a:xfrm>
            <a:off x="1677924" y="2165223"/>
            <a:ext cx="5788152" cy="219456"/>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00" b="1" dirty="0">
                <a:solidFill>
                  <a:srgbClr val="3DB0CD">
                    <a:alpha val="100000"/>
                  </a:srgbClr>
                </a:solidFill>
                <a:latin typeface="Times New Roman"/>
                <a:ea typeface="Times New Roman"/>
                <a:cs typeface="Times New Roman"/>
              </a:rPr>
              <a:t>REAL-TIME ADJUSTED METERED LOAD BY CONGESTION MANAGEMENT ZONE (</a:t>
            </a:r>
            <a:r>
              <a:rPr lang="en-US" sz="800" b="1" dirty="0" err="1">
                <a:solidFill>
                  <a:srgbClr val="3DB0CD">
                    <a:alpha val="100000"/>
                  </a:srgbClr>
                </a:solidFill>
                <a:latin typeface="Times New Roman"/>
                <a:ea typeface="Times New Roman"/>
                <a:cs typeface="Times New Roman"/>
              </a:rPr>
              <a:t>TWh</a:t>
            </a:r>
            <a:r>
              <a:rPr lang="en-US" sz="800" b="1" dirty="0">
                <a:solidFill>
                  <a:srgbClr val="3DB0CD">
                    <a:alpha val="100000"/>
                  </a:srgbClr>
                </a:solidFill>
                <a:latin typeface="Times New Roman"/>
                <a:ea typeface="Times New Roman"/>
                <a:cs typeface="Times New Roman"/>
              </a:rPr>
              <a:t>)</a:t>
            </a:r>
          </a:p>
        </p:txBody>
      </p:sp>
      <p:sp>
        <p:nvSpPr>
          <p:cNvPr id="6" name="Title Texts7">
            <a:extLst>
              <a:ext uri="{FF2B5EF4-FFF2-40B4-BE49-F238E27FC236}">
                <a16:creationId xmlns:a16="http://schemas.microsoft.com/office/drawing/2014/main" id="{EDB387A7-A579-4CB2-9365-95E339B94AE4}"/>
              </a:ext>
            </a:extLst>
          </p:cNvPr>
          <p:cNvSpPr txBox="1">
            <a:spLocks/>
          </p:cNvSpPr>
          <p:nvPr/>
        </p:nvSpPr>
        <p:spPr>
          <a:xfrm>
            <a:off x="1677924" y="3543300"/>
            <a:ext cx="5788152" cy="219456"/>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800" b="1" dirty="0">
                <a:solidFill>
                  <a:srgbClr val="3DB0CD">
                    <a:alpha val="100000"/>
                  </a:srgbClr>
                </a:solidFill>
                <a:latin typeface="Times New Roman"/>
                <a:ea typeface="Times New Roman"/>
                <a:cs typeface="Times New Roman"/>
              </a:rPr>
              <a:t>ZONAL AUCTION REVENUE PER CONGESTION MANAGEMENT ZONE ($/MWh)</a:t>
            </a:r>
          </a:p>
        </p:txBody>
      </p:sp>
      <p:sp>
        <p:nvSpPr>
          <p:cNvPr id="7" name="Title Texts9">
            <a:extLst>
              <a:ext uri="{FF2B5EF4-FFF2-40B4-BE49-F238E27FC236}">
                <a16:creationId xmlns:a16="http://schemas.microsoft.com/office/drawing/2014/main" id="{E87CA6E9-D36A-48B5-B864-68895CCEFEC4}"/>
              </a:ext>
            </a:extLst>
          </p:cNvPr>
          <p:cNvSpPr txBox="1">
            <a:spLocks/>
          </p:cNvSpPr>
          <p:nvPr/>
        </p:nvSpPr>
        <p:spPr>
          <a:xfrm>
            <a:off x="1677924" y="4902708"/>
            <a:ext cx="5788152" cy="219456"/>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00" b="1" dirty="0">
                <a:solidFill>
                  <a:srgbClr val="3DB0CD">
                    <a:alpha val="100000"/>
                  </a:srgbClr>
                </a:solidFill>
                <a:latin typeface="Times New Roman"/>
                <a:ea typeface="Times New Roman"/>
                <a:cs typeface="Times New Roman"/>
              </a:rPr>
              <a:t>NET ALLOCATION TO LOAD PER CONGESTION MANAGEMENT ZONE ($/MWh)</a:t>
            </a:r>
            <a:r>
              <a:rPr lang="en-US" sz="800" b="1" baseline="30000" dirty="0">
                <a:solidFill>
                  <a:srgbClr val="3DB0CD">
                    <a:alpha val="100000"/>
                  </a:srgbClr>
                </a:solidFill>
                <a:latin typeface="Times New Roman"/>
                <a:ea typeface="Times New Roman"/>
                <a:cs typeface="Times New Roman"/>
              </a:rPr>
              <a:t>4</a:t>
            </a:r>
          </a:p>
        </p:txBody>
      </p:sp>
      <p:graphicFrame>
        <p:nvGraphicFramePr>
          <p:cNvPr id="8" name="Table 7"/>
          <p:cNvGraphicFramePr>
            <a:graphicFrameLocks noGrp="1"/>
          </p:cNvGraphicFramePr>
          <p:nvPr/>
        </p:nvGraphicFramePr>
        <p:xfrm>
          <a:off x="457200" y="1033272"/>
          <a:ext cx="8403336" cy="1097280"/>
        </p:xfrm>
        <a:graphic>
          <a:graphicData uri="http://schemas.openxmlformats.org/drawingml/2006/table">
            <a:tbl>
              <a:tblPr/>
              <a:tblGrid>
                <a:gridCol w="795528">
                  <a:extLst>
                    <a:ext uri="{9D8B030D-6E8A-4147-A177-3AD203B41FA5}">
                      <a16:colId xmlns:a16="http://schemas.microsoft.com/office/drawing/2014/main" val="20000"/>
                    </a:ext>
                  </a:extLst>
                </a:gridCol>
                <a:gridCol w="585216">
                  <a:extLst>
                    <a:ext uri="{9D8B030D-6E8A-4147-A177-3AD203B41FA5}">
                      <a16:colId xmlns:a16="http://schemas.microsoft.com/office/drawing/2014/main" val="20001"/>
                    </a:ext>
                  </a:extLst>
                </a:gridCol>
                <a:gridCol w="585216">
                  <a:extLst>
                    <a:ext uri="{9D8B030D-6E8A-4147-A177-3AD203B41FA5}">
                      <a16:colId xmlns:a16="http://schemas.microsoft.com/office/drawing/2014/main" val="20002"/>
                    </a:ext>
                  </a:extLst>
                </a:gridCol>
                <a:gridCol w="585216">
                  <a:extLst>
                    <a:ext uri="{9D8B030D-6E8A-4147-A177-3AD203B41FA5}">
                      <a16:colId xmlns:a16="http://schemas.microsoft.com/office/drawing/2014/main" val="20003"/>
                    </a:ext>
                  </a:extLst>
                </a:gridCol>
                <a:gridCol w="585216">
                  <a:extLst>
                    <a:ext uri="{9D8B030D-6E8A-4147-A177-3AD203B41FA5}">
                      <a16:colId xmlns:a16="http://schemas.microsoft.com/office/drawing/2014/main" val="20004"/>
                    </a:ext>
                  </a:extLst>
                </a:gridCol>
                <a:gridCol w="585216">
                  <a:extLst>
                    <a:ext uri="{9D8B030D-6E8A-4147-A177-3AD203B41FA5}">
                      <a16:colId xmlns:a16="http://schemas.microsoft.com/office/drawing/2014/main" val="20005"/>
                    </a:ext>
                  </a:extLst>
                </a:gridCol>
                <a:gridCol w="585216">
                  <a:extLst>
                    <a:ext uri="{9D8B030D-6E8A-4147-A177-3AD203B41FA5}">
                      <a16:colId xmlns:a16="http://schemas.microsoft.com/office/drawing/2014/main" val="20006"/>
                    </a:ext>
                  </a:extLst>
                </a:gridCol>
                <a:gridCol w="585216">
                  <a:extLst>
                    <a:ext uri="{9D8B030D-6E8A-4147-A177-3AD203B41FA5}">
                      <a16:colId xmlns:a16="http://schemas.microsoft.com/office/drawing/2014/main" val="20007"/>
                    </a:ext>
                  </a:extLst>
                </a:gridCol>
                <a:gridCol w="585216">
                  <a:extLst>
                    <a:ext uri="{9D8B030D-6E8A-4147-A177-3AD203B41FA5}">
                      <a16:colId xmlns:a16="http://schemas.microsoft.com/office/drawing/2014/main" val="20008"/>
                    </a:ext>
                  </a:extLst>
                </a:gridCol>
                <a:gridCol w="585216">
                  <a:extLst>
                    <a:ext uri="{9D8B030D-6E8A-4147-A177-3AD203B41FA5}">
                      <a16:colId xmlns:a16="http://schemas.microsoft.com/office/drawing/2014/main" val="20009"/>
                    </a:ext>
                  </a:extLst>
                </a:gridCol>
                <a:gridCol w="585216">
                  <a:extLst>
                    <a:ext uri="{9D8B030D-6E8A-4147-A177-3AD203B41FA5}">
                      <a16:colId xmlns:a16="http://schemas.microsoft.com/office/drawing/2014/main" val="20010"/>
                    </a:ext>
                  </a:extLst>
                </a:gridCol>
                <a:gridCol w="585216">
                  <a:extLst>
                    <a:ext uri="{9D8B030D-6E8A-4147-A177-3AD203B41FA5}">
                      <a16:colId xmlns:a16="http://schemas.microsoft.com/office/drawing/2014/main" val="20011"/>
                    </a:ext>
                  </a:extLst>
                </a:gridCol>
                <a:gridCol w="585216">
                  <a:extLst>
                    <a:ext uri="{9D8B030D-6E8A-4147-A177-3AD203B41FA5}">
                      <a16:colId xmlns:a16="http://schemas.microsoft.com/office/drawing/2014/main" val="20012"/>
                    </a:ext>
                  </a:extLst>
                </a:gridCol>
                <a:gridCol w="585216">
                  <a:extLst>
                    <a:ext uri="{9D8B030D-6E8A-4147-A177-3AD203B41FA5}">
                      <a16:colId xmlns:a16="http://schemas.microsoft.com/office/drawing/2014/main" val="20013"/>
                    </a:ext>
                  </a:extLst>
                </a:gridCol>
              </a:tblGrid>
              <a:tr h="182880">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 </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2022</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Jan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Feb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Mar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Apr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May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Jun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Jul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Aug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Sep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Oct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Nov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extLst>
                  <a:ext uri="{0D108BD9-81ED-4DB2-BD59-A6C34878D82A}">
                    <a16:rowId xmlns:a16="http://schemas.microsoft.com/office/drawing/2014/main" val="10000"/>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HOUSTON</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-3.6</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-6.5</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 -5.0</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-7.3</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-5.3</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-7.3</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-8.6</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-11.4</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-11.9</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-11.9</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-10.8</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-10.2</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-8.7</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extLst>
                  <a:ext uri="{0D108BD9-81ED-4DB2-BD59-A6C34878D82A}">
                    <a16:rowId xmlns:a16="http://schemas.microsoft.com/office/drawing/2014/main" val="10001"/>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NORTH</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-15.2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-21.7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-22.6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-17.4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-15.2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2"/>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SOUTH</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-23.7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-30.8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-31.7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-33.7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-32.2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-29.8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3"/>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WEST</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-20.0</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-19.4</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-24.0</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-21.6</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-25.7</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-25.5</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-25.4</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-23.4</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-23.9</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-21.8</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-27.6</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-25.4</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-29.6</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extLst>
                  <a:ext uri="{0D108BD9-81ED-4DB2-BD59-A6C34878D82A}">
                    <a16:rowId xmlns:a16="http://schemas.microsoft.com/office/drawing/2014/main" val="10004"/>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TOTAL</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-56.4</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-67.8</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-69.3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-67.1</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-71.9</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-75.0</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-78.3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-90.2</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-90.6</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-77.7</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-82.9</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-76.1</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-80.2</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nvGraphicFramePr>
        <p:xfrm>
          <a:off x="457200" y="2423160"/>
          <a:ext cx="8403336" cy="1097280"/>
        </p:xfrm>
        <a:graphic>
          <a:graphicData uri="http://schemas.openxmlformats.org/drawingml/2006/table">
            <a:tbl>
              <a:tblPr/>
              <a:tblGrid>
                <a:gridCol w="795528">
                  <a:extLst>
                    <a:ext uri="{9D8B030D-6E8A-4147-A177-3AD203B41FA5}">
                      <a16:colId xmlns:a16="http://schemas.microsoft.com/office/drawing/2014/main" val="20000"/>
                    </a:ext>
                  </a:extLst>
                </a:gridCol>
                <a:gridCol w="585216">
                  <a:extLst>
                    <a:ext uri="{9D8B030D-6E8A-4147-A177-3AD203B41FA5}">
                      <a16:colId xmlns:a16="http://schemas.microsoft.com/office/drawing/2014/main" val="20001"/>
                    </a:ext>
                  </a:extLst>
                </a:gridCol>
                <a:gridCol w="585216">
                  <a:extLst>
                    <a:ext uri="{9D8B030D-6E8A-4147-A177-3AD203B41FA5}">
                      <a16:colId xmlns:a16="http://schemas.microsoft.com/office/drawing/2014/main" val="20002"/>
                    </a:ext>
                  </a:extLst>
                </a:gridCol>
                <a:gridCol w="585216">
                  <a:extLst>
                    <a:ext uri="{9D8B030D-6E8A-4147-A177-3AD203B41FA5}">
                      <a16:colId xmlns:a16="http://schemas.microsoft.com/office/drawing/2014/main" val="20003"/>
                    </a:ext>
                  </a:extLst>
                </a:gridCol>
                <a:gridCol w="585216">
                  <a:extLst>
                    <a:ext uri="{9D8B030D-6E8A-4147-A177-3AD203B41FA5}">
                      <a16:colId xmlns:a16="http://schemas.microsoft.com/office/drawing/2014/main" val="20004"/>
                    </a:ext>
                  </a:extLst>
                </a:gridCol>
                <a:gridCol w="585216">
                  <a:extLst>
                    <a:ext uri="{9D8B030D-6E8A-4147-A177-3AD203B41FA5}">
                      <a16:colId xmlns:a16="http://schemas.microsoft.com/office/drawing/2014/main" val="20005"/>
                    </a:ext>
                  </a:extLst>
                </a:gridCol>
                <a:gridCol w="585216">
                  <a:extLst>
                    <a:ext uri="{9D8B030D-6E8A-4147-A177-3AD203B41FA5}">
                      <a16:colId xmlns:a16="http://schemas.microsoft.com/office/drawing/2014/main" val="20006"/>
                    </a:ext>
                  </a:extLst>
                </a:gridCol>
                <a:gridCol w="585216">
                  <a:extLst>
                    <a:ext uri="{9D8B030D-6E8A-4147-A177-3AD203B41FA5}">
                      <a16:colId xmlns:a16="http://schemas.microsoft.com/office/drawing/2014/main" val="20007"/>
                    </a:ext>
                  </a:extLst>
                </a:gridCol>
                <a:gridCol w="585216">
                  <a:extLst>
                    <a:ext uri="{9D8B030D-6E8A-4147-A177-3AD203B41FA5}">
                      <a16:colId xmlns:a16="http://schemas.microsoft.com/office/drawing/2014/main" val="20008"/>
                    </a:ext>
                  </a:extLst>
                </a:gridCol>
                <a:gridCol w="585216">
                  <a:extLst>
                    <a:ext uri="{9D8B030D-6E8A-4147-A177-3AD203B41FA5}">
                      <a16:colId xmlns:a16="http://schemas.microsoft.com/office/drawing/2014/main" val="20009"/>
                    </a:ext>
                  </a:extLst>
                </a:gridCol>
                <a:gridCol w="585216">
                  <a:extLst>
                    <a:ext uri="{9D8B030D-6E8A-4147-A177-3AD203B41FA5}">
                      <a16:colId xmlns:a16="http://schemas.microsoft.com/office/drawing/2014/main" val="20010"/>
                    </a:ext>
                  </a:extLst>
                </a:gridCol>
                <a:gridCol w="585216">
                  <a:extLst>
                    <a:ext uri="{9D8B030D-6E8A-4147-A177-3AD203B41FA5}">
                      <a16:colId xmlns:a16="http://schemas.microsoft.com/office/drawing/2014/main" val="20011"/>
                    </a:ext>
                  </a:extLst>
                </a:gridCol>
                <a:gridCol w="585216">
                  <a:extLst>
                    <a:ext uri="{9D8B030D-6E8A-4147-A177-3AD203B41FA5}">
                      <a16:colId xmlns:a16="http://schemas.microsoft.com/office/drawing/2014/main" val="20012"/>
                    </a:ext>
                  </a:extLst>
                </a:gridCol>
                <a:gridCol w="585216">
                  <a:extLst>
                    <a:ext uri="{9D8B030D-6E8A-4147-A177-3AD203B41FA5}">
                      <a16:colId xmlns:a16="http://schemas.microsoft.com/office/drawing/2014/main" val="20013"/>
                    </a:ext>
                  </a:extLst>
                </a:gridCol>
              </a:tblGrid>
              <a:tr h="182880">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 </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2022</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Jan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Feb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Mar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Apr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May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Jun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Jul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Aug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Sep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Oct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Nov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extLst>
                  <a:ext uri="{0D108BD9-81ED-4DB2-BD59-A6C34878D82A}">
                    <a16:rowId xmlns:a16="http://schemas.microsoft.com/office/drawing/2014/main" val="10000"/>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HOUSTON</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7.9</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 7.5</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7.2</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8.2</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8.0</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9.8</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11.4</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12.3</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13.1</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11.3</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9.3</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7.9</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8.2</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extLst>
                  <a:ext uri="{0D108BD9-81ED-4DB2-BD59-A6C34878D82A}">
                    <a16:rowId xmlns:a16="http://schemas.microsoft.com/office/drawing/2014/main" val="10001"/>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NORTH</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16.2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17.6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2"/>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SOUTH</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12.8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9.6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8.4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3"/>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WEST</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5.2</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4.7</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5.2</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5.1</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5.5</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5.7</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6.1</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6.2</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5.9</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5.7</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5.6</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5.9</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extLst>
                  <a:ext uri="{0D108BD9-81ED-4DB2-BD59-A6C34878D82A}">
                    <a16:rowId xmlns:a16="http://schemas.microsoft.com/office/drawing/2014/main" val="10004"/>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TOTAL</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33.9</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32.3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30.4</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31.9</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30.8</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36.5</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42.8</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47.5</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50.3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43.1</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35.5</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31.5</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33.4</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nvGraphicFramePr>
        <p:xfrm>
          <a:off x="457200" y="3794760"/>
          <a:ext cx="8403336" cy="1097280"/>
        </p:xfrm>
        <a:graphic>
          <a:graphicData uri="http://schemas.openxmlformats.org/drawingml/2006/table">
            <a:tbl>
              <a:tblPr/>
              <a:tblGrid>
                <a:gridCol w="795528">
                  <a:extLst>
                    <a:ext uri="{9D8B030D-6E8A-4147-A177-3AD203B41FA5}">
                      <a16:colId xmlns:a16="http://schemas.microsoft.com/office/drawing/2014/main" val="20000"/>
                    </a:ext>
                  </a:extLst>
                </a:gridCol>
                <a:gridCol w="585216">
                  <a:extLst>
                    <a:ext uri="{9D8B030D-6E8A-4147-A177-3AD203B41FA5}">
                      <a16:colId xmlns:a16="http://schemas.microsoft.com/office/drawing/2014/main" val="20001"/>
                    </a:ext>
                  </a:extLst>
                </a:gridCol>
                <a:gridCol w="585216">
                  <a:extLst>
                    <a:ext uri="{9D8B030D-6E8A-4147-A177-3AD203B41FA5}">
                      <a16:colId xmlns:a16="http://schemas.microsoft.com/office/drawing/2014/main" val="20002"/>
                    </a:ext>
                  </a:extLst>
                </a:gridCol>
                <a:gridCol w="585216">
                  <a:extLst>
                    <a:ext uri="{9D8B030D-6E8A-4147-A177-3AD203B41FA5}">
                      <a16:colId xmlns:a16="http://schemas.microsoft.com/office/drawing/2014/main" val="20003"/>
                    </a:ext>
                  </a:extLst>
                </a:gridCol>
                <a:gridCol w="585216">
                  <a:extLst>
                    <a:ext uri="{9D8B030D-6E8A-4147-A177-3AD203B41FA5}">
                      <a16:colId xmlns:a16="http://schemas.microsoft.com/office/drawing/2014/main" val="20004"/>
                    </a:ext>
                  </a:extLst>
                </a:gridCol>
                <a:gridCol w="585216">
                  <a:extLst>
                    <a:ext uri="{9D8B030D-6E8A-4147-A177-3AD203B41FA5}">
                      <a16:colId xmlns:a16="http://schemas.microsoft.com/office/drawing/2014/main" val="20005"/>
                    </a:ext>
                  </a:extLst>
                </a:gridCol>
                <a:gridCol w="585216">
                  <a:extLst>
                    <a:ext uri="{9D8B030D-6E8A-4147-A177-3AD203B41FA5}">
                      <a16:colId xmlns:a16="http://schemas.microsoft.com/office/drawing/2014/main" val="20006"/>
                    </a:ext>
                  </a:extLst>
                </a:gridCol>
                <a:gridCol w="585216">
                  <a:extLst>
                    <a:ext uri="{9D8B030D-6E8A-4147-A177-3AD203B41FA5}">
                      <a16:colId xmlns:a16="http://schemas.microsoft.com/office/drawing/2014/main" val="20007"/>
                    </a:ext>
                  </a:extLst>
                </a:gridCol>
                <a:gridCol w="585216">
                  <a:extLst>
                    <a:ext uri="{9D8B030D-6E8A-4147-A177-3AD203B41FA5}">
                      <a16:colId xmlns:a16="http://schemas.microsoft.com/office/drawing/2014/main" val="20008"/>
                    </a:ext>
                  </a:extLst>
                </a:gridCol>
                <a:gridCol w="585216">
                  <a:extLst>
                    <a:ext uri="{9D8B030D-6E8A-4147-A177-3AD203B41FA5}">
                      <a16:colId xmlns:a16="http://schemas.microsoft.com/office/drawing/2014/main" val="20009"/>
                    </a:ext>
                  </a:extLst>
                </a:gridCol>
                <a:gridCol w="585216">
                  <a:extLst>
                    <a:ext uri="{9D8B030D-6E8A-4147-A177-3AD203B41FA5}">
                      <a16:colId xmlns:a16="http://schemas.microsoft.com/office/drawing/2014/main" val="20010"/>
                    </a:ext>
                  </a:extLst>
                </a:gridCol>
                <a:gridCol w="585216">
                  <a:extLst>
                    <a:ext uri="{9D8B030D-6E8A-4147-A177-3AD203B41FA5}">
                      <a16:colId xmlns:a16="http://schemas.microsoft.com/office/drawing/2014/main" val="20011"/>
                    </a:ext>
                  </a:extLst>
                </a:gridCol>
                <a:gridCol w="585216">
                  <a:extLst>
                    <a:ext uri="{9D8B030D-6E8A-4147-A177-3AD203B41FA5}">
                      <a16:colId xmlns:a16="http://schemas.microsoft.com/office/drawing/2014/main" val="20012"/>
                    </a:ext>
                  </a:extLst>
                </a:gridCol>
                <a:gridCol w="585216">
                  <a:extLst>
                    <a:ext uri="{9D8B030D-6E8A-4147-A177-3AD203B41FA5}">
                      <a16:colId xmlns:a16="http://schemas.microsoft.com/office/drawing/2014/main" val="20013"/>
                    </a:ext>
                  </a:extLst>
                </a:gridCol>
              </a:tblGrid>
              <a:tr h="182880">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 </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2022</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Jan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Feb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Mar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Apr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May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Jun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Jul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Aug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Sep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Oct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Nov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extLst>
                  <a:ext uri="{0D108BD9-81ED-4DB2-BD59-A6C34878D82A}">
                    <a16:rowId xmlns:a16="http://schemas.microsoft.com/office/drawing/2014/main" val="10000"/>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HOUSTON</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-0.5</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-0.9</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-0.7</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-0.9</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-0.7</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-0.7</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-0.8</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-0.9</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-0.9</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-1.2</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extLst>
                  <a:ext uri="{0D108BD9-81ED-4DB2-BD59-A6C34878D82A}">
                    <a16:rowId xmlns:a16="http://schemas.microsoft.com/office/drawing/2014/main" val="10001"/>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NORTH</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2"/>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SOUTH</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3"/>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WEST</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-3.8</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-3.7</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-5.1</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-4.2</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-5.0</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-4.6</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-4.5</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-3.8</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-3.9</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-3.7</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-4.8</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-4.5</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-5.0</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extLst>
                  <a:ext uri="{0D108BD9-81ED-4DB2-BD59-A6C34878D82A}">
                    <a16:rowId xmlns:a16="http://schemas.microsoft.com/office/drawing/2014/main" val="10004"/>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TOTAL</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-1.7</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-2.1</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-2.1</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-2.1</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-1.8</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-1.9</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-1.8</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-1.8</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-2.4</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dirty="0">
                          <a:solidFill>
                            <a:srgbClr val="000000">
                              <a:alpha val="100000"/>
                            </a:srgbClr>
                          </a:solidFill>
                          <a:latin typeface="Times New Roman"/>
                          <a:cs typeface="Times New Roman"/>
                          <a:sym typeface="Times New Roman"/>
                        </a:rPr>
                        <a:t>-2.4</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nvGraphicFramePr>
        <p:xfrm>
          <a:off x="457200" y="5166360"/>
          <a:ext cx="8403336" cy="1097280"/>
        </p:xfrm>
        <a:graphic>
          <a:graphicData uri="http://schemas.openxmlformats.org/drawingml/2006/table">
            <a:tbl>
              <a:tblPr/>
              <a:tblGrid>
                <a:gridCol w="795528">
                  <a:extLst>
                    <a:ext uri="{9D8B030D-6E8A-4147-A177-3AD203B41FA5}">
                      <a16:colId xmlns:a16="http://schemas.microsoft.com/office/drawing/2014/main" val="20000"/>
                    </a:ext>
                  </a:extLst>
                </a:gridCol>
                <a:gridCol w="585216">
                  <a:extLst>
                    <a:ext uri="{9D8B030D-6E8A-4147-A177-3AD203B41FA5}">
                      <a16:colId xmlns:a16="http://schemas.microsoft.com/office/drawing/2014/main" val="20001"/>
                    </a:ext>
                  </a:extLst>
                </a:gridCol>
                <a:gridCol w="585216">
                  <a:extLst>
                    <a:ext uri="{9D8B030D-6E8A-4147-A177-3AD203B41FA5}">
                      <a16:colId xmlns:a16="http://schemas.microsoft.com/office/drawing/2014/main" val="20002"/>
                    </a:ext>
                  </a:extLst>
                </a:gridCol>
                <a:gridCol w="585216">
                  <a:extLst>
                    <a:ext uri="{9D8B030D-6E8A-4147-A177-3AD203B41FA5}">
                      <a16:colId xmlns:a16="http://schemas.microsoft.com/office/drawing/2014/main" val="20003"/>
                    </a:ext>
                  </a:extLst>
                </a:gridCol>
                <a:gridCol w="585216">
                  <a:extLst>
                    <a:ext uri="{9D8B030D-6E8A-4147-A177-3AD203B41FA5}">
                      <a16:colId xmlns:a16="http://schemas.microsoft.com/office/drawing/2014/main" val="20004"/>
                    </a:ext>
                  </a:extLst>
                </a:gridCol>
                <a:gridCol w="585216">
                  <a:extLst>
                    <a:ext uri="{9D8B030D-6E8A-4147-A177-3AD203B41FA5}">
                      <a16:colId xmlns:a16="http://schemas.microsoft.com/office/drawing/2014/main" val="20005"/>
                    </a:ext>
                  </a:extLst>
                </a:gridCol>
                <a:gridCol w="585216">
                  <a:extLst>
                    <a:ext uri="{9D8B030D-6E8A-4147-A177-3AD203B41FA5}">
                      <a16:colId xmlns:a16="http://schemas.microsoft.com/office/drawing/2014/main" val="20006"/>
                    </a:ext>
                  </a:extLst>
                </a:gridCol>
                <a:gridCol w="585216">
                  <a:extLst>
                    <a:ext uri="{9D8B030D-6E8A-4147-A177-3AD203B41FA5}">
                      <a16:colId xmlns:a16="http://schemas.microsoft.com/office/drawing/2014/main" val="20007"/>
                    </a:ext>
                  </a:extLst>
                </a:gridCol>
                <a:gridCol w="585216">
                  <a:extLst>
                    <a:ext uri="{9D8B030D-6E8A-4147-A177-3AD203B41FA5}">
                      <a16:colId xmlns:a16="http://schemas.microsoft.com/office/drawing/2014/main" val="20008"/>
                    </a:ext>
                  </a:extLst>
                </a:gridCol>
                <a:gridCol w="585216">
                  <a:extLst>
                    <a:ext uri="{9D8B030D-6E8A-4147-A177-3AD203B41FA5}">
                      <a16:colId xmlns:a16="http://schemas.microsoft.com/office/drawing/2014/main" val="20009"/>
                    </a:ext>
                  </a:extLst>
                </a:gridCol>
                <a:gridCol w="585216">
                  <a:extLst>
                    <a:ext uri="{9D8B030D-6E8A-4147-A177-3AD203B41FA5}">
                      <a16:colId xmlns:a16="http://schemas.microsoft.com/office/drawing/2014/main" val="20010"/>
                    </a:ext>
                  </a:extLst>
                </a:gridCol>
                <a:gridCol w="585216">
                  <a:extLst>
                    <a:ext uri="{9D8B030D-6E8A-4147-A177-3AD203B41FA5}">
                      <a16:colId xmlns:a16="http://schemas.microsoft.com/office/drawing/2014/main" val="20011"/>
                    </a:ext>
                  </a:extLst>
                </a:gridCol>
                <a:gridCol w="585216">
                  <a:extLst>
                    <a:ext uri="{9D8B030D-6E8A-4147-A177-3AD203B41FA5}">
                      <a16:colId xmlns:a16="http://schemas.microsoft.com/office/drawing/2014/main" val="20012"/>
                    </a:ext>
                  </a:extLst>
                </a:gridCol>
                <a:gridCol w="585216">
                  <a:extLst>
                    <a:ext uri="{9D8B030D-6E8A-4147-A177-3AD203B41FA5}">
                      <a16:colId xmlns:a16="http://schemas.microsoft.com/office/drawing/2014/main" val="20013"/>
                    </a:ext>
                  </a:extLst>
                </a:gridCol>
              </a:tblGrid>
              <a:tr h="182880">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 </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2022</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Jan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Feb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Mar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Apr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May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Jun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Jul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Aug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Sep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Oct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Nov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tc>
                  <a:txBody>
                    <a:bodyPr/>
                    <a:lstStyle/>
                    <a:p>
                      <a:pPr marL="0" marR="0" algn="l">
                        <a:lnSpc>
                          <a:spcPct val="100000"/>
                        </a:lnSpc>
                        <a:spcBef>
                          <a:spcPts val="0"/>
                        </a:spcBef>
                        <a:spcAft>
                          <a:spcPts val="0"/>
                        </a:spcAft>
                        <a:buNone/>
                      </a:pPr>
                      <a:r>
                        <a:rPr sz="800" b="1" i="0" u="none" cap="none">
                          <a:solidFill>
                            <a:srgbClr val="000000">
                              <a:alpha val="100000"/>
                            </a:srgbClr>
                          </a:solidFill>
                          <a:latin typeface="times"/>
                          <a:cs typeface="times"/>
                          <a:sym typeface="times"/>
                        </a:rPr>
                        <a:t>Dec 2023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B3B3B3">
                        <a:alpha val="100000"/>
                      </a:srgbClr>
                    </a:solidFill>
                  </a:tcPr>
                </a:tc>
                <a:extLst>
                  <a:ext uri="{0D108BD9-81ED-4DB2-BD59-A6C34878D82A}">
                    <a16:rowId xmlns:a16="http://schemas.microsoft.com/office/drawing/2014/main" val="10000"/>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HOUSTON</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3.6</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-0.6</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0.3</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-0.6</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-0.4</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-0.1</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4.4</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1.0</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13.5</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1.6</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-0.8</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-1.7</a:t>
                      </a:r>
                    </a:p>
                  </a:txBody>
                  <a:tcPr marL="0" marR="0" marT="0" marB="0" anchor="ctr">
                    <a:lnL w="0" cap="flat" cmpd="sng" algn="ctr">
                      <a:noFill/>
                      <a:prstDash val="solid"/>
                    </a:lnL>
                    <a:lnR w="0" cap="flat" cmpd="sng" algn="ctr">
                      <a:noFill/>
                      <a:prstDash val="solid"/>
                    </a:lnR>
                    <a:lnT w="19050" cap="flat" cmpd="sng" algn="ctr">
                      <a:solidFill>
                        <a:srgbClr val="000000"/>
                      </a:solidFill>
                      <a:prstDash val="solid"/>
                      <a:round/>
                      <a:headEnd type="none" w="med" len="med"/>
                      <a:tailEnd type="none" w="med" len="med"/>
                    </a:lnT>
                    <a:lnB w="0" cap="flat" cmpd="sng" algn="ctr">
                      <a:noFill/>
                      <a:prstDash val="solid"/>
                    </a:lnB>
                    <a:solidFill>
                      <a:srgbClr val="EFEFEF">
                        <a:alpha val="100000"/>
                      </a:srgbClr>
                    </a:solidFill>
                  </a:tcPr>
                </a:tc>
                <a:extLst>
                  <a:ext uri="{0D108BD9-81ED-4DB2-BD59-A6C34878D82A}">
                    <a16:rowId xmlns:a16="http://schemas.microsoft.com/office/drawing/2014/main" val="10001"/>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NORTH</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-0.9</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-1.3</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2"/>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SOUTH</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-2.2</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2.6</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12.0</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-2.7</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-3.1</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-3.8</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3"/>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WEST</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-3.4</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-4.1</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-3.9</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-4.7</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-4.0</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0.7</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-1.9</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10.5</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-1.0</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-4.4</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-4.3</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-5.6</a:t>
                      </a:r>
                    </a:p>
                  </a:txBody>
                  <a:tcPr marL="0" marR="0" marT="0" marB="0" anchor="ctr">
                    <a:lnL w="0" cap="flat" cmpd="sng" algn="ctr">
                      <a:noFill/>
                      <a:prstDash val="solid"/>
                    </a:lnL>
                    <a:lnR w="0" cap="flat" cmpd="sng" algn="ctr">
                      <a:noFill/>
                      <a:prstDash val="solid"/>
                    </a:lnR>
                    <a:lnT w="0" cap="flat" cmpd="sng" algn="ctr">
                      <a:noFill/>
                      <a:prstDash val="solid"/>
                    </a:lnT>
                    <a:lnB w="19050" cap="flat" cmpd="sng" algn="ctr">
                      <a:solidFill>
                        <a:srgbClr val="000000">
                          <a:alpha val="100000"/>
                        </a:srgbClr>
                      </a:solidFill>
                      <a:prstDash val="solid"/>
                    </a:lnB>
                    <a:solidFill>
                      <a:srgbClr val="FFFFFF">
                        <a:alpha val="0"/>
                      </a:srgbClr>
                    </a:solidFill>
                  </a:tcPr>
                </a:tc>
                <a:extLst>
                  <a:ext uri="{0D108BD9-81ED-4DB2-BD59-A6C34878D82A}">
                    <a16:rowId xmlns:a16="http://schemas.microsoft.com/office/drawing/2014/main" val="10004"/>
                  </a:ext>
                </a:extLst>
              </a:tr>
              <a:tr h="182880">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TOTAL</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2.5</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-1.4</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-0.5</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-1.7</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-1.3</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3.4</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0.1</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12.6</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0.8</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-1.7</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-2.0</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0" i="0" u="none" cap="none">
                          <a:solidFill>
                            <a:srgbClr val="000000">
                              <a:alpha val="100000"/>
                            </a:srgbClr>
                          </a:solidFill>
                          <a:latin typeface="Times New Roman"/>
                          <a:cs typeface="Times New Roman"/>
                          <a:sym typeface="Times New Roman"/>
                        </a:rPr>
                        <a:t> -2.5</a:t>
                      </a:r>
                    </a:p>
                  </a:txBody>
                  <a:tcPr marL="0" marR="0" marT="0" marB="0" anchor="ctr">
                    <a:lnL w="0" cap="flat" cmpd="sng" algn="ctr">
                      <a:noFill/>
                      <a:prstDash val="solid"/>
                    </a:lnL>
                    <a:lnR w="0" cap="flat" cmpd="sng" algn="ctr">
                      <a:noFill/>
                      <a:prstDash val="solid"/>
                    </a:lnR>
                    <a:lnT w="19050" cap="flat" cmpd="sng" algn="ctr">
                      <a:solidFill>
                        <a:srgbClr val="000000">
                          <a:alpha val="100000"/>
                        </a:srgbClr>
                      </a:solidFill>
                      <a:prstDash val="solid"/>
                    </a:lnT>
                    <a:lnB w="0" cap="flat" cmpd="sng" algn="ctr">
                      <a:noFill/>
                      <a:prstDash val="solid"/>
                    </a:lnB>
                    <a:solidFill>
                      <a:srgbClr val="EFEFEF">
                        <a:alpha val="10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9337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3110-00D6-457C-B513-43599C1E58CB}"/>
              </a:ext>
            </a:extLst>
          </p:cNvPr>
          <p:cNvSpPr>
            <a:spLocks noGrp="1"/>
          </p:cNvSpPr>
          <p:nvPr>
            <p:ph type="title"/>
          </p:nvPr>
        </p:nvSpPr>
        <p:spPr>
          <a:xfrm>
            <a:off x="381000" y="243682"/>
            <a:ext cx="8458200" cy="823118"/>
          </a:xfrm>
        </p:spPr>
        <p:txBody>
          <a:bodyPr/>
          <a:lstStyle/>
          <a:p>
            <a:r>
              <a:rPr lang="en-US" dirty="0"/>
              <a:t>26.2 Securitization Default Charge</a:t>
            </a:r>
            <a:br>
              <a:rPr lang="en-US" dirty="0"/>
            </a:br>
            <a:r>
              <a:rPr lang="en-US" dirty="0"/>
              <a:t>27.3 Securitization Uplift Charge</a:t>
            </a:r>
          </a:p>
        </p:txBody>
      </p:sp>
      <p:sp>
        <p:nvSpPr>
          <p:cNvPr id="3" name="Slide Number Placeholder 3">
            <a:extLst>
              <a:ext uri="{FF2B5EF4-FFF2-40B4-BE49-F238E27FC236}">
                <a16:creationId xmlns:a16="http://schemas.microsoft.com/office/drawing/2014/main" id="{E50D0AA4-9074-475F-9A01-F6376BF8E476}"/>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4" name="TextBox 7">
            <a:extLst>
              <a:ext uri="{FF2B5EF4-FFF2-40B4-BE49-F238E27FC236}">
                <a16:creationId xmlns:a16="http://schemas.microsoft.com/office/drawing/2014/main" id="{C2EC64D6-D670-4B37-A069-99419820F195}"/>
              </a:ext>
            </a:extLst>
          </p:cNvPr>
          <p:cNvSpPr txBox="1"/>
          <p:nvPr/>
        </p:nvSpPr>
        <p:spPr>
          <a:xfrm>
            <a:off x="4879650" y="6019800"/>
            <a:ext cx="3787140"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aseline="30000" dirty="0">
                <a:solidFill>
                  <a:srgbClr val="000000">
                    <a:alpha val="100000"/>
                  </a:srgbClr>
                </a:solidFill>
                <a:latin typeface="Times New Roman"/>
                <a:ea typeface="Times New Roman"/>
                <a:cs typeface="Times New Roman"/>
              </a:rPr>
              <a:t>1</a:t>
            </a:r>
            <a:r>
              <a:rPr lang="en-US" sz="1000" dirty="0">
                <a:solidFill>
                  <a:srgbClr val="000000">
                    <a:alpha val="100000"/>
                  </a:srgbClr>
                </a:solidFill>
                <a:latin typeface="Times New Roman"/>
                <a:ea typeface="Times New Roman"/>
                <a:cs typeface="Times New Roman"/>
              </a:rPr>
              <a:t>The data provided is grouped by the month the amount was invoiced. </a:t>
            </a:r>
          </a:p>
        </p:txBody>
      </p:sp>
      <p:graphicFrame>
        <p:nvGraphicFramePr>
          <p:cNvPr id="10" name="Table 9">
            <a:extLst>
              <a:ext uri="{FF2B5EF4-FFF2-40B4-BE49-F238E27FC236}">
                <a16:creationId xmlns:a16="http://schemas.microsoft.com/office/drawing/2014/main" id="{61D3A217-63CC-C7F5-4F1E-0FED05D0218B}"/>
              </a:ext>
            </a:extLst>
          </p:cNvPr>
          <p:cNvGraphicFramePr>
            <a:graphicFrameLocks noGrp="1"/>
          </p:cNvGraphicFramePr>
          <p:nvPr>
            <p:extLst>
              <p:ext uri="{D42A27DB-BD31-4B8C-83A1-F6EECF244321}">
                <p14:modId xmlns:p14="http://schemas.microsoft.com/office/powerpoint/2010/main" val="4246062575"/>
              </p:ext>
            </p:extLst>
          </p:nvPr>
        </p:nvGraphicFramePr>
        <p:xfrm>
          <a:off x="381000" y="1066801"/>
          <a:ext cx="3886198" cy="4800603"/>
        </p:xfrm>
        <a:graphic>
          <a:graphicData uri="http://schemas.openxmlformats.org/drawingml/2006/table">
            <a:tbl>
              <a:tblPr/>
              <a:tblGrid>
                <a:gridCol w="1100515">
                  <a:extLst>
                    <a:ext uri="{9D8B030D-6E8A-4147-A177-3AD203B41FA5}">
                      <a16:colId xmlns:a16="http://schemas.microsoft.com/office/drawing/2014/main" val="3877628444"/>
                    </a:ext>
                  </a:extLst>
                </a:gridCol>
                <a:gridCol w="966079">
                  <a:extLst>
                    <a:ext uri="{9D8B030D-6E8A-4147-A177-3AD203B41FA5}">
                      <a16:colId xmlns:a16="http://schemas.microsoft.com/office/drawing/2014/main" val="1735079822"/>
                    </a:ext>
                  </a:extLst>
                </a:gridCol>
                <a:gridCol w="891043">
                  <a:extLst>
                    <a:ext uri="{9D8B030D-6E8A-4147-A177-3AD203B41FA5}">
                      <a16:colId xmlns:a16="http://schemas.microsoft.com/office/drawing/2014/main" val="2051531450"/>
                    </a:ext>
                  </a:extLst>
                </a:gridCol>
                <a:gridCol w="928561">
                  <a:extLst>
                    <a:ext uri="{9D8B030D-6E8A-4147-A177-3AD203B41FA5}">
                      <a16:colId xmlns:a16="http://schemas.microsoft.com/office/drawing/2014/main" val="1630269059"/>
                    </a:ext>
                  </a:extLst>
                </a:gridCol>
              </a:tblGrid>
              <a:tr h="660545">
                <a:tc>
                  <a:txBody>
                    <a:bodyPr/>
                    <a:lstStyle/>
                    <a:p>
                      <a:pPr algn="ctr" rtl="0" fontAlgn="ctr"/>
                      <a:r>
                        <a:rPr lang="en-US" sz="900" b="1" i="0" u="none" strike="noStrike">
                          <a:solidFill>
                            <a:srgbClr val="000000"/>
                          </a:solidFill>
                          <a:effectLst/>
                          <a:latin typeface="Arial" panose="020B0604020202020204" pitchFamily="34" charset="0"/>
                        </a:rPr>
                        <a:t>Subchapter M Invoice Month</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900" b="1" i="0" u="none" strike="noStrike">
                          <a:solidFill>
                            <a:srgbClr val="000000"/>
                          </a:solidFill>
                          <a:effectLst/>
                          <a:latin typeface="Arial" panose="020B0604020202020204" pitchFamily="34" charset="0"/>
                        </a:rPr>
                        <a:t>Reference Month (RTM_FINAL data)</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900" b="1" i="0" u="none" strike="noStrike">
                          <a:solidFill>
                            <a:srgbClr val="000000"/>
                          </a:solidFill>
                          <a:effectLst/>
                          <a:latin typeface="Arial" panose="020B0604020202020204" pitchFamily="34" charset="0"/>
                        </a:rPr>
                        <a:t>Monthly Uplift ($) (TSDCMA)</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900" b="1" i="0" u="none" strike="noStrike" dirty="0">
                          <a:solidFill>
                            <a:srgbClr val="000000"/>
                          </a:solidFill>
                          <a:effectLst/>
                          <a:latin typeface="Arial" panose="020B0604020202020204" pitchFamily="34" charset="0"/>
                        </a:rPr>
                        <a:t>SDCMMATOT (MWh)</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746559365"/>
                  </a:ext>
                </a:extLst>
              </a:tr>
              <a:tr h="318466">
                <a:tc>
                  <a:txBody>
                    <a:bodyPr/>
                    <a:lstStyle/>
                    <a:p>
                      <a:pPr algn="ctr" rtl="0" fontAlgn="ctr"/>
                      <a:r>
                        <a:rPr lang="en-US" sz="900" b="0" i="0" u="none" strike="noStrike">
                          <a:solidFill>
                            <a:srgbClr val="000000"/>
                          </a:solidFill>
                          <a:effectLst/>
                          <a:latin typeface="Arial" panose="020B0604020202020204" pitchFamily="34" charset="0"/>
                        </a:rPr>
                        <a:t>Dec-22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Sep-22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3,221,826</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208,508,389</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87710244"/>
                  </a:ext>
                </a:extLst>
              </a:tr>
              <a:tr h="318466">
                <a:tc>
                  <a:txBody>
                    <a:bodyPr/>
                    <a:lstStyle/>
                    <a:p>
                      <a:pPr algn="ctr" rtl="0" fontAlgn="ctr"/>
                      <a:r>
                        <a:rPr lang="en-US" sz="900" b="0" i="0" u="none" strike="noStrike">
                          <a:solidFill>
                            <a:srgbClr val="000000"/>
                          </a:solidFill>
                          <a:effectLst/>
                          <a:latin typeface="Arial" panose="020B0604020202020204" pitchFamily="34" charset="0"/>
                        </a:rPr>
                        <a:t>Jan-23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Oct-22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3,221,826</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207,309,985</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80090260"/>
                  </a:ext>
                </a:extLst>
              </a:tr>
              <a:tr h="318466">
                <a:tc>
                  <a:txBody>
                    <a:bodyPr/>
                    <a:lstStyle/>
                    <a:p>
                      <a:pPr algn="ctr" rtl="0" fontAlgn="ctr"/>
                      <a:r>
                        <a:rPr lang="en-US" sz="900" b="0" i="0" u="none" strike="noStrike">
                          <a:solidFill>
                            <a:srgbClr val="000000"/>
                          </a:solidFill>
                          <a:effectLst/>
                          <a:latin typeface="Arial" panose="020B0604020202020204" pitchFamily="34" charset="0"/>
                        </a:rPr>
                        <a:t>Feb-23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Nov-22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3,221,826</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197,630,131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52568208"/>
                  </a:ext>
                </a:extLst>
              </a:tr>
              <a:tr h="318466">
                <a:tc>
                  <a:txBody>
                    <a:bodyPr/>
                    <a:lstStyle/>
                    <a:p>
                      <a:pPr algn="ctr" rtl="0" fontAlgn="ctr"/>
                      <a:r>
                        <a:rPr lang="en-US" sz="900" b="0" i="0" u="none" strike="noStrike">
                          <a:solidFill>
                            <a:srgbClr val="000000"/>
                          </a:solidFill>
                          <a:effectLst/>
                          <a:latin typeface="Arial" panose="020B0604020202020204" pitchFamily="34" charset="0"/>
                        </a:rPr>
                        <a:t>Mar-23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Dec-22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1,553,571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210,486,325</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13327973"/>
                  </a:ext>
                </a:extLst>
              </a:tr>
              <a:tr h="318466">
                <a:tc>
                  <a:txBody>
                    <a:bodyPr/>
                    <a:lstStyle/>
                    <a:p>
                      <a:pPr algn="ctr" rtl="0" fontAlgn="ctr"/>
                      <a:r>
                        <a:rPr lang="en-US" sz="900" b="0" i="0" u="none" strike="noStrike">
                          <a:solidFill>
                            <a:srgbClr val="000000"/>
                          </a:solidFill>
                          <a:effectLst/>
                          <a:latin typeface="Arial" panose="020B0604020202020204" pitchFamily="34" charset="0"/>
                        </a:rPr>
                        <a:t>Apr-23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Jan-23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1,553,571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219,896,875</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53084073"/>
                  </a:ext>
                </a:extLst>
              </a:tr>
              <a:tr h="318466">
                <a:tc>
                  <a:txBody>
                    <a:bodyPr/>
                    <a:lstStyle/>
                    <a:p>
                      <a:pPr algn="ctr" rtl="0" fontAlgn="ctr"/>
                      <a:r>
                        <a:rPr lang="en-US" sz="900" b="0" i="0" u="none" strike="noStrike">
                          <a:solidFill>
                            <a:srgbClr val="000000"/>
                          </a:solidFill>
                          <a:effectLst/>
                          <a:latin typeface="Arial" panose="020B0604020202020204" pitchFamily="34" charset="0"/>
                        </a:rPr>
                        <a:t>May-23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Feb-23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1,553,571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201,029,340</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7312673"/>
                  </a:ext>
                </a:extLst>
              </a:tr>
              <a:tr h="318466">
                <a:tc>
                  <a:txBody>
                    <a:bodyPr/>
                    <a:lstStyle/>
                    <a:p>
                      <a:pPr algn="ctr" rtl="0" fontAlgn="ctr"/>
                      <a:r>
                        <a:rPr lang="en-US" sz="900" b="0" i="0" u="none" strike="noStrike">
                          <a:solidFill>
                            <a:srgbClr val="000000"/>
                          </a:solidFill>
                          <a:effectLst/>
                          <a:latin typeface="Arial" panose="020B0604020202020204" pitchFamily="34" charset="0"/>
                        </a:rPr>
                        <a:t>Jun-23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Mar-23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1,553,571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214,898,428</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48201971"/>
                  </a:ext>
                </a:extLst>
              </a:tr>
              <a:tr h="318466">
                <a:tc>
                  <a:txBody>
                    <a:bodyPr/>
                    <a:lstStyle/>
                    <a:p>
                      <a:pPr algn="ctr" rtl="0" fontAlgn="ctr"/>
                      <a:r>
                        <a:rPr lang="en-US" sz="900" b="0" i="0" u="none" strike="noStrike">
                          <a:solidFill>
                            <a:srgbClr val="000000"/>
                          </a:solidFill>
                          <a:effectLst/>
                          <a:latin typeface="Arial" panose="020B0604020202020204" pitchFamily="34" charset="0"/>
                        </a:rPr>
                        <a:t>Jul-23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Apr-23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1,553,571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211,504,571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32747044"/>
                  </a:ext>
                </a:extLst>
              </a:tr>
              <a:tr h="318466">
                <a:tc>
                  <a:txBody>
                    <a:bodyPr/>
                    <a:lstStyle/>
                    <a:p>
                      <a:pPr algn="ctr" rtl="0" fontAlgn="ctr"/>
                      <a:r>
                        <a:rPr lang="en-US" sz="900" b="0" i="0" u="none" strike="noStrike">
                          <a:solidFill>
                            <a:srgbClr val="000000"/>
                          </a:solidFill>
                          <a:effectLst/>
                          <a:latin typeface="Arial" panose="020B0604020202020204" pitchFamily="34" charset="0"/>
                        </a:rPr>
                        <a:t>Aug-23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May-23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1,553,571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222,251,153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26823464"/>
                  </a:ext>
                </a:extLst>
              </a:tr>
              <a:tr h="318466">
                <a:tc>
                  <a:txBody>
                    <a:bodyPr/>
                    <a:lstStyle/>
                    <a:p>
                      <a:pPr algn="ctr" rtl="0" fontAlgn="ctr"/>
                      <a:r>
                        <a:rPr lang="en-US" sz="900" b="0" i="0" u="none" strike="noStrike">
                          <a:solidFill>
                            <a:srgbClr val="000000"/>
                          </a:solidFill>
                          <a:effectLst/>
                          <a:latin typeface="Arial" panose="020B0604020202020204" pitchFamily="34" charset="0"/>
                        </a:rPr>
                        <a:t>Sep-23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Jun-23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rPr>
                        <a:t>1,553,571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222,744,356</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13346149"/>
                  </a:ext>
                </a:extLst>
              </a:tr>
              <a:tr h="318466">
                <a:tc>
                  <a:txBody>
                    <a:bodyPr/>
                    <a:lstStyle/>
                    <a:p>
                      <a:pPr algn="ctr" rtl="0" fontAlgn="ctr"/>
                      <a:r>
                        <a:rPr lang="en-US" sz="900" b="0" i="0" u="none" strike="noStrike">
                          <a:solidFill>
                            <a:srgbClr val="000000"/>
                          </a:solidFill>
                          <a:effectLst/>
                          <a:latin typeface="Arial" panose="020B0604020202020204" pitchFamily="34" charset="0"/>
                        </a:rPr>
                        <a:t>Oct-23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Jul-23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1,553,571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231,642,261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30070345"/>
                  </a:ext>
                </a:extLst>
              </a:tr>
              <a:tr h="318466">
                <a:tc>
                  <a:txBody>
                    <a:bodyPr/>
                    <a:lstStyle/>
                    <a:p>
                      <a:pPr algn="ctr" rtl="0" fontAlgn="ctr"/>
                      <a:r>
                        <a:rPr lang="en-US" sz="900" b="0" i="0" u="none" strike="noStrike">
                          <a:solidFill>
                            <a:srgbClr val="000000"/>
                          </a:solidFill>
                          <a:effectLst/>
                          <a:latin typeface="Arial" panose="020B0604020202020204" pitchFamily="34" charset="0"/>
                        </a:rPr>
                        <a:t>Nov-23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Aug-23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1,897,324</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rPr>
                        <a:t>236,369,349</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83135460"/>
                  </a:ext>
                </a:extLst>
              </a:tr>
              <a:tr h="318466">
                <a:tc>
                  <a:txBody>
                    <a:bodyPr/>
                    <a:lstStyle/>
                    <a:p>
                      <a:pPr algn="ctr" rtl="0" fontAlgn="ctr"/>
                      <a:r>
                        <a:rPr lang="en-US" sz="900" b="0" i="0" u="none" strike="noStrike">
                          <a:solidFill>
                            <a:srgbClr val="000000"/>
                          </a:solidFill>
                          <a:effectLst/>
                          <a:latin typeface="Arial" panose="020B0604020202020204" pitchFamily="34" charset="0"/>
                        </a:rPr>
                        <a:t>Dec-23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Sep-23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1,897,324</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243,257,169</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40061880"/>
                  </a:ext>
                </a:extLst>
              </a:tr>
            </a:tbl>
          </a:graphicData>
        </a:graphic>
      </p:graphicFrame>
      <p:graphicFrame>
        <p:nvGraphicFramePr>
          <p:cNvPr id="11" name="Table 10">
            <a:extLst>
              <a:ext uri="{FF2B5EF4-FFF2-40B4-BE49-F238E27FC236}">
                <a16:creationId xmlns:a16="http://schemas.microsoft.com/office/drawing/2014/main" id="{23FB0A82-AECF-F165-C6CE-0B1DF0A63BAE}"/>
              </a:ext>
            </a:extLst>
          </p:cNvPr>
          <p:cNvGraphicFramePr>
            <a:graphicFrameLocks noGrp="1"/>
          </p:cNvGraphicFramePr>
          <p:nvPr>
            <p:extLst>
              <p:ext uri="{D42A27DB-BD31-4B8C-83A1-F6EECF244321}">
                <p14:modId xmlns:p14="http://schemas.microsoft.com/office/powerpoint/2010/main" val="1717580130"/>
              </p:ext>
            </p:extLst>
          </p:nvPr>
        </p:nvGraphicFramePr>
        <p:xfrm>
          <a:off x="4876803" y="1066800"/>
          <a:ext cx="3962396" cy="4800604"/>
        </p:xfrm>
        <a:graphic>
          <a:graphicData uri="http://schemas.openxmlformats.org/drawingml/2006/table">
            <a:tbl>
              <a:tblPr/>
              <a:tblGrid>
                <a:gridCol w="1342523">
                  <a:extLst>
                    <a:ext uri="{9D8B030D-6E8A-4147-A177-3AD203B41FA5}">
                      <a16:colId xmlns:a16="http://schemas.microsoft.com/office/drawing/2014/main" val="3665758827"/>
                    </a:ext>
                  </a:extLst>
                </a:gridCol>
                <a:gridCol w="1016668">
                  <a:extLst>
                    <a:ext uri="{9D8B030D-6E8A-4147-A177-3AD203B41FA5}">
                      <a16:colId xmlns:a16="http://schemas.microsoft.com/office/drawing/2014/main" val="2822741041"/>
                    </a:ext>
                  </a:extLst>
                </a:gridCol>
                <a:gridCol w="977564">
                  <a:extLst>
                    <a:ext uri="{9D8B030D-6E8A-4147-A177-3AD203B41FA5}">
                      <a16:colId xmlns:a16="http://schemas.microsoft.com/office/drawing/2014/main" val="1145590561"/>
                    </a:ext>
                  </a:extLst>
                </a:gridCol>
                <a:gridCol w="625641">
                  <a:extLst>
                    <a:ext uri="{9D8B030D-6E8A-4147-A177-3AD203B41FA5}">
                      <a16:colId xmlns:a16="http://schemas.microsoft.com/office/drawing/2014/main" val="2306494115"/>
                    </a:ext>
                  </a:extLst>
                </a:gridCol>
              </a:tblGrid>
              <a:tr h="660546">
                <a:tc>
                  <a:txBody>
                    <a:bodyPr/>
                    <a:lstStyle/>
                    <a:p>
                      <a:pPr algn="ctr" rtl="0" fontAlgn="ctr"/>
                      <a:r>
                        <a:rPr lang="en-US" sz="900" b="1" i="0" u="none" strike="noStrike" dirty="0">
                          <a:solidFill>
                            <a:srgbClr val="000000"/>
                          </a:solidFill>
                          <a:effectLst/>
                          <a:latin typeface="Arial" panose="020B0604020202020204" pitchFamily="34" charset="0"/>
                        </a:rPr>
                        <a:t>Subchapter N</a:t>
                      </a:r>
                      <a:r>
                        <a:rPr lang="en-US" sz="900" b="1" i="0" u="none" strike="noStrike" baseline="30000" dirty="0">
                          <a:solidFill>
                            <a:srgbClr val="000000"/>
                          </a:solidFill>
                          <a:effectLst/>
                          <a:latin typeface="Arial" panose="020B0604020202020204" pitchFamily="34" charset="0"/>
                        </a:rPr>
                        <a:t>1</a:t>
                      </a:r>
                      <a:r>
                        <a:rPr lang="en-US" sz="900" b="1" i="0" u="none" strike="noStrike" dirty="0">
                          <a:solidFill>
                            <a:srgbClr val="000000"/>
                          </a:solidFill>
                          <a:effectLst/>
                          <a:latin typeface="Arial" panose="020B0604020202020204" pitchFamily="34" charset="0"/>
                        </a:rPr>
                        <a:t> Invoice Month</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900" b="1" i="0" u="none" strike="noStrike">
                          <a:solidFill>
                            <a:srgbClr val="000000"/>
                          </a:solidFill>
                          <a:effectLst/>
                          <a:latin typeface="Arial" panose="020B0604020202020204" pitchFamily="34" charset="0"/>
                        </a:rPr>
                        <a:t>Monthly Uplift ($) (MTSUCDA)</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900" b="1" i="0" u="none" strike="noStrike">
                          <a:solidFill>
                            <a:srgbClr val="000000"/>
                          </a:solidFill>
                          <a:effectLst/>
                          <a:latin typeface="Arial" panose="020B0604020202020204" pitchFamily="34" charset="0"/>
                        </a:rPr>
                        <a:t>Non-Optout RTAML (MWh)</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900" b="1" i="0" u="none" strike="noStrike">
                          <a:solidFill>
                            <a:srgbClr val="000000"/>
                          </a:solidFill>
                          <a:effectLst/>
                          <a:latin typeface="Arial" panose="020B0604020202020204" pitchFamily="34" charset="0"/>
                        </a:rPr>
                        <a:t>$/MWh</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70564177"/>
                  </a:ext>
                </a:extLst>
              </a:tr>
              <a:tr h="318466">
                <a:tc>
                  <a:txBody>
                    <a:bodyPr/>
                    <a:lstStyle/>
                    <a:p>
                      <a:pPr algn="ctr" rtl="0" fontAlgn="ctr"/>
                      <a:r>
                        <a:rPr lang="en-US" sz="900" b="0" i="0" u="none" strike="noStrike">
                          <a:solidFill>
                            <a:srgbClr val="000000"/>
                          </a:solidFill>
                          <a:effectLst/>
                          <a:latin typeface="Arial" panose="020B0604020202020204" pitchFamily="34" charset="0"/>
                        </a:rPr>
                        <a:t>Dec-22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13,669,290</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18,667,381</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0.73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33633839"/>
                  </a:ext>
                </a:extLst>
              </a:tr>
              <a:tr h="318466">
                <a:tc>
                  <a:txBody>
                    <a:bodyPr/>
                    <a:lstStyle/>
                    <a:p>
                      <a:pPr algn="ctr" rtl="0" fontAlgn="ctr"/>
                      <a:r>
                        <a:rPr lang="en-US" sz="900" b="0" i="0" u="none" strike="noStrike">
                          <a:solidFill>
                            <a:srgbClr val="000000"/>
                          </a:solidFill>
                          <a:effectLst/>
                          <a:latin typeface="Arial" panose="020B0604020202020204" pitchFamily="34" charset="0"/>
                        </a:rPr>
                        <a:t>Jan-23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14,580,576</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18,384,870</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0.79</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87999044"/>
                  </a:ext>
                </a:extLst>
              </a:tr>
              <a:tr h="318466">
                <a:tc>
                  <a:txBody>
                    <a:bodyPr/>
                    <a:lstStyle/>
                    <a:p>
                      <a:pPr algn="ctr" rtl="0" fontAlgn="ctr"/>
                      <a:r>
                        <a:rPr lang="en-US" sz="900" b="0" i="0" u="none" strike="noStrike">
                          <a:solidFill>
                            <a:srgbClr val="000000"/>
                          </a:solidFill>
                          <a:effectLst/>
                          <a:latin typeface="Arial" panose="020B0604020202020204" pitchFamily="34" charset="0"/>
                        </a:rPr>
                        <a:t>Feb-23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11,261,768</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17,680,478</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0.64</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07452586"/>
                  </a:ext>
                </a:extLst>
              </a:tr>
              <a:tr h="318466">
                <a:tc>
                  <a:txBody>
                    <a:bodyPr/>
                    <a:lstStyle/>
                    <a:p>
                      <a:pPr algn="ctr" rtl="0" fontAlgn="ctr"/>
                      <a:r>
                        <a:rPr lang="en-US" sz="900" b="0" i="0" u="none" strike="noStrike" dirty="0">
                          <a:solidFill>
                            <a:srgbClr val="000000"/>
                          </a:solidFill>
                          <a:effectLst/>
                          <a:latin typeface="Arial" panose="020B0604020202020204" pitchFamily="34" charset="0"/>
                        </a:rPr>
                        <a:t>Mar-23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12,468,386</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17,854,746</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0.70</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982274738"/>
                  </a:ext>
                </a:extLst>
              </a:tr>
              <a:tr h="318466">
                <a:tc>
                  <a:txBody>
                    <a:bodyPr/>
                    <a:lstStyle/>
                    <a:p>
                      <a:pPr algn="ctr" rtl="0" fontAlgn="ctr"/>
                      <a:r>
                        <a:rPr lang="en-US" sz="900" b="0" i="0" u="none" strike="noStrike">
                          <a:solidFill>
                            <a:srgbClr val="000000"/>
                          </a:solidFill>
                          <a:effectLst/>
                          <a:latin typeface="Arial" panose="020B0604020202020204" pitchFamily="34" charset="0"/>
                        </a:rPr>
                        <a:t>Apr-23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11,261,768</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16,077,090</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0.70</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113303230"/>
                  </a:ext>
                </a:extLst>
              </a:tr>
              <a:tr h="318466">
                <a:tc>
                  <a:txBody>
                    <a:bodyPr/>
                    <a:lstStyle/>
                    <a:p>
                      <a:pPr algn="ctr" rtl="0" fontAlgn="ctr"/>
                      <a:r>
                        <a:rPr lang="en-US" sz="900" b="0" i="0" u="none" strike="noStrike" dirty="0">
                          <a:solidFill>
                            <a:srgbClr val="000000"/>
                          </a:solidFill>
                          <a:effectLst/>
                          <a:latin typeface="Arial" panose="020B0604020202020204" pitchFamily="34" charset="0"/>
                        </a:rPr>
                        <a:t>May-23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12,789,922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20,716,157</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0.62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45109851"/>
                  </a:ext>
                </a:extLst>
              </a:tr>
              <a:tr h="318466">
                <a:tc>
                  <a:txBody>
                    <a:bodyPr/>
                    <a:lstStyle/>
                    <a:p>
                      <a:pPr algn="ctr" rtl="0" fontAlgn="ctr"/>
                      <a:r>
                        <a:rPr lang="en-US" sz="900" b="0" i="0" u="none" strike="noStrike">
                          <a:solidFill>
                            <a:srgbClr val="000000"/>
                          </a:solidFill>
                          <a:effectLst/>
                          <a:latin typeface="Arial" panose="020B0604020202020204" pitchFamily="34" charset="0"/>
                        </a:rPr>
                        <a:t>Jun-23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12,385,027</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24,608,028</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0.50</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84153553"/>
                  </a:ext>
                </a:extLst>
              </a:tr>
              <a:tr h="318466">
                <a:tc>
                  <a:txBody>
                    <a:bodyPr/>
                    <a:lstStyle/>
                    <a:p>
                      <a:pPr algn="ctr" rtl="0" fontAlgn="ctr"/>
                      <a:r>
                        <a:rPr lang="en-US" sz="900" b="0" i="0" u="none" strike="noStrike">
                          <a:solidFill>
                            <a:srgbClr val="000000"/>
                          </a:solidFill>
                          <a:effectLst/>
                          <a:latin typeface="Arial" panose="020B0604020202020204" pitchFamily="34" charset="0"/>
                        </a:rPr>
                        <a:t>Jul-23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12,385,027</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28,462,842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0.44</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54805498"/>
                  </a:ext>
                </a:extLst>
              </a:tr>
              <a:tr h="318466">
                <a:tc>
                  <a:txBody>
                    <a:bodyPr/>
                    <a:lstStyle/>
                    <a:p>
                      <a:pPr algn="ctr" rtl="0" fontAlgn="ctr"/>
                      <a:r>
                        <a:rPr lang="en-US" sz="900" b="0" i="0" u="none" strike="noStrike">
                          <a:solidFill>
                            <a:srgbClr val="000000"/>
                          </a:solidFill>
                          <a:effectLst/>
                          <a:latin typeface="Arial" panose="020B0604020202020204" pitchFamily="34" charset="0"/>
                        </a:rPr>
                        <a:t>Aug-23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11,907,317</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30,522,845</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0.39</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42372196"/>
                  </a:ext>
                </a:extLst>
              </a:tr>
              <a:tr h="318466">
                <a:tc>
                  <a:txBody>
                    <a:bodyPr/>
                    <a:lstStyle/>
                    <a:p>
                      <a:pPr algn="ctr" rtl="0" fontAlgn="ctr"/>
                      <a:r>
                        <a:rPr lang="en-US" sz="900" b="0" i="0" u="none" strike="noStrike">
                          <a:solidFill>
                            <a:srgbClr val="000000"/>
                          </a:solidFill>
                          <a:effectLst/>
                          <a:latin typeface="Arial" panose="020B0604020202020204" pitchFamily="34" charset="0"/>
                        </a:rPr>
                        <a:t>Sep-23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11,139,103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24,735,502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0.45</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12038788"/>
                  </a:ext>
                </a:extLst>
              </a:tr>
              <a:tr h="318466">
                <a:tc>
                  <a:txBody>
                    <a:bodyPr/>
                    <a:lstStyle/>
                    <a:p>
                      <a:pPr algn="ctr" rtl="0" fontAlgn="ctr"/>
                      <a:r>
                        <a:rPr lang="en-US" sz="900" b="0" i="0" u="none" strike="noStrike">
                          <a:solidFill>
                            <a:srgbClr val="000000"/>
                          </a:solidFill>
                          <a:effectLst/>
                          <a:latin typeface="Arial" panose="020B0604020202020204" pitchFamily="34" charset="0"/>
                        </a:rPr>
                        <a:t>Oct-23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12,291,424</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21,742,186</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0.57</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91872400"/>
                  </a:ext>
                </a:extLst>
              </a:tr>
              <a:tr h="318466">
                <a:tc>
                  <a:txBody>
                    <a:bodyPr/>
                    <a:lstStyle/>
                    <a:p>
                      <a:pPr algn="ctr" rtl="0" fontAlgn="ctr"/>
                      <a:r>
                        <a:rPr lang="en-US" sz="900" b="0" i="0" u="none" strike="noStrike">
                          <a:solidFill>
                            <a:srgbClr val="000000"/>
                          </a:solidFill>
                          <a:effectLst/>
                          <a:latin typeface="Arial" panose="020B0604020202020204" pitchFamily="34" charset="0"/>
                        </a:rPr>
                        <a:t>Nov-23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11,504,250</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17,629,588</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0.65</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73007019"/>
                  </a:ext>
                </a:extLst>
              </a:tr>
              <a:tr h="318466">
                <a:tc>
                  <a:txBody>
                    <a:bodyPr/>
                    <a:lstStyle/>
                    <a:p>
                      <a:pPr algn="ctr" rtl="0" fontAlgn="ctr"/>
                      <a:r>
                        <a:rPr lang="en-US" sz="900" b="0" i="0" u="none" strike="noStrike" dirty="0">
                          <a:solidFill>
                            <a:srgbClr val="000000"/>
                          </a:solidFill>
                          <a:effectLst/>
                          <a:latin typeface="Arial" panose="020B0604020202020204" pitchFamily="34" charset="0"/>
                        </a:rPr>
                        <a:t>Dec-23</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11,120,775</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Arial" panose="020B0604020202020204" pitchFamily="34" charset="0"/>
                        </a:rPr>
                        <a:t>17,262,522</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900" b="0" i="0" u="none" strike="noStrike" dirty="0">
                          <a:solidFill>
                            <a:srgbClr val="000000"/>
                          </a:solidFill>
                          <a:effectLst/>
                          <a:latin typeface="Arial" panose="020B0604020202020204" pitchFamily="34" charset="0"/>
                        </a:rPr>
                        <a:t>0.64</a:t>
                      </a:r>
                    </a:p>
                  </a:txBody>
                  <a:tcPr marL="8677" marR="8677" marT="86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95096573"/>
                  </a:ext>
                </a:extLst>
              </a:tr>
            </a:tbl>
          </a:graphicData>
        </a:graphic>
      </p:graphicFrame>
    </p:spTree>
    <p:extLst>
      <p:ext uri="{BB962C8B-B14F-4D97-AF65-F5344CB8AC3E}">
        <p14:creationId xmlns:p14="http://schemas.microsoft.com/office/powerpoint/2010/main" val="336770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sz="2000" dirty="0"/>
              <a:t>8.2(2)(c)(</a:t>
            </a:r>
            <a:r>
              <a:rPr lang="en-US" sz="2000" dirty="0" err="1"/>
              <a:t>i</a:t>
            </a:r>
            <a:r>
              <a:rPr lang="en-US" sz="2000" dirty="0"/>
              <a:t>) Track number of price changes</a:t>
            </a:r>
            <a:endParaRPr lang="en-US" sz="2000" b="1" dirty="0">
              <a:solidFill>
                <a:schemeClr val="accent1"/>
              </a:solidFill>
            </a:endParaRPr>
          </a:p>
        </p:txBody>
      </p:sp>
      <p:sp>
        <p:nvSpPr>
          <p:cNvPr id="3"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a:t>
            </a:fld>
            <a:endParaRPr lang="en-US"/>
          </a:p>
        </p:txBody>
      </p:sp>
      <p:sp>
        <p:nvSpPr>
          <p:cNvPr id="5" name="TextBox 8">
            <a:extLst>
              <a:ext uri="{FF2B5EF4-FFF2-40B4-BE49-F238E27FC236}">
                <a16:creationId xmlns:a16="http://schemas.microsoft.com/office/drawing/2014/main" id="{624221D1-439F-4440-A650-31D787DC01D4}"/>
              </a:ext>
            </a:extLst>
          </p:cNvPr>
          <p:cNvSpPr txBox="1"/>
          <p:nvPr/>
        </p:nvSpPr>
        <p:spPr>
          <a:xfrm>
            <a:off x="304800" y="2415847"/>
            <a:ext cx="8651735" cy="769441"/>
          </a:xfrm>
          <a:prstGeom prst="rect">
            <a:avLst/>
          </a:prstGeom>
          <a:noFill/>
          <a:ln>
            <a:solidFill>
              <a:schemeClr val="tx1"/>
            </a:solidFill>
          </a:ln>
        </p:spPr>
        <p:txBody>
          <a:bodyPr wrap="square" rtlCol="0">
            <a:spAutoFit/>
          </a:bodyPr>
          <a:lstStyle/>
          <a:p>
            <a:pPr defTabSz="457200"/>
            <a:r>
              <a:rPr lang="en-US" sz="1100" b="1" u="sng" dirty="0">
                <a:solidFill>
                  <a:prstClr val="black"/>
                </a:solidFill>
              </a:rPr>
              <a:t>Notes:</a:t>
            </a:r>
          </a:p>
          <a:p>
            <a:pPr defTabSz="457200"/>
            <a:endParaRPr lang="en-US" sz="1100" b="1" u="sng" dirty="0">
              <a:solidFill>
                <a:prstClr val="black"/>
              </a:solidFill>
            </a:endParaRPr>
          </a:p>
          <a:p>
            <a:pPr defTabSz="457200"/>
            <a:r>
              <a:rPr lang="en-US" sz="1100" dirty="0">
                <a:solidFill>
                  <a:prstClr val="black"/>
                </a:solidFill>
              </a:rPr>
              <a:t>The price changes reported on this slide display the price corrections that have been done after the Settlement Statement has posted for the Operating Day.</a:t>
            </a:r>
          </a:p>
        </p:txBody>
      </p:sp>
      <p:graphicFrame>
        <p:nvGraphicFramePr>
          <p:cNvPr id="6" name="Table 5">
            <a:extLst>
              <a:ext uri="{FF2B5EF4-FFF2-40B4-BE49-F238E27FC236}">
                <a16:creationId xmlns:a16="http://schemas.microsoft.com/office/drawing/2014/main" id="{BD5497D0-8D99-D284-BD4B-B034543B50C3}"/>
              </a:ext>
            </a:extLst>
          </p:cNvPr>
          <p:cNvGraphicFramePr>
            <a:graphicFrameLocks noGrp="1"/>
          </p:cNvGraphicFramePr>
          <p:nvPr>
            <p:extLst>
              <p:ext uri="{D42A27DB-BD31-4B8C-83A1-F6EECF244321}">
                <p14:modId xmlns:p14="http://schemas.microsoft.com/office/powerpoint/2010/main" val="2704743781"/>
              </p:ext>
            </p:extLst>
          </p:nvPr>
        </p:nvGraphicFramePr>
        <p:xfrm>
          <a:off x="304800" y="1049661"/>
          <a:ext cx="8686798" cy="1206662"/>
        </p:xfrm>
        <a:graphic>
          <a:graphicData uri="http://schemas.openxmlformats.org/drawingml/2006/table">
            <a:tbl>
              <a:tblPr firstRow="1" firstCol="1" bandRow="1"/>
              <a:tblGrid>
                <a:gridCol w="916153">
                  <a:extLst>
                    <a:ext uri="{9D8B030D-6E8A-4147-A177-3AD203B41FA5}">
                      <a16:colId xmlns:a16="http://schemas.microsoft.com/office/drawing/2014/main" val="743556611"/>
                    </a:ext>
                  </a:extLst>
                </a:gridCol>
                <a:gridCol w="519058">
                  <a:extLst>
                    <a:ext uri="{9D8B030D-6E8A-4147-A177-3AD203B41FA5}">
                      <a16:colId xmlns:a16="http://schemas.microsoft.com/office/drawing/2014/main" val="2174999820"/>
                    </a:ext>
                  </a:extLst>
                </a:gridCol>
                <a:gridCol w="528762">
                  <a:extLst>
                    <a:ext uri="{9D8B030D-6E8A-4147-A177-3AD203B41FA5}">
                      <a16:colId xmlns:a16="http://schemas.microsoft.com/office/drawing/2014/main" val="2568518723"/>
                    </a:ext>
                  </a:extLst>
                </a:gridCol>
                <a:gridCol w="528762">
                  <a:extLst>
                    <a:ext uri="{9D8B030D-6E8A-4147-A177-3AD203B41FA5}">
                      <a16:colId xmlns:a16="http://schemas.microsoft.com/office/drawing/2014/main" val="2651780801"/>
                    </a:ext>
                  </a:extLst>
                </a:gridCol>
                <a:gridCol w="604299">
                  <a:extLst>
                    <a:ext uri="{9D8B030D-6E8A-4147-A177-3AD203B41FA5}">
                      <a16:colId xmlns:a16="http://schemas.microsoft.com/office/drawing/2014/main" val="3126400827"/>
                    </a:ext>
                  </a:extLst>
                </a:gridCol>
                <a:gridCol w="604299">
                  <a:extLst>
                    <a:ext uri="{9D8B030D-6E8A-4147-A177-3AD203B41FA5}">
                      <a16:colId xmlns:a16="http://schemas.microsoft.com/office/drawing/2014/main" val="3446221053"/>
                    </a:ext>
                  </a:extLst>
                </a:gridCol>
                <a:gridCol w="604299">
                  <a:extLst>
                    <a:ext uri="{9D8B030D-6E8A-4147-A177-3AD203B41FA5}">
                      <a16:colId xmlns:a16="http://schemas.microsoft.com/office/drawing/2014/main" val="1056596297"/>
                    </a:ext>
                  </a:extLst>
                </a:gridCol>
                <a:gridCol w="604299">
                  <a:extLst>
                    <a:ext uri="{9D8B030D-6E8A-4147-A177-3AD203B41FA5}">
                      <a16:colId xmlns:a16="http://schemas.microsoft.com/office/drawing/2014/main" val="3811677340"/>
                    </a:ext>
                  </a:extLst>
                </a:gridCol>
                <a:gridCol w="453224">
                  <a:extLst>
                    <a:ext uri="{9D8B030D-6E8A-4147-A177-3AD203B41FA5}">
                      <a16:colId xmlns:a16="http://schemas.microsoft.com/office/drawing/2014/main" val="2856715350"/>
                    </a:ext>
                  </a:extLst>
                </a:gridCol>
                <a:gridCol w="604299">
                  <a:extLst>
                    <a:ext uri="{9D8B030D-6E8A-4147-A177-3AD203B41FA5}">
                      <a16:colId xmlns:a16="http://schemas.microsoft.com/office/drawing/2014/main" val="3862785974"/>
                    </a:ext>
                  </a:extLst>
                </a:gridCol>
                <a:gridCol w="604299">
                  <a:extLst>
                    <a:ext uri="{9D8B030D-6E8A-4147-A177-3AD203B41FA5}">
                      <a16:colId xmlns:a16="http://schemas.microsoft.com/office/drawing/2014/main" val="1248453091"/>
                    </a:ext>
                  </a:extLst>
                </a:gridCol>
                <a:gridCol w="604299">
                  <a:extLst>
                    <a:ext uri="{9D8B030D-6E8A-4147-A177-3AD203B41FA5}">
                      <a16:colId xmlns:a16="http://schemas.microsoft.com/office/drawing/2014/main" val="788975113"/>
                    </a:ext>
                  </a:extLst>
                </a:gridCol>
                <a:gridCol w="604299">
                  <a:extLst>
                    <a:ext uri="{9D8B030D-6E8A-4147-A177-3AD203B41FA5}">
                      <a16:colId xmlns:a16="http://schemas.microsoft.com/office/drawing/2014/main" val="1961763710"/>
                    </a:ext>
                  </a:extLst>
                </a:gridCol>
                <a:gridCol w="906447">
                  <a:extLst>
                    <a:ext uri="{9D8B030D-6E8A-4147-A177-3AD203B41FA5}">
                      <a16:colId xmlns:a16="http://schemas.microsoft.com/office/drawing/2014/main" val="3961968274"/>
                    </a:ext>
                  </a:extLst>
                </a:gridCol>
              </a:tblGrid>
              <a:tr h="321939">
                <a:tc gridSpan="14">
                  <a:txBody>
                    <a:bodyPr/>
                    <a:lstStyle/>
                    <a:p>
                      <a:pPr algn="l" rtl="0" fontAlgn="ctr"/>
                      <a:r>
                        <a:rPr lang="en-US" sz="1000" b="1" i="0" u="none" strike="noStrike" dirty="0">
                          <a:solidFill>
                            <a:schemeClr val="bg2"/>
                          </a:solidFill>
                          <a:effectLst/>
                          <a:latin typeface="Arial" panose="020B0604020202020204" pitchFamily="34" charset="0"/>
                        </a:rPr>
                        <a:t>Reporting Period: 2023 Q4</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C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1903344"/>
                  </a:ext>
                </a:extLst>
              </a:tr>
              <a:tr h="241019">
                <a:tc rowSpan="2">
                  <a:txBody>
                    <a:bodyPr/>
                    <a:lstStyle/>
                    <a:p>
                      <a:pPr algn="ctr" rtl="0" fontAlgn="ctr"/>
                      <a:r>
                        <a:rPr lang="en-US" sz="1000" b="1" i="0" u="none" strike="noStrike" dirty="0">
                          <a:solidFill>
                            <a:srgbClr val="FFFFFF"/>
                          </a:solidFill>
                          <a:effectLst/>
                          <a:latin typeface="Arial" panose="020B0604020202020204" pitchFamily="34" charset="0"/>
                        </a:rPr>
                        <a:t>Operating Day</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EC7"/>
                    </a:solidFill>
                  </a:tcPr>
                </a:tc>
                <a:tc gridSpan="6">
                  <a:txBody>
                    <a:bodyPr/>
                    <a:lstStyle/>
                    <a:p>
                      <a:pPr algn="ctr" rtl="0" fontAlgn="ctr"/>
                      <a:r>
                        <a:rPr lang="en-US" sz="1000" b="0" i="0" u="none" strike="noStrike" dirty="0">
                          <a:solidFill>
                            <a:srgbClr val="000000"/>
                          </a:solidFill>
                          <a:effectLst/>
                          <a:latin typeface="Arial" panose="020B0604020202020204" pitchFamily="34" charset="0"/>
                        </a:rPr>
                        <a:t># of Corrected Prices</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0" fontAlgn="ctr"/>
                      <a:r>
                        <a:rPr lang="en-US" sz="1000" b="0" i="0" u="none" strike="noStrike" dirty="0">
                          <a:solidFill>
                            <a:srgbClr val="000000"/>
                          </a:solidFill>
                          <a:effectLst/>
                          <a:latin typeface="Arial" panose="020B0604020202020204" pitchFamily="34" charset="0"/>
                        </a:rPr>
                        <a:t># of Intervals Affected</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ctr"/>
                      <a:r>
                        <a:rPr lang="en-US" sz="1000" b="1" i="0" u="none" strike="noStrike" dirty="0">
                          <a:solidFill>
                            <a:srgbClr val="000000"/>
                          </a:solidFill>
                          <a:effectLst/>
                          <a:latin typeface="Arial" panose="020B0604020202020204" pitchFamily="34" charset="0"/>
                        </a:rPr>
                        <a:t>Market Notice</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extLst>
                  <a:ext uri="{0D108BD9-81ED-4DB2-BD59-A6C34878D82A}">
                    <a16:rowId xmlns:a16="http://schemas.microsoft.com/office/drawing/2014/main" val="3072518454"/>
                  </a:ext>
                </a:extLst>
              </a:tr>
              <a:tr h="361529">
                <a:tc vMerge="1">
                  <a:txBody>
                    <a:bodyPr/>
                    <a:lstStyle/>
                    <a:p>
                      <a:endParaRPr lang="en-US"/>
                    </a:p>
                  </a:txBody>
                  <a:tcPr/>
                </a:tc>
                <a:tc>
                  <a:txBody>
                    <a:bodyPr/>
                    <a:lstStyle/>
                    <a:p>
                      <a:pPr algn="ctr" rtl="0" fontAlgn="ctr"/>
                      <a:r>
                        <a:rPr lang="en-US" sz="800" b="1" i="0" u="none" strike="noStrike" dirty="0">
                          <a:solidFill>
                            <a:srgbClr val="000000"/>
                          </a:solidFill>
                          <a:effectLst/>
                          <a:latin typeface="Arial" panose="020B0604020202020204" pitchFamily="34" charset="0"/>
                        </a:rPr>
                        <a:t>DASPP </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MCPC</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RTSPP</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RTRMPR</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ORDC Adders</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RTESOGPR</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DASPP </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MCPC</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RTSPP</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RTRMPR</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ORDC Adders</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a:txBody>
                    <a:bodyPr/>
                    <a:lstStyle/>
                    <a:p>
                      <a:pPr algn="ctr" rtl="0" fontAlgn="ctr"/>
                      <a:r>
                        <a:rPr lang="en-US" sz="800" b="1" i="0" u="none" strike="noStrike" dirty="0">
                          <a:solidFill>
                            <a:srgbClr val="000000"/>
                          </a:solidFill>
                          <a:effectLst/>
                          <a:latin typeface="Arial" panose="020B0604020202020204" pitchFamily="34" charset="0"/>
                        </a:rPr>
                        <a:t>RTESOGPR</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E3"/>
                    </a:solidFill>
                  </a:tcPr>
                </a:tc>
                <a:tc vMerge="1">
                  <a:txBody>
                    <a:bodyPr/>
                    <a:lstStyle/>
                    <a:p>
                      <a:endParaRPr lang="en-US"/>
                    </a:p>
                  </a:txBody>
                  <a:tcPr/>
                </a:tc>
                <a:extLst>
                  <a:ext uri="{0D108BD9-81ED-4DB2-BD59-A6C34878D82A}">
                    <a16:rowId xmlns:a16="http://schemas.microsoft.com/office/drawing/2014/main" val="2752432725"/>
                  </a:ext>
                </a:extLst>
              </a:tr>
              <a:tr h="230064">
                <a:tc>
                  <a:txBody>
                    <a:bodyPr/>
                    <a:lstStyle/>
                    <a:p>
                      <a:pPr algn="ctr" fontAlgn="b"/>
                      <a:r>
                        <a:rPr lang="en-US" sz="900" b="1" i="0" u="none" strike="noStrike" dirty="0">
                          <a:solidFill>
                            <a:schemeClr val="bg1"/>
                          </a:solidFill>
                          <a:effectLst/>
                          <a:latin typeface="+mn-lt"/>
                        </a:rPr>
                        <a:t>10/22/2023</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EC7"/>
                    </a:solidFill>
                  </a:tcPr>
                </a:tc>
                <a:tc>
                  <a:txBody>
                    <a:bodyPr/>
                    <a:lstStyle/>
                    <a:p>
                      <a:pPr algn="ctr" rtl="0" fontAlgn="ctr"/>
                      <a:r>
                        <a:rPr lang="en-US" sz="900" b="0" i="0" u="none" strike="noStrike" dirty="0">
                          <a:solidFill>
                            <a:srgbClr val="000000"/>
                          </a:solidFill>
                          <a:effectLst/>
                          <a:latin typeface="Arial" panose="020B0604020202020204" pitchFamily="34" charset="0"/>
                        </a:rPr>
                        <a:t>-</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4400</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4388</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   </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1105   </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5   </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5   </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   </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rtl="0" fontAlgn="ctr"/>
                      <a:r>
                        <a:rPr lang="en-US" sz="900" b="0" i="0" u="none" strike="noStrike" dirty="0">
                          <a:solidFill>
                            <a:srgbClr val="000000"/>
                          </a:solidFill>
                          <a:effectLst/>
                          <a:latin typeface="Arial" panose="020B0604020202020204" pitchFamily="34" charset="0"/>
                        </a:rPr>
                        <a:t>5</a:t>
                      </a:r>
                    </a:p>
                  </a:txBody>
                  <a:tcPr marL="7855" marR="7855" marT="78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3C8"/>
                    </a:solidFill>
                  </a:tcPr>
                </a:tc>
                <a:tc>
                  <a:txBody>
                    <a:bodyPr/>
                    <a:lstStyle/>
                    <a:p>
                      <a:pPr algn="ctr" fontAlgn="ctr"/>
                      <a:r>
                        <a:rPr lang="en-US" sz="900" b="0" i="0" u="none" strike="noStrike" dirty="0">
                          <a:solidFill>
                            <a:schemeClr val="tx1"/>
                          </a:solidFill>
                          <a:effectLst/>
                          <a:latin typeface="+mj-lt"/>
                          <a:hlinkClick r:id="rId3"/>
                        </a:rPr>
                        <a:t>M-B122023-01</a:t>
                      </a:r>
                      <a:endParaRPr lang="en-US" sz="900" b="0" i="0" u="none" strike="noStrike" dirty="0">
                        <a:solidFill>
                          <a:schemeClr val="tx1"/>
                        </a:solidFill>
                        <a:effectLst/>
                        <a:latin typeface="+mj-lt"/>
                      </a:endParaRPr>
                    </a:p>
                    <a:p>
                      <a:pPr algn="ctr" fontAlgn="ctr"/>
                      <a:r>
                        <a:rPr lang="en-US" sz="900" b="0" i="0" u="none" strike="noStrike" dirty="0">
                          <a:solidFill>
                            <a:schemeClr val="tx1"/>
                          </a:solidFill>
                          <a:effectLst/>
                          <a:latin typeface="+mj-lt"/>
                          <a:hlinkClick r:id="rId4"/>
                        </a:rPr>
                        <a:t>M-B122023-02</a:t>
                      </a:r>
                      <a:endParaRPr lang="en-US" sz="900" b="0" i="0" u="none" strike="noStrike" dirty="0">
                        <a:solidFill>
                          <a:schemeClr val="tx1"/>
                        </a:solidFill>
                        <a:effectLst/>
                        <a:latin typeface="+mj-lt"/>
                      </a:endParaRPr>
                    </a:p>
                  </a:txBody>
                  <a:tcPr marL="7855" marR="7855" marT="785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726064492"/>
                  </a:ext>
                </a:extLst>
              </a:tr>
            </a:tbl>
          </a:graphicData>
        </a:graphic>
      </p:graphicFrame>
    </p:spTree>
    <p:extLst>
      <p:ext uri="{BB962C8B-B14F-4D97-AF65-F5344CB8AC3E}">
        <p14:creationId xmlns:p14="http://schemas.microsoft.com/office/powerpoint/2010/main" val="144401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sz="2000" dirty="0"/>
              <a:t>8.2(2)(c)(iv) Track number of resettlements due to non-price errors</a:t>
            </a:r>
            <a:endParaRPr lang="en-US" sz="2000" b="1" dirty="0">
              <a:solidFill>
                <a:schemeClr val="accent1"/>
              </a:solidFill>
            </a:endParaRPr>
          </a:p>
        </p:txBody>
      </p:sp>
      <p:sp>
        <p:nvSpPr>
          <p:cNvPr id="3"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a:t>
            </a:fld>
            <a:endParaRPr lang="en-US"/>
          </a:p>
        </p:txBody>
      </p:sp>
      <p:graphicFrame>
        <p:nvGraphicFramePr>
          <p:cNvPr id="4" name="Table 6">
            <a:extLst>
              <a:ext uri="{FF2B5EF4-FFF2-40B4-BE49-F238E27FC236}">
                <a16:creationId xmlns:a16="http://schemas.microsoft.com/office/drawing/2014/main" id="{6B7D6A1A-7CE1-4ABA-8178-2396C79FBE5F}"/>
              </a:ext>
            </a:extLst>
          </p:cNvPr>
          <p:cNvGraphicFramePr>
            <a:graphicFrameLocks noGrp="1"/>
          </p:cNvGraphicFramePr>
          <p:nvPr>
            <p:extLst>
              <p:ext uri="{D42A27DB-BD31-4B8C-83A1-F6EECF244321}">
                <p14:modId xmlns:p14="http://schemas.microsoft.com/office/powerpoint/2010/main" val="1656977182"/>
              </p:ext>
            </p:extLst>
          </p:nvPr>
        </p:nvGraphicFramePr>
        <p:xfrm>
          <a:off x="381000" y="1143000"/>
          <a:ext cx="8458201" cy="3256528"/>
        </p:xfrm>
        <a:graphic>
          <a:graphicData uri="http://schemas.openxmlformats.org/drawingml/2006/table">
            <a:tbl>
              <a:tblPr firstRow="1" firstCol="1" bandRow="1"/>
              <a:tblGrid>
                <a:gridCol w="1585913">
                  <a:extLst>
                    <a:ext uri="{9D8B030D-6E8A-4147-A177-3AD203B41FA5}">
                      <a16:colId xmlns:a16="http://schemas.microsoft.com/office/drawing/2014/main" val="20000"/>
                    </a:ext>
                  </a:extLst>
                </a:gridCol>
                <a:gridCol w="2065589">
                  <a:extLst>
                    <a:ext uri="{9D8B030D-6E8A-4147-A177-3AD203B41FA5}">
                      <a16:colId xmlns:a16="http://schemas.microsoft.com/office/drawing/2014/main" val="20001"/>
                    </a:ext>
                  </a:extLst>
                </a:gridCol>
                <a:gridCol w="2655634">
                  <a:extLst>
                    <a:ext uri="{9D8B030D-6E8A-4147-A177-3AD203B41FA5}">
                      <a16:colId xmlns:a16="http://schemas.microsoft.com/office/drawing/2014/main" val="20002"/>
                    </a:ext>
                  </a:extLst>
                </a:gridCol>
                <a:gridCol w="2151065">
                  <a:extLst>
                    <a:ext uri="{9D8B030D-6E8A-4147-A177-3AD203B41FA5}">
                      <a16:colId xmlns:a16="http://schemas.microsoft.com/office/drawing/2014/main" val="20003"/>
                    </a:ext>
                  </a:extLst>
                </a:gridCol>
              </a:tblGrid>
              <a:tr h="194518">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bg2"/>
                          </a:solidFill>
                          <a:effectLst/>
                          <a:latin typeface="+mn-lt"/>
                          <a:ea typeface="+mn-ea"/>
                          <a:cs typeface="+mn-cs"/>
                        </a:rPr>
                        <a:t>Reporting Period: 2023 Q4</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bg1"/>
                        </a:solidFill>
                        <a:effectLst/>
                        <a:latin typeface="+mn-lt"/>
                        <a:ea typeface="+mn-ea"/>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4599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Operating Day(s) Resettled</a:t>
                      </a:r>
                    </a:p>
                    <a:p>
                      <a:pPr marL="0" marR="0" algn="ctr">
                        <a:spcBef>
                          <a:spcPts val="0"/>
                        </a:spcBef>
                        <a:spcAft>
                          <a:spcPts val="0"/>
                        </a:spcAft>
                      </a:pPr>
                      <a:endParaRPr lang="en-US" sz="105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1" dirty="0">
                          <a:solidFill>
                            <a:schemeClr val="tx1"/>
                          </a:solidFill>
                          <a:effectLst/>
                          <a:latin typeface="+mn-lt"/>
                          <a:ea typeface="+mn-ea"/>
                          <a:cs typeface="+mn-cs"/>
                        </a:rPr>
                        <a:t>R</a:t>
                      </a:r>
                      <a:r>
                        <a:rPr lang="en-US" sz="1200" b="1" baseline="0" dirty="0">
                          <a:solidFill>
                            <a:schemeClr val="tx1"/>
                          </a:solidFill>
                          <a:effectLst/>
                          <a:latin typeface="+mn-lt"/>
                          <a:ea typeface="+mn-ea"/>
                          <a:cs typeface="+mn-cs"/>
                        </a:rPr>
                        <a:t>eason for Resettlement</a:t>
                      </a:r>
                      <a:endParaRPr lang="en-US" sz="1200" b="1" dirty="0">
                        <a:solidFill>
                          <a:schemeClr val="tx1"/>
                        </a:solidFill>
                        <a:effectLst/>
                        <a:latin typeface="+mn-lt"/>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1" dirty="0">
                          <a:effectLst/>
                          <a:latin typeface="+mn-lt"/>
                          <a:ea typeface="+mn-ea"/>
                          <a:cs typeface="+mn-cs"/>
                        </a:rPr>
                        <a:t>Affected Charge Types</a:t>
                      </a:r>
                      <a:endParaRPr lang="en-US" sz="1200" b="1"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algn="ctr">
                        <a:spcBef>
                          <a:spcPts val="0"/>
                        </a:spcBef>
                        <a:spcAft>
                          <a:spcPts val="0"/>
                        </a:spcAft>
                      </a:pPr>
                      <a:r>
                        <a:rPr lang="en-US" sz="1200" b="1" dirty="0">
                          <a:effectLst/>
                          <a:latin typeface="+mn-lt"/>
                          <a:ea typeface="Calibri"/>
                          <a:cs typeface="Times New Roman"/>
                        </a:rPr>
                        <a:t>Market</a:t>
                      </a:r>
                      <a:r>
                        <a:rPr lang="en-US" sz="1200" b="1" baseline="0" dirty="0">
                          <a:effectLst/>
                          <a:latin typeface="+mn-lt"/>
                          <a:ea typeface="Calibri"/>
                          <a:cs typeface="Times New Roman"/>
                        </a:rPr>
                        <a:t> Notice Number</a:t>
                      </a:r>
                      <a:endParaRPr lang="en-US" sz="1200" b="1"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extLst>
                  <a:ext uri="{0D108BD9-81ED-4DB2-BD59-A6C34878D82A}">
                    <a16:rowId xmlns:a16="http://schemas.microsoft.com/office/drawing/2014/main" val="10001"/>
                  </a:ext>
                </a:extLst>
              </a:tr>
              <a:tr h="47563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00" b="1" i="0" u="none" strike="noStrike" dirty="0">
                          <a:solidFill>
                            <a:schemeClr val="bg1"/>
                          </a:solidFill>
                          <a:effectLst/>
                          <a:latin typeface="+mn-lt"/>
                        </a:rPr>
                        <a:t>09/17/2023 – 09/19/2023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t>Corrected Load Volumes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algn="ctr" fontAlgn="t">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rPr>
                        <a:t>ESACBILLAMT, LAASIRNBILLAMT, LARDASIRNBILLAMT, LARTRNBILLAMT, RTASIBILLAMT, RTEIBILLAMT, RTESOGBILLAMT, RTRDASIBILLAMT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algn="ctr" defTabSz="457200" rtl="0" eaLnBrk="1" latinLnBrk="0" hangingPunct="1">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hlinkClick r:id="rId3"/>
                        </a:rPr>
                        <a:t>M-A102323-01</a:t>
                      </a:r>
                      <a:endParaRPr lang="en-US" sz="1000" kern="1200" dirty="0">
                        <a:solidFill>
                          <a:schemeClr val="tx1"/>
                        </a:solidFill>
                        <a:effectLst/>
                        <a:latin typeface="Arial" panose="020B0604020202020204" pitchFamily="34" charset="0"/>
                        <a:ea typeface="Calibri" panose="020F0502020204030204" pitchFamily="34" charset="0"/>
                        <a:cs typeface="+mn-cs"/>
                      </a:endParaRPr>
                    </a:p>
                    <a:p>
                      <a:pPr marL="0" marR="0" algn="ctr" defTabSz="457200" rtl="0" eaLnBrk="1" latinLnBrk="0" hangingPunct="1">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hlinkClick r:id="rId4"/>
                        </a:rPr>
                        <a:t>M-A102323-02</a:t>
                      </a:r>
                      <a:endParaRPr lang="en-US"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extLst>
                  <a:ext uri="{0D108BD9-81ED-4DB2-BD59-A6C34878D82A}">
                    <a16:rowId xmlns:a16="http://schemas.microsoft.com/office/drawing/2014/main" val="10002"/>
                  </a:ext>
                </a:extLst>
              </a:tr>
              <a:tr h="475635">
                <a:tc>
                  <a:txBody>
                    <a:bodyPr/>
                    <a:lstStyle/>
                    <a:p>
                      <a:pPr algn="ctr" fontAlgn="b"/>
                      <a:r>
                        <a:rPr lang="en-US" sz="1000" b="1" i="0" u="none" strike="noStrike" dirty="0">
                          <a:solidFill>
                            <a:schemeClr val="bg1"/>
                          </a:solidFill>
                          <a:effectLst/>
                          <a:latin typeface="+mn-lt"/>
                        </a:rPr>
                        <a:t>09/20/2023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t>Corrected Load Volumes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algn="ctr" fontAlgn="t">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rPr>
                        <a:t>ESACBILLAMT, LAASIRNBILLAMT, LARDASIRNBILLAMT, LARTRNBILLAMT, RTASIBILLAMT, RTEIBILLAMT, RTESOGBILLAMT, RTRDASIBILLAMT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Calibri" panose="020F0502020204030204" pitchFamily="34" charset="0"/>
                          <a:cs typeface="+mn-cs"/>
                          <a:hlinkClick r:id="rId3"/>
                        </a:rPr>
                        <a:t>M-A102323-01</a:t>
                      </a:r>
                      <a:endParaRPr lang="en-US" sz="1000" kern="1200" dirty="0">
                        <a:solidFill>
                          <a:schemeClr val="tx1"/>
                        </a:solidFill>
                        <a:effectLst/>
                        <a:latin typeface="Arial" panose="020B0604020202020204" pitchFamily="34" charset="0"/>
                        <a:ea typeface="Calibri" panose="020F0502020204030204" pitchFamily="34" charset="0"/>
                        <a:cs typeface="+mn-cs"/>
                      </a:endParaRPr>
                    </a:p>
                    <a:p>
                      <a:pPr marL="0" marR="0" algn="ctr" defTabSz="457200" rtl="0" eaLnBrk="1" latinLnBrk="0" hangingPunct="1">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hlinkClick r:id="rId5"/>
                        </a:rPr>
                        <a:t>M-A102323-03</a:t>
                      </a:r>
                      <a:endParaRPr lang="en-US"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extLst>
                  <a:ext uri="{0D108BD9-81ED-4DB2-BD59-A6C34878D82A}">
                    <a16:rowId xmlns:a16="http://schemas.microsoft.com/office/drawing/2014/main" val="2918339527"/>
                  </a:ext>
                </a:extLst>
              </a:tr>
              <a:tr h="475635">
                <a:tc>
                  <a:txBody>
                    <a:bodyPr/>
                    <a:lstStyle/>
                    <a:p>
                      <a:pPr algn="ctr" fontAlgn="b"/>
                      <a:r>
                        <a:rPr lang="en-US" sz="1000" b="1" i="0" u="none" strike="noStrike" dirty="0">
                          <a:solidFill>
                            <a:schemeClr val="bg1"/>
                          </a:solidFill>
                          <a:effectLst/>
                          <a:latin typeface="+mn-lt"/>
                        </a:rPr>
                        <a:t>07/30/2023 – 08/02/2023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t>Corrected Load Volumes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algn="ctr" fontAlgn="t">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rPr>
                        <a:t>ESACBILLAMT, LARTRNBILLAMT, RTEIBILLAMT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Calibri" panose="020F0502020204030204" pitchFamily="34" charset="0"/>
                          <a:cs typeface="+mn-cs"/>
                          <a:hlinkClick r:id="rId3"/>
                        </a:rPr>
                        <a:t>M-A102323-01</a:t>
                      </a:r>
                      <a:endParaRPr lang="en-US" sz="1000" kern="1200" dirty="0">
                        <a:solidFill>
                          <a:schemeClr val="tx1"/>
                        </a:solidFill>
                        <a:effectLst/>
                        <a:latin typeface="Arial" panose="020B0604020202020204" pitchFamily="34" charset="0"/>
                        <a:ea typeface="Calibri" panose="020F0502020204030204" pitchFamily="34" charset="0"/>
                        <a:cs typeface="+mn-cs"/>
                      </a:endParaRPr>
                    </a:p>
                    <a:p>
                      <a:pPr marL="0" marR="0" algn="ctr" defTabSz="457200" rtl="0" eaLnBrk="1" latinLnBrk="0" hangingPunct="1">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hlinkClick r:id="rId6"/>
                        </a:rPr>
                        <a:t>M-A102323-04</a:t>
                      </a:r>
                      <a:endParaRPr lang="en-US"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extLst>
                  <a:ext uri="{0D108BD9-81ED-4DB2-BD59-A6C34878D82A}">
                    <a16:rowId xmlns:a16="http://schemas.microsoft.com/office/drawing/2014/main" val="489823918"/>
                  </a:ext>
                </a:extLst>
              </a:tr>
              <a:tr h="475635">
                <a:tc>
                  <a:txBody>
                    <a:bodyPr/>
                    <a:lstStyle/>
                    <a:p>
                      <a:pPr algn="ctr" fontAlgn="b"/>
                      <a:r>
                        <a:rPr lang="en-US" sz="1000" b="1" i="0" u="none" strike="noStrike" dirty="0">
                          <a:solidFill>
                            <a:schemeClr val="bg1"/>
                          </a:solidFill>
                          <a:effectLst/>
                          <a:latin typeface="+mn-lt"/>
                        </a:rPr>
                        <a:t>03/28/2023 – 03/31/2023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t>Corrected Load Volumes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algn="ctr" fontAlgn="t">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rPr>
                        <a:t>LARTRNBILLAMT, RTEIBILLAMT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Calibri" panose="020F0502020204030204" pitchFamily="34" charset="0"/>
                          <a:cs typeface="+mn-cs"/>
                          <a:hlinkClick r:id="rId3"/>
                        </a:rPr>
                        <a:t>M-A102323-01</a:t>
                      </a:r>
                      <a:endParaRPr lang="en-US" sz="1000" kern="1200" dirty="0">
                        <a:solidFill>
                          <a:schemeClr val="tx1"/>
                        </a:solidFill>
                        <a:effectLst/>
                        <a:latin typeface="Arial" panose="020B0604020202020204" pitchFamily="34" charset="0"/>
                        <a:ea typeface="Calibri" panose="020F0502020204030204" pitchFamily="34" charset="0"/>
                        <a:cs typeface="+mn-cs"/>
                      </a:endParaRPr>
                    </a:p>
                    <a:p>
                      <a:pPr marL="0" marR="0" algn="ctr" defTabSz="457200" rtl="0" eaLnBrk="1" latinLnBrk="0" hangingPunct="1">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mn-cs"/>
                          <a:hlinkClick r:id="rId7"/>
                        </a:rPr>
                        <a:t>M-A102323-05</a:t>
                      </a:r>
                      <a:endParaRPr lang="en-US"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56BB8">
                        <a:tint val="40000"/>
                      </a:srgbClr>
                    </a:solidFill>
                  </a:tcPr>
                </a:tc>
                <a:extLst>
                  <a:ext uri="{0D108BD9-81ED-4DB2-BD59-A6C34878D82A}">
                    <a16:rowId xmlns:a16="http://schemas.microsoft.com/office/drawing/2014/main" val="3894486302"/>
                  </a:ext>
                </a:extLst>
              </a:tr>
            </a:tbl>
          </a:graphicData>
        </a:graphic>
      </p:graphicFrame>
    </p:spTree>
    <p:extLst>
      <p:ext uri="{BB962C8B-B14F-4D97-AF65-F5344CB8AC3E}">
        <p14:creationId xmlns:p14="http://schemas.microsoft.com/office/powerpoint/2010/main" val="397188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sz="2000" dirty="0"/>
              <a:t>8.2(2)(c)(ii) Track number and types of disputes submitted</a:t>
            </a:r>
            <a:br>
              <a:rPr lang="en-US" sz="2000" dirty="0"/>
            </a:br>
            <a:r>
              <a:rPr lang="en-US" sz="2000" dirty="0"/>
              <a:t>8.2(2)(c)(iii) Compliance with timeliness of response to disputes </a:t>
            </a:r>
            <a:endParaRPr lang="en-US" sz="2000" b="1" dirty="0">
              <a:solidFill>
                <a:schemeClr val="accent1"/>
              </a:solidFill>
            </a:endParaRPr>
          </a:p>
        </p:txBody>
      </p:sp>
      <p:sp>
        <p:nvSpPr>
          <p:cNvPr id="3"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
        <p:nvSpPr>
          <p:cNvPr id="4" name="TextBox 4">
            <a:extLst>
              <a:ext uri="{FF2B5EF4-FFF2-40B4-BE49-F238E27FC236}">
                <a16:creationId xmlns:a16="http://schemas.microsoft.com/office/drawing/2014/main" id="{EBAB549E-B828-452B-99E5-63357B486A21}"/>
              </a:ext>
            </a:extLst>
          </p:cNvPr>
          <p:cNvSpPr txBox="1"/>
          <p:nvPr/>
        </p:nvSpPr>
        <p:spPr>
          <a:xfrm>
            <a:off x="381000" y="4954559"/>
            <a:ext cx="4876800" cy="784830"/>
          </a:xfrm>
          <a:prstGeom prst="rect">
            <a:avLst/>
          </a:prstGeom>
          <a:noFill/>
        </p:spPr>
        <p:txBody>
          <a:bodyPr wrap="square" rtlCol="0">
            <a:spAutoFit/>
          </a:bodyPr>
          <a:lstStyle/>
          <a:p>
            <a:r>
              <a:rPr lang="en-US" sz="900" dirty="0"/>
              <a:t>Submitted but not resolved disputes may be:</a:t>
            </a:r>
          </a:p>
          <a:p>
            <a:pPr marL="171450" indent="-171450">
              <a:buFont typeface="Arial" panose="020B0604020202020204" pitchFamily="34" charset="0"/>
              <a:buChar char="•"/>
            </a:pPr>
            <a:r>
              <a:rPr lang="en-US" sz="900" dirty="0"/>
              <a:t>Not started</a:t>
            </a:r>
          </a:p>
          <a:p>
            <a:pPr marL="171450" indent="-171450">
              <a:buFont typeface="Arial" panose="020B0604020202020204" pitchFamily="34" charset="0"/>
              <a:buChar char="•"/>
            </a:pPr>
            <a:r>
              <a:rPr lang="en-US" sz="900" dirty="0"/>
              <a:t>Open</a:t>
            </a:r>
          </a:p>
          <a:p>
            <a:pPr marL="171450" indent="-171450">
              <a:buFont typeface="Arial" panose="020B0604020202020204" pitchFamily="34" charset="0"/>
              <a:buChar char="•"/>
            </a:pPr>
            <a:r>
              <a:rPr lang="en-US" sz="900" dirty="0"/>
              <a:t>Rejected</a:t>
            </a:r>
          </a:p>
          <a:p>
            <a:pPr marL="171450" indent="-171450">
              <a:buFont typeface="Arial" panose="020B0604020202020204" pitchFamily="34" charset="0"/>
              <a:buChar char="•"/>
            </a:pPr>
            <a:r>
              <a:rPr lang="en-US" sz="900" dirty="0"/>
              <a:t>Withdrawn</a:t>
            </a:r>
          </a:p>
        </p:txBody>
      </p:sp>
      <p:pic>
        <p:nvPicPr>
          <p:cNvPr id="5" name="Picture 4">
            <a:extLst>
              <a:ext uri="{FF2B5EF4-FFF2-40B4-BE49-F238E27FC236}">
                <a16:creationId xmlns:a16="http://schemas.microsoft.com/office/drawing/2014/main" id="{4B48CAAA-DE2E-BEDF-7858-8DD12A66560E}"/>
              </a:ext>
            </a:extLst>
          </p:cNvPr>
          <p:cNvPicPr>
            <a:picLocks noChangeAspect="1"/>
          </p:cNvPicPr>
          <p:nvPr/>
        </p:nvPicPr>
        <p:blipFill>
          <a:blip r:embed="rId3"/>
          <a:stretch>
            <a:fillRect/>
          </a:stretch>
        </p:blipFill>
        <p:spPr>
          <a:xfrm>
            <a:off x="381000" y="1143000"/>
            <a:ext cx="8640665" cy="3667888"/>
          </a:xfrm>
          <a:prstGeom prst="rect">
            <a:avLst/>
          </a:prstGeom>
        </p:spPr>
      </p:pic>
    </p:spTree>
    <p:extLst>
      <p:ext uri="{BB962C8B-B14F-4D97-AF65-F5344CB8AC3E}">
        <p14:creationId xmlns:p14="http://schemas.microsoft.com/office/powerpoint/2010/main" val="223175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8.2(2)(c)(v) Other Settlement metrics</a:t>
            </a:r>
            <a:endParaRPr lang="en-US" sz="2000" b="1" dirty="0">
              <a:solidFill>
                <a:schemeClr val="accent1"/>
              </a:solidFill>
            </a:endParaRPr>
          </a:p>
        </p:txBody>
      </p:sp>
      <p:sp>
        <p:nvSpPr>
          <p:cNvPr id="3"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
        <p:nvSpPr>
          <p:cNvPr id="4" name="TextBox 7">
            <a:extLst>
              <a:ext uri="{FF2B5EF4-FFF2-40B4-BE49-F238E27FC236}">
                <a16:creationId xmlns:a16="http://schemas.microsoft.com/office/drawing/2014/main" id="{738B510A-57D6-4EC7-9485-2DBDD80FD154}"/>
              </a:ext>
            </a:extLst>
          </p:cNvPr>
          <p:cNvSpPr txBox="1"/>
          <p:nvPr/>
        </p:nvSpPr>
        <p:spPr>
          <a:xfrm>
            <a:off x="435799" y="4233672"/>
            <a:ext cx="2992953" cy="276999"/>
          </a:xfrm>
          <a:prstGeom prst="rect">
            <a:avLst/>
          </a:prstGeom>
          <a:noFill/>
        </p:spPr>
        <p:txBody>
          <a:bodyPr wrap="square" rtlCol="0">
            <a:spAutoFit/>
          </a:bodyPr>
          <a:lstStyle/>
          <a:p>
            <a:r>
              <a:rPr lang="en-US" sz="1200" b="1" dirty="0"/>
              <a:t>Average percent change</a:t>
            </a:r>
          </a:p>
        </p:txBody>
      </p:sp>
      <p:sp>
        <p:nvSpPr>
          <p:cNvPr id="5" name="TextBox 6">
            <a:extLst>
              <a:ext uri="{FF2B5EF4-FFF2-40B4-BE49-F238E27FC236}">
                <a16:creationId xmlns:a16="http://schemas.microsoft.com/office/drawing/2014/main" id="{0CEEE17A-855C-4A39-978A-63919E23D4BB}"/>
              </a:ext>
            </a:extLst>
          </p:cNvPr>
          <p:cNvSpPr txBox="1"/>
          <p:nvPr/>
        </p:nvSpPr>
        <p:spPr>
          <a:xfrm>
            <a:off x="411480" y="3400525"/>
            <a:ext cx="3276600" cy="215444"/>
          </a:xfrm>
          <a:prstGeom prst="rect">
            <a:avLst/>
          </a:prstGeom>
          <a:noFill/>
        </p:spPr>
        <p:txBody>
          <a:bodyPr wrap="square" rtlCol="0">
            <a:spAutoFit/>
          </a:bodyPr>
          <a:lstStyle/>
          <a:p>
            <a:r>
              <a:rPr lang="en-US" sz="800" b="1" dirty="0"/>
              <a:t>NOTE: </a:t>
            </a:r>
            <a:r>
              <a:rPr lang="en-US" sz="800" dirty="0"/>
              <a:t>ERS Final settlement OD data is not represented in graph.</a:t>
            </a:r>
          </a:p>
        </p:txBody>
      </p:sp>
      <p:pic>
        <p:nvPicPr>
          <p:cNvPr id="6" name="Content Placeholder 5"/>
          <p:cNvPicPr>
            <a:picLocks noGrp="1"/>
          </p:cNvPicPr>
          <p:nvPr>
            <p:ph/>
          </p:nvPr>
        </p:nvPicPr>
        <p:blipFill>
          <a:blip r:embed="rId3" cstate="print"/>
          <a:stretch>
            <a:fillRect/>
          </a:stretch>
        </p:blipFill>
        <p:spPr>
          <a:xfrm>
            <a:off x="91440" y="868680"/>
            <a:ext cx="8778240" cy="2560320"/>
          </a:xfrm>
          <a:prstGeom prst="rect">
            <a:avLst/>
          </a:prstGeom>
        </p:spPr>
      </p:pic>
      <p:pic>
        <p:nvPicPr>
          <p:cNvPr id="11" name="Content Placeholder 5">
            <a:extLst>
              <a:ext uri="{FF2B5EF4-FFF2-40B4-BE49-F238E27FC236}">
                <a16:creationId xmlns:a16="http://schemas.microsoft.com/office/drawing/2014/main" id="{060D3CCF-D2A1-46DC-3DC6-E830895F53B1}"/>
              </a:ext>
            </a:extLst>
          </p:cNvPr>
          <p:cNvPicPr>
            <a:picLocks/>
          </p:cNvPicPr>
          <p:nvPr/>
        </p:nvPicPr>
        <p:blipFill>
          <a:blip r:embed="rId4" cstate="print"/>
          <a:stretch>
            <a:fillRect/>
          </a:stretch>
        </p:blipFill>
        <p:spPr>
          <a:xfrm>
            <a:off x="91440" y="868679"/>
            <a:ext cx="8900160" cy="3087993"/>
          </a:xfrm>
          <a:prstGeom prst="rect">
            <a:avLst/>
          </a:prstGeom>
        </p:spPr>
      </p:pic>
      <p:graphicFrame>
        <p:nvGraphicFramePr>
          <p:cNvPr id="9" name="Table 8">
            <a:extLst>
              <a:ext uri="{FF2B5EF4-FFF2-40B4-BE49-F238E27FC236}">
                <a16:creationId xmlns:a16="http://schemas.microsoft.com/office/drawing/2014/main" id="{72317A22-DCBD-B0D1-9A5C-637BA7E6820A}"/>
              </a:ext>
            </a:extLst>
          </p:cNvPr>
          <p:cNvGraphicFramePr>
            <a:graphicFrameLocks noGrp="1"/>
          </p:cNvGraphicFramePr>
          <p:nvPr>
            <p:extLst>
              <p:ext uri="{D42A27DB-BD31-4B8C-83A1-F6EECF244321}">
                <p14:modId xmlns:p14="http://schemas.microsoft.com/office/powerpoint/2010/main" val="797099592"/>
              </p:ext>
            </p:extLst>
          </p:nvPr>
        </p:nvGraphicFramePr>
        <p:xfrm>
          <a:off x="537208" y="4510671"/>
          <a:ext cx="8332478" cy="580941"/>
        </p:xfrm>
        <a:graphic>
          <a:graphicData uri="http://schemas.openxmlformats.org/drawingml/2006/table">
            <a:tbl>
              <a:tblPr/>
              <a:tblGrid>
                <a:gridCol w="595177">
                  <a:extLst>
                    <a:ext uri="{9D8B030D-6E8A-4147-A177-3AD203B41FA5}">
                      <a16:colId xmlns:a16="http://schemas.microsoft.com/office/drawing/2014/main" val="2129477975"/>
                    </a:ext>
                  </a:extLst>
                </a:gridCol>
                <a:gridCol w="595177">
                  <a:extLst>
                    <a:ext uri="{9D8B030D-6E8A-4147-A177-3AD203B41FA5}">
                      <a16:colId xmlns:a16="http://schemas.microsoft.com/office/drawing/2014/main" val="901060746"/>
                    </a:ext>
                  </a:extLst>
                </a:gridCol>
                <a:gridCol w="595177">
                  <a:extLst>
                    <a:ext uri="{9D8B030D-6E8A-4147-A177-3AD203B41FA5}">
                      <a16:colId xmlns:a16="http://schemas.microsoft.com/office/drawing/2014/main" val="2245371685"/>
                    </a:ext>
                  </a:extLst>
                </a:gridCol>
                <a:gridCol w="595177">
                  <a:extLst>
                    <a:ext uri="{9D8B030D-6E8A-4147-A177-3AD203B41FA5}">
                      <a16:colId xmlns:a16="http://schemas.microsoft.com/office/drawing/2014/main" val="3685188718"/>
                    </a:ext>
                  </a:extLst>
                </a:gridCol>
                <a:gridCol w="595177">
                  <a:extLst>
                    <a:ext uri="{9D8B030D-6E8A-4147-A177-3AD203B41FA5}">
                      <a16:colId xmlns:a16="http://schemas.microsoft.com/office/drawing/2014/main" val="2701934435"/>
                    </a:ext>
                  </a:extLst>
                </a:gridCol>
                <a:gridCol w="595177">
                  <a:extLst>
                    <a:ext uri="{9D8B030D-6E8A-4147-A177-3AD203B41FA5}">
                      <a16:colId xmlns:a16="http://schemas.microsoft.com/office/drawing/2014/main" val="824502800"/>
                    </a:ext>
                  </a:extLst>
                </a:gridCol>
                <a:gridCol w="595177">
                  <a:extLst>
                    <a:ext uri="{9D8B030D-6E8A-4147-A177-3AD203B41FA5}">
                      <a16:colId xmlns:a16="http://schemas.microsoft.com/office/drawing/2014/main" val="3877998826"/>
                    </a:ext>
                  </a:extLst>
                </a:gridCol>
                <a:gridCol w="595177">
                  <a:extLst>
                    <a:ext uri="{9D8B030D-6E8A-4147-A177-3AD203B41FA5}">
                      <a16:colId xmlns:a16="http://schemas.microsoft.com/office/drawing/2014/main" val="2851219413"/>
                    </a:ext>
                  </a:extLst>
                </a:gridCol>
                <a:gridCol w="595177">
                  <a:extLst>
                    <a:ext uri="{9D8B030D-6E8A-4147-A177-3AD203B41FA5}">
                      <a16:colId xmlns:a16="http://schemas.microsoft.com/office/drawing/2014/main" val="3397095504"/>
                    </a:ext>
                  </a:extLst>
                </a:gridCol>
                <a:gridCol w="595177">
                  <a:extLst>
                    <a:ext uri="{9D8B030D-6E8A-4147-A177-3AD203B41FA5}">
                      <a16:colId xmlns:a16="http://schemas.microsoft.com/office/drawing/2014/main" val="1879429856"/>
                    </a:ext>
                  </a:extLst>
                </a:gridCol>
                <a:gridCol w="595177">
                  <a:extLst>
                    <a:ext uri="{9D8B030D-6E8A-4147-A177-3AD203B41FA5}">
                      <a16:colId xmlns:a16="http://schemas.microsoft.com/office/drawing/2014/main" val="222299684"/>
                    </a:ext>
                  </a:extLst>
                </a:gridCol>
                <a:gridCol w="595177">
                  <a:extLst>
                    <a:ext uri="{9D8B030D-6E8A-4147-A177-3AD203B41FA5}">
                      <a16:colId xmlns:a16="http://schemas.microsoft.com/office/drawing/2014/main" val="1519491716"/>
                    </a:ext>
                  </a:extLst>
                </a:gridCol>
                <a:gridCol w="595177">
                  <a:extLst>
                    <a:ext uri="{9D8B030D-6E8A-4147-A177-3AD203B41FA5}">
                      <a16:colId xmlns:a16="http://schemas.microsoft.com/office/drawing/2014/main" val="1336597625"/>
                    </a:ext>
                  </a:extLst>
                </a:gridCol>
                <a:gridCol w="595177">
                  <a:extLst>
                    <a:ext uri="{9D8B030D-6E8A-4147-A177-3AD203B41FA5}">
                      <a16:colId xmlns:a16="http://schemas.microsoft.com/office/drawing/2014/main" val="2323898322"/>
                    </a:ext>
                  </a:extLst>
                </a:gridCol>
              </a:tblGrid>
              <a:tr h="193647">
                <a:tc>
                  <a:txBody>
                    <a:bodyPr/>
                    <a:lstStyle/>
                    <a:p>
                      <a:pPr algn="ctr" rtl="0" fontAlgn="ctr"/>
                      <a:r>
                        <a:rPr lang="en-US" sz="1000" b="0" i="0" u="none" strike="noStrike">
                          <a:solidFill>
                            <a:srgbClr val="000000"/>
                          </a:solidFill>
                          <a:effectLst/>
                          <a:latin typeface="Segoe UI" panose="020B0502040204020203" pitchFamily="34" charset="0"/>
                        </a:rPr>
                        <a:t> </a:t>
                      </a:r>
                    </a:p>
                  </a:txBody>
                  <a:tcPr marL="8802" marR="8802" marT="8802" marB="0" anchor="ctr">
                    <a:lnL>
                      <a:noFill/>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2011</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dirty="0">
                          <a:solidFill>
                            <a:srgbClr val="000000"/>
                          </a:solidFill>
                          <a:effectLst/>
                          <a:latin typeface="Segoe UI" panose="020B0502040204020203" pitchFamily="34" charset="0"/>
                        </a:rPr>
                        <a:t>2012</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2013</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2014</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2015</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2016</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2017</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2018</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2019</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2020</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2021</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2022</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AEAAAA"/>
                    </a:solidFill>
                  </a:tcPr>
                </a:tc>
                <a:tc>
                  <a:txBody>
                    <a:bodyPr/>
                    <a:lstStyle/>
                    <a:p>
                      <a:pPr algn="ctr" rtl="0" fontAlgn="ctr"/>
                      <a:r>
                        <a:rPr lang="en-US" sz="1000" b="1" i="0" u="none" strike="noStrike">
                          <a:solidFill>
                            <a:srgbClr val="000000"/>
                          </a:solidFill>
                          <a:effectLst/>
                          <a:latin typeface="Segoe UI" panose="020B0502040204020203" pitchFamily="34" charset="0"/>
                        </a:rPr>
                        <a:t>2023</a:t>
                      </a:r>
                    </a:p>
                  </a:txBody>
                  <a:tcPr marL="8802" marR="8802" marT="8802" marB="0" anchor="ctr">
                    <a:lnL w="6350" cap="flat" cmpd="sng" algn="ctr">
                      <a:solidFill>
                        <a:srgbClr val="FFFFFF"/>
                      </a:solidFill>
                      <a:prstDash val="solid"/>
                      <a:round/>
                      <a:headEnd type="none" w="med" len="med"/>
                      <a:tailEnd type="none" w="med" len="med"/>
                    </a:lnL>
                    <a:lnR>
                      <a:noFill/>
                    </a:lnR>
                    <a:lnT>
                      <a:noFill/>
                    </a:lnT>
                    <a:lnB>
                      <a:noFill/>
                    </a:lnB>
                    <a:solidFill>
                      <a:srgbClr val="AEAAAA"/>
                    </a:solidFill>
                  </a:tcPr>
                </a:tc>
                <a:extLst>
                  <a:ext uri="{0D108BD9-81ED-4DB2-BD59-A6C34878D82A}">
                    <a16:rowId xmlns:a16="http://schemas.microsoft.com/office/drawing/2014/main" val="2027056180"/>
                  </a:ext>
                </a:extLst>
              </a:tr>
              <a:tr h="193647">
                <a:tc>
                  <a:txBody>
                    <a:bodyPr/>
                    <a:lstStyle/>
                    <a:p>
                      <a:pPr algn="ctr" rtl="0" fontAlgn="ctr"/>
                      <a:r>
                        <a:rPr lang="en-US" sz="1000" b="0" i="0" u="none" strike="noStrike">
                          <a:solidFill>
                            <a:srgbClr val="000000"/>
                          </a:solidFill>
                          <a:effectLst/>
                          <a:latin typeface="Segoe UI" panose="020B0502040204020203" pitchFamily="34" charset="0"/>
                        </a:rPr>
                        <a:t>FINAL</a:t>
                      </a:r>
                    </a:p>
                  </a:txBody>
                  <a:tcPr marL="8802" marR="8802" marT="8802"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3.49</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2.56</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2.83</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3.18</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egoe UI" panose="020B0502040204020203" pitchFamily="34" charset="0"/>
                        </a:rPr>
                        <a:t>2.99</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2.57</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3.01</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2.93</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2.66</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3.09</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3.53</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3.36</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egoe UI" panose="020B0502040204020203" pitchFamily="34" charset="0"/>
                        </a:rPr>
                        <a:t>2.94</a:t>
                      </a:r>
                    </a:p>
                  </a:txBody>
                  <a:tcPr marL="8802" marR="8802" marT="8802"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92797758"/>
                  </a:ext>
                </a:extLst>
              </a:tr>
              <a:tr h="193647">
                <a:tc>
                  <a:txBody>
                    <a:bodyPr/>
                    <a:lstStyle/>
                    <a:p>
                      <a:pPr algn="ctr" rtl="0" fontAlgn="ctr"/>
                      <a:r>
                        <a:rPr lang="en-US" sz="1000" b="0" i="0" u="none" strike="noStrike">
                          <a:solidFill>
                            <a:srgbClr val="000000"/>
                          </a:solidFill>
                          <a:effectLst/>
                          <a:latin typeface="Segoe UI" panose="020B0502040204020203" pitchFamily="34" charset="0"/>
                        </a:rPr>
                        <a:t>TRUEUP</a:t>
                      </a:r>
                    </a:p>
                  </a:txBody>
                  <a:tcPr marL="8802" marR="8802" marT="880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0.41</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0.39</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0.33</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0.31</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0.25</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0.28</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0.27</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0.26</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0.20</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0.26</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0.46</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a:solidFill>
                            <a:srgbClr val="000000"/>
                          </a:solidFill>
                          <a:effectLst/>
                          <a:latin typeface="Segoe UI" panose="020B0502040204020203" pitchFamily="34" charset="0"/>
                        </a:rPr>
                        <a:t>0.99</a:t>
                      </a:r>
                    </a:p>
                  </a:txBody>
                  <a:tcPr marL="8802" marR="8802" marT="88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ctr" rtl="0" fontAlgn="ctr"/>
                      <a:r>
                        <a:rPr lang="en-US" sz="1000" b="0" i="0" u="none" strike="noStrike" dirty="0">
                          <a:solidFill>
                            <a:srgbClr val="000000"/>
                          </a:solidFill>
                          <a:effectLst/>
                          <a:latin typeface="Segoe UI" panose="020B0502040204020203" pitchFamily="34" charset="0"/>
                        </a:rPr>
                        <a:t>1.22</a:t>
                      </a:r>
                    </a:p>
                  </a:txBody>
                  <a:tcPr marL="8802" marR="8802" marT="880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783012325"/>
                  </a:ext>
                </a:extLst>
              </a:tr>
            </a:tbl>
          </a:graphicData>
        </a:graphic>
      </p:graphicFrame>
    </p:spTree>
    <p:extLst>
      <p:ext uri="{BB962C8B-B14F-4D97-AF65-F5344CB8AC3E}">
        <p14:creationId xmlns:p14="http://schemas.microsoft.com/office/powerpoint/2010/main" val="389756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134"/>
          </a:xfrm>
        </p:spPr>
        <p:txBody>
          <a:bodyPr/>
          <a:lstStyle/>
          <a:p>
            <a:r>
              <a:rPr lang="en-US" sz="2000" dirty="0"/>
              <a:t>8.2(2)(c)(v) Other Settlement metrics</a:t>
            </a:r>
            <a:endParaRPr lang="en-US" sz="2000" b="1" dirty="0">
              <a:solidFill>
                <a:schemeClr val="accent1"/>
              </a:solidFill>
            </a:endParaRPr>
          </a:p>
        </p:txBody>
      </p:sp>
      <p:sp>
        <p:nvSpPr>
          <p:cNvPr id="3"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pic>
        <p:nvPicPr>
          <p:cNvPr id="4" name="Content Placeholder 3"/>
          <p:cNvPicPr>
            <a:picLocks noGrp="1"/>
          </p:cNvPicPr>
          <p:nvPr>
            <p:ph/>
          </p:nvPr>
        </p:nvPicPr>
        <p:blipFill>
          <a:blip r:embed="rId3" cstate="print"/>
          <a:stretch>
            <a:fillRect/>
          </a:stretch>
        </p:blipFill>
        <p:spPr>
          <a:xfrm>
            <a:off x="512064" y="813816"/>
            <a:ext cx="3931920" cy="2724912"/>
          </a:xfrm>
          <a:prstGeom prst="rect">
            <a:avLst/>
          </a:prstGeom>
        </p:spPr>
      </p:pic>
      <p:pic>
        <p:nvPicPr>
          <p:cNvPr id="5" name="Content Placeholder 4"/>
          <p:cNvPicPr>
            <a:picLocks noGrp="1"/>
          </p:cNvPicPr>
          <p:nvPr>
            <p:ph/>
          </p:nvPr>
        </p:nvPicPr>
        <p:blipFill>
          <a:blip r:embed="rId4" cstate="print"/>
          <a:stretch>
            <a:fillRect/>
          </a:stretch>
        </p:blipFill>
        <p:spPr>
          <a:xfrm>
            <a:off x="4608576" y="813816"/>
            <a:ext cx="3931920" cy="2724912"/>
          </a:xfrm>
          <a:prstGeom prst="rect">
            <a:avLst/>
          </a:prstGeom>
        </p:spPr>
      </p:pic>
      <p:pic>
        <p:nvPicPr>
          <p:cNvPr id="6" name="Content Placeholder 5"/>
          <p:cNvPicPr>
            <a:picLocks noGrp="1"/>
          </p:cNvPicPr>
          <p:nvPr>
            <p:ph/>
          </p:nvPr>
        </p:nvPicPr>
        <p:blipFill>
          <a:blip r:embed="rId5" cstate="print"/>
          <a:stretch>
            <a:fillRect/>
          </a:stretch>
        </p:blipFill>
        <p:spPr>
          <a:xfrm>
            <a:off x="512064" y="3456432"/>
            <a:ext cx="3931920" cy="2724912"/>
          </a:xfrm>
          <a:prstGeom prst="rect">
            <a:avLst/>
          </a:prstGeom>
        </p:spPr>
      </p:pic>
      <p:pic>
        <p:nvPicPr>
          <p:cNvPr id="7" name="Content Placeholder 6"/>
          <p:cNvPicPr>
            <a:picLocks noGrp="1"/>
          </p:cNvPicPr>
          <p:nvPr>
            <p:ph/>
          </p:nvPr>
        </p:nvPicPr>
        <p:blipFill>
          <a:blip r:embed="rId6" cstate="print"/>
          <a:stretch>
            <a:fillRect/>
          </a:stretch>
        </p:blipFill>
        <p:spPr>
          <a:xfrm>
            <a:off x="4608576" y="3456432"/>
            <a:ext cx="3931920" cy="2724912"/>
          </a:xfrm>
          <a:prstGeom prst="rect">
            <a:avLst/>
          </a:prstGeom>
        </p:spPr>
      </p:pic>
    </p:spTree>
    <p:extLst>
      <p:ext uri="{BB962C8B-B14F-4D97-AF65-F5344CB8AC3E}">
        <p14:creationId xmlns:p14="http://schemas.microsoft.com/office/powerpoint/2010/main" val="159512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134"/>
          </a:xfrm>
        </p:spPr>
        <p:txBody>
          <a:bodyPr/>
          <a:lstStyle/>
          <a:p>
            <a:r>
              <a:rPr lang="en-US" sz="2000" dirty="0"/>
              <a:t>8.2(2)(c)(v) Other Settlement metrics</a:t>
            </a:r>
            <a:endParaRPr lang="en-US" sz="2000" b="1" dirty="0">
              <a:solidFill>
                <a:schemeClr val="accent1"/>
              </a:solidFill>
            </a:endParaRPr>
          </a:p>
        </p:txBody>
      </p:sp>
      <p:sp>
        <p:nvSpPr>
          <p:cNvPr id="3"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pic>
        <p:nvPicPr>
          <p:cNvPr id="4" name="Content Placeholder 3"/>
          <p:cNvPicPr>
            <a:picLocks noGrp="1"/>
          </p:cNvPicPr>
          <p:nvPr>
            <p:ph/>
          </p:nvPr>
        </p:nvPicPr>
        <p:blipFill>
          <a:blip r:embed="rId3" cstate="print"/>
          <a:stretch>
            <a:fillRect/>
          </a:stretch>
        </p:blipFill>
        <p:spPr>
          <a:xfrm>
            <a:off x="512064" y="813816"/>
            <a:ext cx="3931920" cy="2724912"/>
          </a:xfrm>
          <a:prstGeom prst="rect">
            <a:avLst/>
          </a:prstGeom>
        </p:spPr>
      </p:pic>
      <p:pic>
        <p:nvPicPr>
          <p:cNvPr id="5" name="Content Placeholder 4"/>
          <p:cNvPicPr>
            <a:picLocks noGrp="1"/>
          </p:cNvPicPr>
          <p:nvPr>
            <p:ph/>
          </p:nvPr>
        </p:nvPicPr>
        <p:blipFill>
          <a:blip r:embed="rId4" cstate="print"/>
          <a:stretch>
            <a:fillRect/>
          </a:stretch>
        </p:blipFill>
        <p:spPr>
          <a:xfrm>
            <a:off x="4608576" y="813816"/>
            <a:ext cx="3931920" cy="2724912"/>
          </a:xfrm>
          <a:prstGeom prst="rect">
            <a:avLst/>
          </a:prstGeom>
        </p:spPr>
      </p:pic>
      <p:pic>
        <p:nvPicPr>
          <p:cNvPr id="6" name="Content Placeholder 5"/>
          <p:cNvPicPr>
            <a:picLocks noGrp="1"/>
          </p:cNvPicPr>
          <p:nvPr>
            <p:ph/>
          </p:nvPr>
        </p:nvPicPr>
        <p:blipFill>
          <a:blip r:embed="rId5" cstate="print"/>
          <a:stretch>
            <a:fillRect/>
          </a:stretch>
        </p:blipFill>
        <p:spPr>
          <a:xfrm>
            <a:off x="512064" y="3456432"/>
            <a:ext cx="3931920" cy="2724912"/>
          </a:xfrm>
          <a:prstGeom prst="rect">
            <a:avLst/>
          </a:prstGeom>
        </p:spPr>
      </p:pic>
      <p:pic>
        <p:nvPicPr>
          <p:cNvPr id="7" name="Content Placeholder 6"/>
          <p:cNvPicPr>
            <a:picLocks noGrp="1"/>
          </p:cNvPicPr>
          <p:nvPr>
            <p:ph/>
          </p:nvPr>
        </p:nvPicPr>
        <p:blipFill>
          <a:blip r:embed="rId6" cstate="print"/>
          <a:stretch>
            <a:fillRect/>
          </a:stretch>
        </p:blipFill>
        <p:spPr>
          <a:xfrm>
            <a:off x="4608576" y="3456432"/>
            <a:ext cx="3931920" cy="2724912"/>
          </a:xfrm>
          <a:prstGeom prst="rect">
            <a:avLst/>
          </a:prstGeom>
        </p:spPr>
      </p:pic>
    </p:spTree>
    <p:extLst>
      <p:ext uri="{BB962C8B-B14F-4D97-AF65-F5344CB8AC3E}">
        <p14:creationId xmlns:p14="http://schemas.microsoft.com/office/powerpoint/2010/main" val="397466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8.2(2)(c)(vi) Availability of ESIID consumption data</a:t>
            </a:r>
            <a:endParaRPr lang="en-US" sz="2000" b="1" dirty="0">
              <a:solidFill>
                <a:schemeClr val="accent1"/>
              </a:solidFill>
            </a:endParaRPr>
          </a:p>
        </p:txBody>
      </p:sp>
      <p:sp>
        <p:nvSpPr>
          <p:cNvPr id="3"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821732624"/>
              </p:ext>
            </p:extLst>
          </p:nvPr>
        </p:nvGraphicFramePr>
        <p:xfrm>
          <a:off x="381000" y="762000"/>
          <a:ext cx="8610599" cy="5805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723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8.2(2)(c)(vi) Availability of ESIID consumption data</a:t>
            </a:r>
            <a:endParaRPr lang="en-US" sz="2000" b="1" dirty="0">
              <a:solidFill>
                <a:schemeClr val="accent1"/>
              </a:solidFill>
            </a:endParaRPr>
          </a:p>
        </p:txBody>
      </p:sp>
      <p:sp>
        <p:nvSpPr>
          <p:cNvPr id="3"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4128706437"/>
              </p:ext>
            </p:extLst>
          </p:nvPr>
        </p:nvGraphicFramePr>
        <p:xfrm>
          <a:off x="380999" y="762000"/>
          <a:ext cx="8610601"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27343"/>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c34af464-7aa1-4edd-9be4-83dffc1cb926"/>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3B813C5-B896-4665-8CDA-23C23DD459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599</TotalTime>
  <Words>2043</Words>
  <Application>Microsoft Office PowerPoint</Application>
  <PresentationFormat>On-screen Show (4:3)</PresentationFormat>
  <Paragraphs>922</Paragraphs>
  <Slides>12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Segoe UI</vt:lpstr>
      <vt:lpstr>times</vt:lpstr>
      <vt:lpstr>Times New Roman</vt:lpstr>
      <vt:lpstr>1_Custom Design</vt:lpstr>
      <vt:lpstr>Office Theme</vt:lpstr>
      <vt:lpstr>PowerPoint Presentation</vt:lpstr>
      <vt:lpstr>8.2(2)(c)(i) Track number of price changes</vt:lpstr>
      <vt:lpstr>8.2(2)(c)(iv) Track number of resettlements due to non-price errors</vt:lpstr>
      <vt:lpstr>8.2(2)(c)(ii) Track number and types of disputes submitted 8.2(2)(c)(iii) Compliance with timeliness of response to disputes </vt:lpstr>
      <vt:lpstr>8.2(2)(c)(v) Other Settlement metrics</vt:lpstr>
      <vt:lpstr>8.2(2)(c)(v) Other Settlement metrics</vt:lpstr>
      <vt:lpstr>8.2(2)(c)(v) Other Settlement metrics</vt:lpstr>
      <vt:lpstr>8.2(2)(c)(vi) Availability of ESIID consumption data</vt:lpstr>
      <vt:lpstr>8.2(2)(c)(vi) Availability of ESIID consumption data</vt:lpstr>
      <vt:lpstr>8.2(2)(g) Net Allocation to Load - Totals and $/MWh </vt:lpstr>
      <vt:lpstr>8.2(2)(g) Net Allocation to Load - Totals and $/MWh </vt:lpstr>
      <vt:lpstr>26.2 Securitization Default Charge 27.3 Securitization Uplift Charge</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Shanks, Magie</cp:lastModifiedBy>
  <cp:revision>84</cp:revision>
  <cp:lastPrinted>2016-01-21T20:53:15Z</cp:lastPrinted>
  <dcterms:created xsi:type="dcterms:W3CDTF">2016-01-21T15:20:31Z</dcterms:created>
  <dcterms:modified xsi:type="dcterms:W3CDTF">2024-01-30T16:12:44Z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2024-01-09T19:56:30Z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e29067ef-28ea-44e6-b77d-32af8f944210</vt:lpwstr>
  </property>
  <property fmtid="{D5CDD505-2E9C-101B-9397-08002B2CF9AE}" pid="9" name="MSIP_Label_7084cbda-52b8-46fb-a7b7-cb5bd465ed85_ContentBits">
    <vt:lpwstr>0</vt:lpwstr>
  </property>
</Properties>
</file>