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542" r:id="rId6"/>
    <p:sldId id="563" r:id="rId7"/>
    <p:sldId id="565" r:id="rId8"/>
    <p:sldId id="561" r:id="rId9"/>
    <p:sldId id="562" r:id="rId10"/>
    <p:sldId id="5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454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interchange.puc.texas.gov/Documents/48540_60_1023555.PDF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21,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Feb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(no change)</a:t>
            </a:r>
          </a:p>
          <a:p>
            <a:pPr>
              <a:buFontTx/>
              <a:buChar char="-"/>
            </a:pPr>
            <a:r>
              <a:rPr lang="en-US" sz="1800" dirty="0"/>
              <a:t>Review of Issues List</a:t>
            </a:r>
          </a:p>
          <a:p>
            <a:pPr lvl="1">
              <a:buFontTx/>
              <a:buChar char="-"/>
            </a:pPr>
            <a:r>
              <a:rPr lang="en-US" sz="1400" dirty="0"/>
              <a:t>Historical PUC direction on AS Demand Curves and AS Offer Caps</a:t>
            </a:r>
          </a:p>
          <a:p>
            <a:pPr lvl="1">
              <a:buFontTx/>
              <a:buChar char="-"/>
            </a:pPr>
            <a:r>
              <a:rPr lang="en-US" sz="1400" dirty="0"/>
              <a:t>Emergency Pricing approach (NPRR1216)</a:t>
            </a:r>
          </a:p>
          <a:p>
            <a:pPr>
              <a:buFontTx/>
              <a:buChar char="-"/>
            </a:pPr>
            <a:r>
              <a:rPr lang="en-US" sz="1800" dirty="0"/>
              <a:t>Today’s topics relate to Issues List:</a:t>
            </a:r>
          </a:p>
          <a:p>
            <a:pPr lvl="1">
              <a:buFontTx/>
              <a:buChar char="-"/>
            </a:pPr>
            <a:r>
              <a:rPr lang="en-US" sz="1400" dirty="0"/>
              <a:t>RTCBTF Issue 18 - AS Demand Curves </a:t>
            </a:r>
          </a:p>
          <a:p>
            <a:pPr lvl="2">
              <a:buFontTx/>
              <a:buChar char="-"/>
            </a:pPr>
            <a:r>
              <a:rPr lang="en-US" sz="1000" dirty="0"/>
              <a:t>(ERCOT to provide some initial analysis)</a:t>
            </a:r>
          </a:p>
          <a:p>
            <a:pPr lvl="1">
              <a:buFontTx/>
              <a:buChar char="-"/>
            </a:pPr>
            <a:r>
              <a:rPr lang="en-US" sz="1400" dirty="0"/>
              <a:t>RTCBTF Issue 10 - Draft Notice- QSE Technical Survey </a:t>
            </a:r>
          </a:p>
          <a:p>
            <a:pPr lvl="2">
              <a:buFontTx/>
              <a:buChar char="-"/>
            </a:pPr>
            <a:r>
              <a:rPr lang="en-US" sz="1000" dirty="0"/>
              <a:t>(ERCOT will discuss a market notice for technical engagement)</a:t>
            </a:r>
          </a:p>
          <a:p>
            <a:pPr lvl="1">
              <a:buFontTx/>
              <a:buChar char="-"/>
            </a:pPr>
            <a:r>
              <a:rPr lang="en-US" sz="1400" dirty="0"/>
              <a:t>RTCBTF Issue 17 - RUC Capacity Short </a:t>
            </a:r>
          </a:p>
          <a:p>
            <a:pPr lvl="2">
              <a:buFontTx/>
              <a:buChar char="-"/>
            </a:pPr>
            <a:r>
              <a:rPr lang="en-US" sz="1000" dirty="0"/>
              <a:t>(ERCOT will lead significant discussion of settlement calculations for RUC charges for QSE short positions)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/>
              <a:t>Multiple requests to complete by 1pm today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Feb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68F54-469B-1FF9-BA6B-5CE6B1F9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4" y="1028877"/>
            <a:ext cx="8763000" cy="4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Lessons learned from RTCTF to avoid being delayed in decisions: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#1: Initial concept presented by ERCOT staff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#2: Comments and alternatives presented by MPs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2743199"/>
          </a:xfrm>
        </p:spPr>
        <p:txBody>
          <a:bodyPr/>
          <a:lstStyle/>
          <a:p>
            <a:r>
              <a:rPr lang="en-US" sz="1800" dirty="0"/>
              <a:t>As we review current issues list want to highlight:</a:t>
            </a:r>
          </a:p>
          <a:p>
            <a:pPr lvl="1"/>
            <a:r>
              <a:rPr lang="en-US" sz="1400" dirty="0"/>
              <a:t>2013 PUCT Direction on certain types of items (AS Demand Curve, AS Offer Cap)</a:t>
            </a:r>
          </a:p>
          <a:p>
            <a:pPr lvl="2"/>
            <a:r>
              <a:rPr lang="en-US" sz="11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https://interchange.puc.texas.gov/Documents/48540_60_1023555.PDF</a:t>
            </a:r>
            <a:endParaRPr lang="en-US" sz="1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000" dirty="0"/>
              <a:t>Changes to these areas of policy would be outside of this task force, where </a:t>
            </a:r>
            <a:r>
              <a:rPr lang="en-US" sz="1000" dirty="0">
                <a:effectLst/>
                <a:ea typeface="Calibri" panose="020F0502020204030204" pitchFamily="34" charset="0"/>
              </a:rPr>
              <a:t>MPs could file a petition for a rulemaking or contested case.</a:t>
            </a:r>
            <a:endParaRPr lang="en-US" sz="1000" dirty="0"/>
          </a:p>
          <a:p>
            <a:pPr lvl="1"/>
            <a:r>
              <a:rPr lang="en-US" sz="1400" dirty="0"/>
              <a:t>Discuss if/how to consider NPRR1216 Emergency Pricing at RTCBTF</a:t>
            </a:r>
          </a:p>
          <a:p>
            <a:endParaRPr lang="en-US" sz="1800" dirty="0"/>
          </a:p>
          <a:p>
            <a:r>
              <a:rPr lang="en-US" sz="1800" dirty="0"/>
              <a:t>Link to this month’s issues on today’s meeting page</a:t>
            </a:r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61DE4-5372-6812-0D17-0EF341CB9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276600"/>
            <a:ext cx="8458200" cy="285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3048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Any questions before we start today’s topics?</a:t>
            </a:r>
          </a:p>
          <a:p>
            <a:pPr lvl="1">
              <a:buFontTx/>
              <a:buChar char="-"/>
            </a:pPr>
            <a:r>
              <a:rPr lang="en-US" sz="1400" dirty="0"/>
              <a:t>RTCBTF Issue 18 - AS Demand Curves </a:t>
            </a:r>
          </a:p>
          <a:p>
            <a:pPr lvl="2">
              <a:buFontTx/>
              <a:buChar char="-"/>
            </a:pPr>
            <a:r>
              <a:rPr lang="en-US" sz="1000" dirty="0"/>
              <a:t>(ERCOT to provide some initial analysis)</a:t>
            </a:r>
          </a:p>
          <a:p>
            <a:pPr lvl="1">
              <a:buFontTx/>
              <a:buChar char="-"/>
            </a:pPr>
            <a:r>
              <a:rPr lang="en-US" sz="1400" dirty="0"/>
              <a:t>RTCBTF Issue 10 - Draft Notice- QSE Technical Survey </a:t>
            </a:r>
          </a:p>
          <a:p>
            <a:pPr lvl="2">
              <a:buFontTx/>
              <a:buChar char="-"/>
            </a:pPr>
            <a:r>
              <a:rPr lang="en-US" sz="1000" dirty="0"/>
              <a:t>(ERCOT will discuss a market notice for technical engagement)</a:t>
            </a:r>
          </a:p>
          <a:p>
            <a:pPr lvl="1">
              <a:buFontTx/>
              <a:buChar char="-"/>
            </a:pPr>
            <a:r>
              <a:rPr lang="en-US" sz="1400" dirty="0"/>
              <a:t>RTCBTF Issue 17 - RUC Capacity Short </a:t>
            </a:r>
          </a:p>
          <a:p>
            <a:pPr lvl="2">
              <a:buFontTx/>
              <a:buChar char="-"/>
            </a:pPr>
            <a:r>
              <a:rPr lang="en-US" sz="1000" dirty="0"/>
              <a:t>(ERCOT will lead significant discussion of settlement calculations for RUC charges for QSE short positions)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22364</TotalTime>
  <Words>534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Feb Board T&amp;S RTC Update)</vt:lpstr>
      <vt:lpstr>Plans for Meetings and Review Cycles</vt:lpstr>
      <vt:lpstr>Current Issues List</vt:lpstr>
      <vt:lpstr>Proceed with rest of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581</cp:revision>
  <cp:lastPrinted>2017-10-10T21:31:05Z</cp:lastPrinted>
  <dcterms:created xsi:type="dcterms:W3CDTF">2016-01-21T15:20:31Z</dcterms:created>
  <dcterms:modified xsi:type="dcterms:W3CDTF">2024-02-21T04:53:28Z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