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3"/>
  </p:sldMasterIdLst>
  <p:notesMasterIdLst>
    <p:notesMasterId r:id="rId10"/>
  </p:notesMasterIdLst>
  <p:sldIdLst>
    <p:sldId id="256" r:id="rId4"/>
    <p:sldId id="262" r:id="rId5"/>
    <p:sldId id="265" r:id="rId6"/>
    <p:sldId id="264" r:id="rId7"/>
    <p:sldId id="258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85356-11F8-418F-ACB8-1E55573A7E6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1F52F-893D-432C-BF4D-183992CF1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1905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51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97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44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10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22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17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5896FD6-1930-47E7-933B-F393BD3F31E2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2674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0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3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0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429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4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7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85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5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9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5896FD6-1930-47E7-933B-F393BD3F31E2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9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tradeshowinsights.com/2018/09/weekly-insights-giveaway-strategies-options-what-exhibitors-are-sayin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ocusfitness.net/stock-photos/downloads/training-motivation-text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tomas.fernandez@nrg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eborah.mckeever@Oncor.com" TargetMode="External"/><Relationship Id="rId4" Type="http://schemas.openxmlformats.org/officeDocument/2006/relationships/hyperlink" Target="mailto:mdearnest@aep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62772-D825-D5CA-4A91-5BFBB6158F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RMTTF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D7A1F5-A867-2B78-1C53-1BC81166CC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Tomas Fernandez	NRG</a:t>
            </a:r>
          </a:p>
          <a:p>
            <a:r>
              <a:rPr lang="en-US" dirty="0"/>
              <a:t>Debbie McKeever	ONCOR</a:t>
            </a:r>
          </a:p>
          <a:p>
            <a:r>
              <a:rPr lang="en-US" dirty="0"/>
              <a:t>Melinda Earnest	AEP Texas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37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DC56C-2888-46D3-BB25-354186FD1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65" y="365760"/>
            <a:ext cx="10103522" cy="862965"/>
          </a:xfrm>
        </p:spPr>
        <p:txBody>
          <a:bodyPr>
            <a:normAutofit/>
          </a:bodyPr>
          <a:lstStyle/>
          <a:p>
            <a:r>
              <a:rPr lang="en-US" dirty="0"/>
              <a:t>Recently Held Retail Training Classes 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5C2E717F-FC7E-60E7-881E-C41804EB56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430384"/>
              </p:ext>
            </p:extLst>
          </p:nvPr>
        </p:nvGraphicFramePr>
        <p:xfrm>
          <a:off x="1514565" y="1970677"/>
          <a:ext cx="7705181" cy="248920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3988094">
                  <a:extLst>
                    <a:ext uri="{9D8B030D-6E8A-4147-A177-3AD203B41FA5}">
                      <a16:colId xmlns:a16="http://schemas.microsoft.com/office/drawing/2014/main" val="839656566"/>
                    </a:ext>
                  </a:extLst>
                </a:gridCol>
                <a:gridCol w="3717087">
                  <a:extLst>
                    <a:ext uri="{9D8B030D-6E8A-4147-A177-3AD203B41FA5}">
                      <a16:colId xmlns:a16="http://schemas.microsoft.com/office/drawing/2014/main" val="3849520330"/>
                    </a:ext>
                  </a:extLst>
                </a:gridCol>
              </a:tblGrid>
              <a:tr h="1244600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Retail 101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Wednesday, May 1</a:t>
                      </a:r>
                      <a:r>
                        <a:rPr lang="en-US" sz="2400" b="0" baseline="30000" dirty="0">
                          <a:effectLst/>
                        </a:rPr>
                        <a:t>st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69774391"/>
                  </a:ext>
                </a:extLst>
              </a:tr>
              <a:tr h="1244600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TXSET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Thursday, May 2</a:t>
                      </a:r>
                      <a:r>
                        <a:rPr lang="en-US" sz="2400" b="0" baseline="30000" dirty="0">
                          <a:effectLst/>
                        </a:rPr>
                        <a:t>nd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37851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8112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040D-5EE7-F343-3FAD-51FEA4709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6600" y="332510"/>
            <a:ext cx="9544673" cy="989358"/>
          </a:xfrm>
        </p:spPr>
        <p:txBody>
          <a:bodyPr/>
          <a:lstStyle/>
          <a:p>
            <a:r>
              <a:rPr lang="en-US" dirty="0"/>
              <a:t>      Comments from Survey</a:t>
            </a:r>
          </a:p>
        </p:txBody>
      </p:sp>
      <p:pic>
        <p:nvPicPr>
          <p:cNvPr id="5" name="Content Placeholder 4" descr="A red circle with a megaphone and text&#10;&#10;Description automatically generated">
            <a:extLst>
              <a:ext uri="{FF2B5EF4-FFF2-40B4-BE49-F238E27FC236}">
                <a16:creationId xmlns:a16="http://schemas.microsoft.com/office/drawing/2014/main" id="{9D6BE01C-9DDA-3AFB-FA04-7BE391A97D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16716" y="114141"/>
            <a:ext cx="1828800" cy="182880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D9C24F1-1244-E1CD-EDEE-4D82F91995C9}"/>
              </a:ext>
            </a:extLst>
          </p:cNvPr>
          <p:cNvSpPr txBox="1"/>
          <p:nvPr/>
        </p:nvSpPr>
        <p:spPr>
          <a:xfrm>
            <a:off x="785476" y="1575579"/>
            <a:ext cx="10866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36 of 40 class participants took the survey</a:t>
            </a:r>
          </a:p>
          <a:p>
            <a:r>
              <a:rPr lang="en-US" dirty="0"/>
              <a:t>											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3B7EC83-BB84-69E7-8C57-0462D4A30B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205" y="2429165"/>
            <a:ext cx="5564318" cy="338974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5693B4A-D1C7-F3EC-76AD-6255AE620C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51523" y="2429166"/>
            <a:ext cx="5564318" cy="400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854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E5172-7FF2-6622-E5C0-860535326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474" y="0"/>
            <a:ext cx="10495226" cy="749300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On-Demand ERCOT Retail Training Modules Available 24/7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3DA1F-49B4-D33E-0E98-DF7D0449A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" y="749300"/>
            <a:ext cx="6908800" cy="6108700"/>
          </a:xfrm>
        </p:spPr>
        <p:txBody>
          <a:bodyPr>
            <a:normAutofit fontScale="92500" lnSpcReduction="10000"/>
          </a:bodyPr>
          <a:lstStyle/>
          <a:p>
            <a:pPr marL="548640" lvl="2" indent="0">
              <a:buClr>
                <a:srgbClr val="FF0000"/>
              </a:buClr>
              <a:buNone/>
            </a:pPr>
            <a:endParaRPr lang="en-US" sz="2000" b="1" dirty="0">
              <a:latin typeface="Calibri" panose="020F0502020204030204" pitchFamily="34" charset="0"/>
            </a:endParaRPr>
          </a:p>
          <a:p>
            <a:pPr marL="548640" lvl="2" indent="0">
              <a:buClr>
                <a:srgbClr val="FF0000"/>
              </a:buClr>
              <a:buNone/>
            </a:pPr>
            <a:r>
              <a:rPr lang="en-US" sz="2000" b="1" dirty="0" err="1"/>
              <a:t>MarkeTrak</a:t>
            </a:r>
            <a:r>
              <a:rPr lang="en-US" sz="2000" b="1" dirty="0"/>
              <a:t> Online Training Modules  - 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err="1"/>
              <a:t>Marketrak</a:t>
            </a:r>
            <a:r>
              <a:rPr lang="en-US" sz="2000" dirty="0"/>
              <a:t> Overview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Switch Hold Removal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Cancel With/Without  Approvals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Inadvertent Gains/Losses &amp; Rescissions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Usage and Billing</a:t>
            </a:r>
            <a:endParaRPr lang="en-US" sz="2000" i="1" dirty="0">
              <a:solidFill>
                <a:schemeClr val="accent5">
                  <a:lumMod val="50000"/>
                </a:schemeClr>
              </a:solidFill>
            </a:endParaRP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Other D2D Subtypes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Bulk Insert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err="1"/>
              <a:t>MarkeTrak</a:t>
            </a:r>
            <a:r>
              <a:rPr lang="en-US" sz="2000" dirty="0"/>
              <a:t> Admin Functionality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Data Extract Variances (DEV) LSE Subtypes 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Data Extract Variances (DEV) Non-LSE Subtypes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Emails and Notifications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Reporting – Background &amp; GUI 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548640" lvl="2" indent="0">
              <a:buClr>
                <a:srgbClr val="FF0000"/>
              </a:buClr>
              <a:buNone/>
            </a:pPr>
            <a:r>
              <a:rPr lang="en-US" sz="2000" b="1" dirty="0"/>
              <a:t>Web-based Training Classes - 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Retail 101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TXSET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Mass Transition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548640" lvl="2" indent="0">
              <a:buClr>
                <a:srgbClr val="FF0000"/>
              </a:buClr>
              <a:buNone/>
            </a:pPr>
            <a:endParaRPr lang="en-US" sz="2000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A hand writing on a glass board&#10;&#10;Description automatically generated">
            <a:extLst>
              <a:ext uri="{FF2B5EF4-FFF2-40B4-BE49-F238E27FC236}">
                <a16:creationId xmlns:a16="http://schemas.microsoft.com/office/drawing/2014/main" id="{5507ECF9-041E-0CD6-A2C4-CC404D0744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921500" y="1797349"/>
            <a:ext cx="4140200" cy="3263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608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801627-6861-4EA9-BE98-E0CE33A89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43466" cy="6858000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C1483F-490E-4C8A-8765-1F8AF0C67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0"/>
            <a:ext cx="3736189" cy="6858000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F58AC7-DB18-48F6-42A1-49843E930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161" y="478366"/>
            <a:ext cx="3092718" cy="5528734"/>
          </a:xfrm>
          <a:noFill/>
        </p:spPr>
        <p:txBody>
          <a:bodyPr anchor="t">
            <a:normAutofit/>
          </a:bodyPr>
          <a:lstStyle/>
          <a:p>
            <a:pPr algn="ctr"/>
            <a:br>
              <a:rPr lang="en-US" sz="2800" b="1" dirty="0">
                <a:solidFill>
                  <a:srgbClr val="FFFFFF"/>
                </a:solidFill>
              </a:rPr>
            </a:br>
            <a:br>
              <a:rPr lang="en-US" sz="2800" b="1" dirty="0">
                <a:solidFill>
                  <a:srgbClr val="FFFFFF"/>
                </a:solidFill>
              </a:rPr>
            </a:br>
            <a:br>
              <a:rPr lang="en-US" sz="2800" b="1" dirty="0">
                <a:solidFill>
                  <a:srgbClr val="FFFFFF"/>
                </a:solidFill>
              </a:rPr>
            </a:br>
            <a:br>
              <a:rPr lang="en-US" sz="2800" b="1" dirty="0">
                <a:solidFill>
                  <a:srgbClr val="FFFFFF"/>
                </a:solidFill>
              </a:rPr>
            </a:br>
            <a:r>
              <a:rPr lang="en-US" sz="2800" b="1" dirty="0">
                <a:solidFill>
                  <a:srgbClr val="FFFFFF"/>
                </a:solidFill>
              </a:rPr>
              <a:t>Upcoming</a:t>
            </a:r>
            <a:br>
              <a:rPr lang="en-US" sz="2800" b="1" dirty="0">
                <a:solidFill>
                  <a:srgbClr val="FFFFFF"/>
                </a:solidFill>
              </a:rPr>
            </a:br>
            <a:br>
              <a:rPr lang="en-US" sz="2800" b="1" dirty="0">
                <a:solidFill>
                  <a:srgbClr val="FFFFFF"/>
                </a:solidFill>
              </a:rPr>
            </a:br>
            <a:r>
              <a:rPr lang="en-US" sz="2800" b="1" dirty="0">
                <a:solidFill>
                  <a:srgbClr val="FFFFFF"/>
                </a:solidFill>
              </a:rPr>
              <a:t>2024 </a:t>
            </a:r>
            <a:br>
              <a:rPr lang="en-US" sz="2800" b="1" dirty="0">
                <a:solidFill>
                  <a:srgbClr val="FFFFFF"/>
                </a:solidFill>
              </a:rPr>
            </a:br>
            <a:r>
              <a:rPr lang="en-US" sz="2800" b="1" dirty="0">
                <a:solidFill>
                  <a:srgbClr val="FFFFFF"/>
                </a:solidFill>
              </a:rPr>
              <a:t>RMTTF Meetings</a:t>
            </a:r>
            <a:br>
              <a:rPr lang="en-US" sz="2800" b="1" dirty="0">
                <a:solidFill>
                  <a:srgbClr val="FFFFFF"/>
                </a:solidFill>
              </a:rPr>
            </a:br>
            <a:br>
              <a:rPr lang="en-US" sz="2800" b="1" dirty="0">
                <a:solidFill>
                  <a:srgbClr val="FFFFFF"/>
                </a:solidFill>
              </a:rPr>
            </a:br>
            <a:endParaRPr lang="en-US" sz="2800" b="1" dirty="0">
              <a:solidFill>
                <a:srgbClr val="FFFFFF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249BF42-D05C-4553-9417-7B8695759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9654" y="0"/>
            <a:ext cx="691318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C5A0030-AA31-60BF-F399-D3A06DBD1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653" y="0"/>
            <a:ext cx="6913185" cy="6858000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Monthly meetings listed below will be held at 9:30 AM unless noted otherwise. All meetings have WebEx capability. 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person meetings have locations listed.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Thursday, June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20 – Full Day  </a:t>
            </a:r>
            <a:r>
              <a:rPr lang="en-US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In person and WebEx  </a:t>
            </a:r>
            <a:r>
              <a:rPr lang="en-US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Oncor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Friday, June21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 - ½ Day            </a:t>
            </a:r>
            <a:r>
              <a:rPr lang="en-US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In person and WebEx  </a:t>
            </a:r>
            <a:r>
              <a:rPr lang="en-US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Oncor</a:t>
            </a: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 meeting </a:t>
            </a:r>
            <a:r>
              <a:rPr lang="en-US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July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Thursday, August 8 	  Web-Ex only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Thursday, September 12 Web-Ex only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Thursday, October 10 	  Web-Ex only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Thursday, November 7 	  Web-Ex only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Thursday, December 12   Web-Ex only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See addresses below for meetings being offered in person: 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highlight>
                  <a:srgbClr val="FFFF00"/>
                </a:highlight>
                <a:cs typeface="Times New Roman" panose="02020603050405020304" pitchFamily="18" charset="0"/>
              </a:rPr>
              <a:t>Oncor</a:t>
            </a:r>
            <a:r>
              <a:rPr lang="en-US" dirty="0">
                <a:highlight>
                  <a:srgbClr val="FFFF00"/>
                </a:highlight>
                <a:cs typeface="Times New Roman" panose="02020603050405020304" pitchFamily="18" charset="0"/>
              </a:rPr>
              <a:t>, 1616 Woodall Rodgers Fwy Dallas, Tx 75202</a:t>
            </a:r>
          </a:p>
        </p:txBody>
      </p:sp>
    </p:spTree>
    <p:extLst>
      <p:ext uri="{BB962C8B-B14F-4D97-AF65-F5344CB8AC3E}">
        <p14:creationId xmlns:p14="http://schemas.microsoft.com/office/powerpoint/2010/main" val="550553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F62472-CEC0-B436-0A7B-73FAD9DB8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" y="520700"/>
            <a:ext cx="11036300" cy="60071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/>
              <a:t>Questions?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br>
              <a:rPr lang="en-US" sz="2000" b="1" baseline="30000" dirty="0"/>
            </a:br>
            <a:br>
              <a:rPr lang="en-US" sz="2000" b="1" dirty="0"/>
            </a:br>
            <a:r>
              <a:rPr lang="en-US" sz="2000" b="1" dirty="0"/>
              <a:t>If you have suggestions for training or questions, please contact one of the RMTTF co-chairs noted below. </a:t>
            </a:r>
            <a:br>
              <a:rPr lang="en-US" sz="2000" b="1" dirty="0"/>
            </a:br>
            <a:r>
              <a:rPr lang="en-US" sz="2000" b="1" dirty="0"/>
              <a:t>          </a:t>
            </a:r>
            <a:br>
              <a:rPr lang="en-US" sz="2000" b="1" dirty="0"/>
            </a:br>
            <a:r>
              <a:rPr lang="en-US" sz="2000" b="1" dirty="0"/>
              <a:t>	Tomas Fernandez, NRG      </a:t>
            </a:r>
            <a:r>
              <a:rPr lang="en-US" sz="2000" b="1" dirty="0">
                <a:hlinkClick r:id="rId3"/>
              </a:rPr>
              <a:t>tomas.fernandez@nrg.com</a:t>
            </a:r>
            <a:br>
              <a:rPr lang="en-US" sz="2000" b="1" dirty="0"/>
            </a:br>
            <a:r>
              <a:rPr lang="en-US" sz="2000" b="1" dirty="0"/>
              <a:t>         	Melinda Earnest, AEP         </a:t>
            </a:r>
            <a:r>
              <a:rPr lang="en-US" sz="2000" b="1" dirty="0">
                <a:hlinkClick r:id="rId4"/>
              </a:rPr>
              <a:t>mdearnest@aep.com</a:t>
            </a:r>
            <a:r>
              <a:rPr lang="en-US" sz="2000" b="1" dirty="0"/>
              <a:t>	</a:t>
            </a:r>
            <a:br>
              <a:rPr lang="en-US" sz="2000" b="1" dirty="0"/>
            </a:br>
            <a:r>
              <a:rPr lang="en-US" sz="2000" b="1" dirty="0"/>
              <a:t>          	Debbie McKeever, Oncor   </a:t>
            </a:r>
            <a:r>
              <a:rPr lang="en-US" sz="2000" b="1" dirty="0">
                <a:hlinkClick r:id="rId5"/>
              </a:rPr>
              <a:t>deborah.mckeever@Oncor.com</a:t>
            </a:r>
            <a:br>
              <a:rPr lang="en-US" sz="2000" b="1" dirty="0">
                <a:latin typeface="Calibri" panose="020F0502020204030204" pitchFamily="34" charset="0"/>
              </a:rPr>
            </a:br>
            <a:br>
              <a:rPr lang="en-US" sz="1800" b="1" dirty="0">
                <a:latin typeface="Calibri" panose="020F050202020403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04788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jkzNmUyMmQ1LTQ1YTctNGNiNy05NWFiLTFhYThjN2M4ODc4OS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GNjb25wMDE8L1VzZXJOYW1lPjxEYXRlVGltZT4xLzMvMjAyNCA0OjIyOjAyIEFNPC9EYXRlVGltZT48TGFiZWxTdHJpbmc+VW5jYXRlZ29yaXplZDwvTGFiZWxTdHJpbmc+PC9pdGVtPjwvbGFiZWxIaXN0b3J5Pg==</Value>
</WrappedLabelHistory>
</file>

<file path=customXml/item2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936e22d5-45a7-4cb7-95ab-1aa8c7c88789" value=""/>
  <element uid="d14f5c36-f44a-4315-b438-005cfe8f069f" value=""/>
</sisl>
</file>

<file path=customXml/itemProps1.xml><?xml version="1.0" encoding="utf-8"?>
<ds:datastoreItem xmlns:ds="http://schemas.openxmlformats.org/officeDocument/2006/customXml" ds:itemID="{CAD66A93-6198-475A-8C44-FCCA61BB2285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8C2BFAD6-C3E7-49D3-AB37-021922D38B9E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3176</TotalTime>
  <Words>323</Words>
  <Application>Microsoft Office PowerPoint</Application>
  <PresentationFormat>Widescreen</PresentationFormat>
  <Paragraphs>57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Schoolbook</vt:lpstr>
      <vt:lpstr>Wingdings</vt:lpstr>
      <vt:lpstr>Wingdings 2</vt:lpstr>
      <vt:lpstr>View</vt:lpstr>
      <vt:lpstr>RMTTF</vt:lpstr>
      <vt:lpstr>Recently Held Retail Training Classes </vt:lpstr>
      <vt:lpstr>      Comments from Survey</vt:lpstr>
      <vt:lpstr>On-Demand ERCOT Retail Training Modules Available 24/7</vt:lpstr>
      <vt:lpstr>    Upcoming  2024  RMTTF Meetings  </vt:lpstr>
      <vt:lpstr>PowerPoint Presentation</vt:lpstr>
    </vt:vector>
  </TitlesOfParts>
  <Company>American Electric Power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RMTTF</dc:title>
  <dc:creator>Melinda D Earnest</dc:creator>
  <cp:lastModifiedBy>Melinda D Earnest</cp:lastModifiedBy>
  <cp:revision>52</cp:revision>
  <dcterms:created xsi:type="dcterms:W3CDTF">2024-01-03T03:56:24Z</dcterms:created>
  <dcterms:modified xsi:type="dcterms:W3CDTF">2024-05-06T21:33:55Z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985a6358-0b1a-47a5-a44f-1467ea07feb6</vt:lpwstr>
  </property>
  <property fmtid="{D5CDD505-2E9C-101B-9397-08002B2CF9AE}" pid="3" name="bjClsUserRVM">
    <vt:lpwstr>[]</vt:lpwstr>
  </property>
  <property fmtid="{D5CDD505-2E9C-101B-9397-08002B2CF9AE}" pid="4" name="bjSaver">
    <vt:lpwstr>uUToTmzl1WCvCveSySCN/8m65ke2qS6g</vt:lpwstr>
  </property>
  <property fmtid="{D5CDD505-2E9C-101B-9397-08002B2CF9AE}" pid="5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6" name="bjDocumentLabelXML-0">
    <vt:lpwstr>ames.com/2008/01/sie/internal/label"&gt;&lt;element uid="936e22d5-45a7-4cb7-95ab-1aa8c7c88789" value="" /&gt;&lt;element uid="d14f5c36-f44a-4315-b438-005cfe8f069f" value="" /&gt;&lt;/sisl&gt;</vt:lpwstr>
  </property>
  <property fmtid="{D5CDD505-2E9C-101B-9397-08002B2CF9AE}" pid="7" name="bjDocumentSecurityLabel">
    <vt:lpwstr>Uncategorized</vt:lpwstr>
  </property>
  <property fmtid="{D5CDD505-2E9C-101B-9397-08002B2CF9AE}" pid="8" name="MSIP_Label_574d496c-7ac4-4b13-81fd-698eca66b217_SiteId">
    <vt:lpwstr>15f3c881-6b03-4ff6-8559-77bf5177818f</vt:lpwstr>
  </property>
  <property fmtid="{D5CDD505-2E9C-101B-9397-08002B2CF9AE}" pid="9" name="MSIP_Label_574d496c-7ac4-4b13-81fd-698eca66b217_Name">
    <vt:lpwstr>Uncategorized</vt:lpwstr>
  </property>
  <property fmtid="{D5CDD505-2E9C-101B-9397-08002B2CF9AE}" pid="10" name="MSIP_Label_574d496c-7ac4-4b13-81fd-698eca66b217_Enabled">
    <vt:lpwstr>true</vt:lpwstr>
  </property>
  <property fmtid="{D5CDD505-2E9C-101B-9397-08002B2CF9AE}" pid="11" name="bjLabelHistoryID">
    <vt:lpwstr>{CAD66A93-6198-475A-8C44-FCCA61BB2285}</vt:lpwstr>
  </property>
</Properties>
</file>