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25"/>
  </p:notesMasterIdLst>
  <p:sldIdLst>
    <p:sldId id="257" r:id="rId3"/>
    <p:sldId id="654" r:id="rId4"/>
    <p:sldId id="259" r:id="rId5"/>
    <p:sldId id="281" r:id="rId6"/>
    <p:sldId id="304" r:id="rId7"/>
    <p:sldId id="676" r:id="rId8"/>
    <p:sldId id="261" r:id="rId9"/>
    <p:sldId id="637" r:id="rId10"/>
    <p:sldId id="299" r:id="rId11"/>
    <p:sldId id="297" r:id="rId12"/>
    <p:sldId id="659" r:id="rId13"/>
    <p:sldId id="672" r:id="rId14"/>
    <p:sldId id="663" r:id="rId15"/>
    <p:sldId id="665" r:id="rId16"/>
    <p:sldId id="666" r:id="rId17"/>
    <p:sldId id="673" r:id="rId18"/>
    <p:sldId id="667" r:id="rId19"/>
    <p:sldId id="671" r:id="rId20"/>
    <p:sldId id="669" r:id="rId21"/>
    <p:sldId id="293" r:id="rId22"/>
    <p:sldId id="629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D45EAA-A0D6-1EE6-7F22-F0724BDB5539}" name="DuBro, Jackson" initials="DJ" userId="S::Jackson.DuBro@ercot.com::eeee7753-3465-4fb5-8530-4a50b4dcc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1081" autoAdjust="0"/>
  </p:normalViewPr>
  <p:slideViewPr>
    <p:cSldViewPr snapToGrid="0">
      <p:cViewPr varScale="1">
        <p:scale>
          <a:sx n="92" d="100"/>
          <a:sy n="92" d="100"/>
        </p:scale>
        <p:origin x="21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27A27-42FC-4B14-9FD8-64CAEA46702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F926-9B83-41D1-8857-A2021ABF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04B7B-5F70-4973-8CA6-A02BC8D715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9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7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0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2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EF926-9B83-41D1-8857-A2021ABF24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5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6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6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408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447800"/>
            <a:ext cx="4724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sz="2400" b="1" dirty="0">
                <a:solidFill>
                  <a:srgbClr val="5B6770"/>
                </a:solidFill>
              </a:rPr>
              <a:t>ERCOT Annual Inertia Analysis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sz="2000" b="1" dirty="0">
                <a:solidFill>
                  <a:srgbClr val="5B6770"/>
                </a:solidFill>
              </a:rPr>
              <a:t>05/15/2024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2000" b="1" dirty="0">
              <a:solidFill>
                <a:srgbClr val="5B6770"/>
              </a:solidFill>
            </a:endParaRPr>
          </a:p>
          <a:p>
            <a:r>
              <a:rPr lang="en-US" dirty="0">
                <a:solidFill>
                  <a:srgbClr val="5B6770"/>
                </a:solidFill>
              </a:rPr>
              <a:t>ERCOT Staff</a:t>
            </a:r>
          </a:p>
          <a:p>
            <a:endParaRPr lang="en-US" sz="2000" b="1" dirty="0">
              <a:solidFill>
                <a:srgbClr val="5B6770"/>
              </a:solidFill>
            </a:endParaRPr>
          </a:p>
          <a:p>
            <a:endParaRPr lang="en-US" sz="1600" dirty="0">
              <a:solidFill>
                <a:srgbClr val="5B6770"/>
              </a:solidFill>
            </a:endParaRPr>
          </a:p>
          <a:p>
            <a:endParaRPr lang="en-US" sz="500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8AEBC9A-C0BA-29B0-6EAD-AAD5428C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3" y="1101847"/>
            <a:ext cx="7185509" cy="465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3"/>
            <a:ext cx="8458200" cy="543110"/>
          </a:xfrm>
        </p:spPr>
        <p:txBody>
          <a:bodyPr/>
          <a:lstStyle/>
          <a:p>
            <a:r>
              <a:rPr lang="en-US" dirty="0"/>
              <a:t>Net Load during the Lowest 100 Inertia Hours 2018-2023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ED1115-2966-C269-0CE3-38237C5DB747}"/>
              </a:ext>
            </a:extLst>
          </p:cNvPr>
          <p:cNvCxnSpPr>
            <a:cxnSpLocks/>
          </p:cNvCxnSpPr>
          <p:nvPr/>
        </p:nvCxnSpPr>
        <p:spPr>
          <a:xfrm flipH="1">
            <a:off x="6843522" y="2545349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930D9-B183-642C-AC4A-75C604CE1338}"/>
              </a:ext>
            </a:extLst>
          </p:cNvPr>
          <p:cNvCxnSpPr>
            <a:cxnSpLocks/>
          </p:cNvCxnSpPr>
          <p:nvPr/>
        </p:nvCxnSpPr>
        <p:spPr>
          <a:xfrm flipH="1">
            <a:off x="6844165" y="2813602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C6252C-A1A3-E9D3-25CA-213A2568B66C}"/>
              </a:ext>
            </a:extLst>
          </p:cNvPr>
          <p:cNvSpPr txBox="1">
            <a:spLocks/>
          </p:cNvSpPr>
          <p:nvPr/>
        </p:nvSpPr>
        <p:spPr>
          <a:xfrm>
            <a:off x="7238226" y="2410204"/>
            <a:ext cx="1775784" cy="543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5B6770"/>
                </a:solidFill>
                <a:cs typeface="Times New Roman"/>
              </a:rPr>
              <a:t>Similar trends for 2020 and 2023</a:t>
            </a:r>
          </a:p>
        </p:txBody>
      </p:sp>
    </p:spTree>
    <p:extLst>
      <p:ext uri="{BB962C8B-B14F-4D97-AF65-F5344CB8AC3E}">
        <p14:creationId xmlns:p14="http://schemas.microsoft.com/office/powerpoint/2010/main" val="353242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24C5-FB17-473A-933A-00E22951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19918"/>
          </a:xfrm>
        </p:spPr>
        <p:txBody>
          <a:bodyPr/>
          <a:lstStyle/>
          <a:p>
            <a:r>
              <a:rPr lang="en-US" dirty="0"/>
              <a:t>Total Inertia by Month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CCC67-3E74-4BD6-AF9B-EABB96C22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119C19-80B9-4011-DA34-AB775B533932}"/>
              </a:ext>
            </a:extLst>
          </p:cNvPr>
          <p:cNvGrpSpPr/>
          <p:nvPr/>
        </p:nvGrpSpPr>
        <p:grpSpPr>
          <a:xfrm>
            <a:off x="7992" y="1478960"/>
            <a:ext cx="9128017" cy="4868276"/>
            <a:chOff x="7992" y="1349864"/>
            <a:chExt cx="9128017" cy="4868276"/>
          </a:xfrm>
        </p:grpSpPr>
        <p:pic>
          <p:nvPicPr>
            <p:cNvPr id="6" name="Picture 5" descr="Chart, bar chart&#10;&#10;Description automatically generated">
              <a:extLst>
                <a:ext uri="{FF2B5EF4-FFF2-40B4-BE49-F238E27FC236}">
                  <a16:creationId xmlns:a16="http://schemas.microsoft.com/office/drawing/2014/main" id="{543F145F-63D3-0CDA-6539-1144E2F18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" y="1349864"/>
              <a:ext cx="9128017" cy="486827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8D6FF4-89AA-DBB2-AB05-AFFD5ACD95F6}"/>
                </a:ext>
              </a:extLst>
            </p:cNvPr>
            <p:cNvCxnSpPr/>
            <p:nvPr/>
          </p:nvCxnSpPr>
          <p:spPr>
            <a:xfrm>
              <a:off x="1011218" y="5077611"/>
              <a:ext cx="758862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D1267B-BB04-ABB0-F3A6-0A4EA0557E53}"/>
                </a:ext>
              </a:extLst>
            </p:cNvPr>
            <p:cNvSpPr/>
            <p:nvPr/>
          </p:nvSpPr>
          <p:spPr>
            <a:xfrm>
              <a:off x="5322055" y="5631795"/>
              <a:ext cx="1616627" cy="37097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508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3D49C9-DE11-0530-BD4D-52588CE79086}"/>
                </a:ext>
              </a:extLst>
            </p:cNvPr>
            <p:cNvSpPr/>
            <p:nvPr/>
          </p:nvSpPr>
          <p:spPr>
            <a:xfrm>
              <a:off x="2327664" y="5634619"/>
              <a:ext cx="1003797" cy="368150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sysDash"/>
            </a:ln>
            <a:effectLst>
              <a:glow rad="50800">
                <a:srgbClr val="FFFF00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CD1E7E3-279B-8AC6-1E0F-230D88759470}"/>
              </a:ext>
            </a:extLst>
          </p:cNvPr>
          <p:cNvSpPr txBox="1"/>
          <p:nvPr/>
        </p:nvSpPr>
        <p:spPr>
          <a:xfrm>
            <a:off x="591671" y="766537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2023, the spring (Mar and Apr) and summer (Aug to Oct) show higher inertia compared to previous years</a:t>
            </a:r>
          </a:p>
        </p:txBody>
      </p:sp>
    </p:spTree>
    <p:extLst>
      <p:ext uri="{BB962C8B-B14F-4D97-AF65-F5344CB8AC3E}">
        <p14:creationId xmlns:p14="http://schemas.microsoft.com/office/powerpoint/2010/main" val="289368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A92-3779-4641-9CAF-7946B60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Observation 1</a:t>
            </a:r>
          </a:p>
        </p:txBody>
      </p:sp>
    </p:spTree>
    <p:extLst>
      <p:ext uri="{BB962C8B-B14F-4D97-AF65-F5344CB8AC3E}">
        <p14:creationId xmlns:p14="http://schemas.microsoft.com/office/powerpoint/2010/main" val="347195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B0AD-B965-43BF-B8FA-E4C08A1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0869"/>
          </a:xfrm>
        </p:spPr>
        <p:txBody>
          <a:bodyPr/>
          <a:lstStyle/>
          <a:p>
            <a:r>
              <a:rPr lang="en-US"/>
              <a:t>Correlation between Inertia and Net Load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0F0-5E6B-4DA4-8A1B-849E10C4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48B7-0FAC-8DF6-DB56-DA9CB4E95370}"/>
              </a:ext>
            </a:extLst>
          </p:cNvPr>
          <p:cNvSpPr txBox="1"/>
          <p:nvPr/>
        </p:nvSpPr>
        <p:spPr>
          <a:xfrm>
            <a:off x="876748" y="1108024"/>
            <a:ext cx="773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Inertia and net load exhibit a strong correlation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1F1B87AB-C466-59E7-BCD9-C48D48BEA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2105805"/>
            <a:ext cx="822961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5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id="{B50007C6-1420-098E-B217-717194A5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" y="1839556"/>
            <a:ext cx="9052578" cy="4519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06D32-7A35-4811-937E-29E8A4C0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07573"/>
          </a:xfrm>
        </p:spPr>
        <p:txBody>
          <a:bodyPr/>
          <a:lstStyle/>
          <a:p>
            <a:r>
              <a:rPr lang="en-US" dirty="0"/>
              <a:t>Net Load by Month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19B5-6AEA-43B0-8282-08D838DA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D88FD8-435E-4268-A160-71CE6BF6E59F}"/>
              </a:ext>
            </a:extLst>
          </p:cNvPr>
          <p:cNvSpPr txBox="1">
            <a:spLocks/>
          </p:cNvSpPr>
          <p:nvPr/>
        </p:nvSpPr>
        <p:spPr>
          <a:xfrm>
            <a:off x="768674" y="751255"/>
            <a:ext cx="7170469" cy="987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2023, the average inertia increased significantly due to the higher summer (Aug-Oct) net load</a:t>
            </a:r>
            <a:endParaRPr lang="en-US" sz="2000" dirty="0"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cs typeface="Times New Roman"/>
              </a:rPr>
              <a:t>Net Load = Load – Wind Generation – Solar Generation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CB5CF-ED5D-9355-FD9F-24E10AA81846}"/>
              </a:ext>
            </a:extLst>
          </p:cNvPr>
          <p:cNvSpPr/>
          <p:nvPr/>
        </p:nvSpPr>
        <p:spPr>
          <a:xfrm>
            <a:off x="5386600" y="5823965"/>
            <a:ext cx="1616627" cy="27871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A7A437-E723-63D2-AF10-E3766B20C18D}"/>
              </a:ext>
            </a:extLst>
          </p:cNvPr>
          <p:cNvSpPr/>
          <p:nvPr/>
        </p:nvSpPr>
        <p:spPr>
          <a:xfrm>
            <a:off x="2510545" y="5823966"/>
            <a:ext cx="1003797" cy="278717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04D1F96-6CB5-8701-C507-1D04C018902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" y="3961507"/>
            <a:ext cx="8229616" cy="2468880"/>
          </a:xfrm>
          <a:prstGeom prst="rect">
            <a:avLst/>
          </a:prstGeom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73B8C98A-2785-F26E-C415-4743FC39B3C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" y="1381024"/>
            <a:ext cx="8229616" cy="2468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5272D-C00A-46FB-AD75-2A146A27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Low Inertia Group (&lt; 150 GW*s) by Month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C1C7-B775-42E9-AF6C-0AB0AE582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03BCB-31A7-3C81-6F19-4725055A0B4C}"/>
              </a:ext>
            </a:extLst>
          </p:cNvPr>
          <p:cNvSpPr/>
          <p:nvPr/>
        </p:nvSpPr>
        <p:spPr>
          <a:xfrm>
            <a:off x="2608118" y="6144934"/>
            <a:ext cx="1024565" cy="249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9619B9-6356-1C94-794F-26953D0F5CD8}"/>
              </a:ext>
            </a:extLst>
          </p:cNvPr>
          <p:cNvCxnSpPr/>
          <p:nvPr/>
        </p:nvCxnSpPr>
        <p:spPr>
          <a:xfrm>
            <a:off x="381000" y="3915786"/>
            <a:ext cx="84582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FE253-2F13-49D6-89E6-D2DE536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20" y="701178"/>
            <a:ext cx="8085279" cy="67046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the spring of 2023, inertia increased drastically in the low inertia group, but net load did not increase significantly</a:t>
            </a:r>
            <a:endParaRPr lang="en-US" sz="1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D1DBF3-0634-21B9-897F-D008441C952C}"/>
              </a:ext>
            </a:extLst>
          </p:cNvPr>
          <p:cNvCxnSpPr/>
          <p:nvPr/>
        </p:nvCxnSpPr>
        <p:spPr>
          <a:xfrm>
            <a:off x="1258647" y="1947140"/>
            <a:ext cx="758862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9380A0-A5D1-69B0-8927-4FB5A689B80C}"/>
              </a:ext>
            </a:extLst>
          </p:cNvPr>
          <p:cNvSpPr/>
          <p:nvPr/>
        </p:nvSpPr>
        <p:spPr>
          <a:xfrm>
            <a:off x="2604653" y="3533351"/>
            <a:ext cx="1024565" cy="249110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A92-3779-4641-9CAF-7946B60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Observation 2</a:t>
            </a:r>
          </a:p>
        </p:txBody>
      </p:sp>
    </p:spTree>
    <p:extLst>
      <p:ext uri="{BB962C8B-B14F-4D97-AF65-F5344CB8AC3E}">
        <p14:creationId xmlns:p14="http://schemas.microsoft.com/office/powerpoint/2010/main" val="174006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&#10;&#10;Description automatically generated with medium confidence">
            <a:extLst>
              <a:ext uri="{FF2B5EF4-FFF2-40B4-BE49-F238E27FC236}">
                <a16:creationId xmlns:a16="http://schemas.microsoft.com/office/drawing/2014/main" id="{FA86C429-BE44-1FDF-3866-08E4C0787F3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1326308"/>
            <a:ext cx="8229616" cy="2286000"/>
          </a:xfrm>
          <a:prstGeom prst="rect">
            <a:avLst/>
          </a:prstGeom>
        </p:spPr>
      </p:pic>
      <p:pic>
        <p:nvPicPr>
          <p:cNvPr id="20" name="Picture 19" descr="Chart&#10;&#10;Description automatically generated with medium confidence">
            <a:extLst>
              <a:ext uri="{FF2B5EF4-FFF2-40B4-BE49-F238E27FC236}">
                <a16:creationId xmlns:a16="http://schemas.microsoft.com/office/drawing/2014/main" id="{07E9FAF0-BEEB-ACD9-7382-50654F4B894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3839610"/>
            <a:ext cx="8229616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48A4-8883-429C-8DCD-2BB9422A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3"/>
            <a:ext cx="8458200" cy="512840"/>
          </a:xfrm>
        </p:spPr>
        <p:txBody>
          <a:bodyPr/>
          <a:lstStyle/>
          <a:p>
            <a:r>
              <a:rPr lang="en-US" dirty="0"/>
              <a:t>Inertia Group by Unit Type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B0C9-6E36-4594-AB05-905B86FB4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3FCB-2B92-7F28-5C25-A73C9641EEB1}"/>
              </a:ext>
            </a:extLst>
          </p:cNvPr>
          <p:cNvSpPr txBox="1">
            <a:spLocks/>
          </p:cNvSpPr>
          <p:nvPr/>
        </p:nvSpPr>
        <p:spPr>
          <a:xfrm>
            <a:off x="618067" y="795755"/>
            <a:ext cx="8221133" cy="428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/>
              </a:rPr>
              <a:t>In the low inertia group, CC inertia increased rapidly in 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5EFA90-01C3-AADB-010B-5F5E77EDA3C4}"/>
              </a:ext>
            </a:extLst>
          </p:cNvPr>
          <p:cNvSpPr/>
          <p:nvPr/>
        </p:nvSpPr>
        <p:spPr>
          <a:xfrm>
            <a:off x="1077589" y="3990221"/>
            <a:ext cx="880304" cy="2252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F7C955-8BBA-0386-D987-3FBB8D72435A}"/>
              </a:ext>
            </a:extLst>
          </p:cNvPr>
          <p:cNvCxnSpPr/>
          <p:nvPr/>
        </p:nvCxnSpPr>
        <p:spPr>
          <a:xfrm>
            <a:off x="381000" y="3722147"/>
            <a:ext cx="84582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FF199B-B86D-0049-0300-E02677C3A9EE}"/>
              </a:ext>
            </a:extLst>
          </p:cNvPr>
          <p:cNvCxnSpPr>
            <a:cxnSpLocks/>
          </p:cNvCxnSpPr>
          <p:nvPr/>
        </p:nvCxnSpPr>
        <p:spPr>
          <a:xfrm flipV="1">
            <a:off x="2764715" y="5475639"/>
            <a:ext cx="0" cy="1097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21BB8B-4B64-C1F7-F25E-D56AC65AFFB7}"/>
              </a:ext>
            </a:extLst>
          </p:cNvPr>
          <p:cNvSpPr txBox="1"/>
          <p:nvPr/>
        </p:nvSpPr>
        <p:spPr>
          <a:xfrm>
            <a:off x="2050065" y="6517409"/>
            <a:ext cx="334970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C00000"/>
                </a:solidFill>
              </a:rPr>
              <a:t>Two coal units retired (3.085 GW*s)</a:t>
            </a:r>
          </a:p>
        </p:txBody>
      </p:sp>
    </p:spTree>
    <p:extLst>
      <p:ext uri="{BB962C8B-B14F-4D97-AF65-F5344CB8AC3E}">
        <p14:creationId xmlns:p14="http://schemas.microsoft.com/office/powerpoint/2010/main" val="172131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B0AD-B965-43BF-B8FA-E4C08A1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0869"/>
          </a:xfrm>
        </p:spPr>
        <p:txBody>
          <a:bodyPr/>
          <a:lstStyle/>
          <a:p>
            <a:r>
              <a:rPr lang="en-US" dirty="0"/>
              <a:t>Correlation between CC Generation and Total Inertia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0F0-5E6B-4DA4-8A1B-849E10C4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448B7-0FAC-8DF6-DB56-DA9CB4E95370}"/>
              </a:ext>
            </a:extLst>
          </p:cNvPr>
          <p:cNvSpPr txBox="1"/>
          <p:nvPr/>
        </p:nvSpPr>
        <p:spPr>
          <a:xfrm>
            <a:off x="705074" y="1150949"/>
            <a:ext cx="773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CC Generation and Total Inertia exhibit a strong correlation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0B79796-C64A-2079-74B9-A50C55D2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1927457"/>
            <a:ext cx="822961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272D-C00A-46FB-AD75-2A146A27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7080"/>
          </a:xfrm>
        </p:spPr>
        <p:txBody>
          <a:bodyPr/>
          <a:lstStyle/>
          <a:p>
            <a:r>
              <a:rPr lang="en-US" dirty="0"/>
              <a:t>CC Generation in Low Inertia Period by Month 2018-2023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C1C7-B775-42E9-AF6C-0AB0AE582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FE253-2F13-49D6-89E6-D2DE536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003366"/>
            <a:ext cx="8086165" cy="73915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the spring of 2023 (Mar-Apr), CC Generation increased significantly compared to Spring 2022 during the low inertia period</a:t>
            </a:r>
            <a:endParaRPr lang="en-US" sz="1600" dirty="0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AD25570-6C85-8BAB-7B9F-D6A6A951A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" y="2025125"/>
            <a:ext cx="8229616" cy="3708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23E3ED-1D47-1058-877C-969EFE5C4E07}"/>
              </a:ext>
            </a:extLst>
          </p:cNvPr>
          <p:cNvSpPr/>
          <p:nvPr/>
        </p:nvSpPr>
        <p:spPr>
          <a:xfrm>
            <a:off x="2545773" y="5313918"/>
            <a:ext cx="1076152" cy="278718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7488" y="802696"/>
            <a:ext cx="7375415" cy="135693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1600" dirty="0"/>
              <a:t>With the increasing integration of inverter-based resources (IBRs), fewer synchronous machines are online, potentially resulting in extended periods of lower overall system inertia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Higher system inertia → Lower </a:t>
            </a:r>
            <a:r>
              <a:rPr lang="en-US" sz="1400" dirty="0" err="1"/>
              <a:t>RoCoF</a:t>
            </a:r>
            <a:r>
              <a:rPr lang="en-US" sz="1400" dirty="0"/>
              <a:t>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Lower system inertia → Higher </a:t>
            </a:r>
            <a:r>
              <a:rPr lang="en-US" sz="1400" dirty="0" err="1"/>
              <a:t>RoCoF</a:t>
            </a:r>
            <a:endParaRPr lang="en-US" sz="1400" dirty="0"/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6F3C5-E264-4C18-3341-22439C614B2B}"/>
              </a:ext>
            </a:extLst>
          </p:cNvPr>
          <p:cNvGrpSpPr/>
          <p:nvPr/>
        </p:nvGrpSpPr>
        <p:grpSpPr>
          <a:xfrm>
            <a:off x="862218" y="2257547"/>
            <a:ext cx="7265956" cy="3630351"/>
            <a:chOff x="862218" y="2257547"/>
            <a:chExt cx="7265956" cy="36303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218" y="2257547"/>
              <a:ext cx="7265956" cy="3630351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706592" y="4890217"/>
              <a:ext cx="61722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rgbClr val="0099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727172" y="4567052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5B6770"/>
                  </a:solidFill>
                </a:rPr>
                <a:t>UFLS trigger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260940"/>
            <a:ext cx="8305800" cy="411162"/>
          </a:xfrm>
        </p:spPr>
        <p:txBody>
          <a:bodyPr/>
          <a:lstStyle/>
          <a:p>
            <a:r>
              <a:rPr lang="en-US" sz="2400" dirty="0"/>
              <a:t>Effect of Synchronous Inertia on System Frequency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13EDEC-671F-7C94-5D19-48317378B74C}"/>
              </a:ext>
            </a:extLst>
          </p:cNvPr>
          <p:cNvSpPr txBox="1">
            <a:spLocks/>
          </p:cNvSpPr>
          <p:nvPr/>
        </p:nvSpPr>
        <p:spPr>
          <a:xfrm>
            <a:off x="4903712" y="6047367"/>
            <a:ext cx="3224462" cy="318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1200" dirty="0" err="1"/>
              <a:t>RoCoF</a:t>
            </a:r>
            <a:r>
              <a:rPr lang="en-US" sz="1200" dirty="0"/>
              <a:t>: Rate of Change of Frequency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411055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58962"/>
          </a:xfrm>
        </p:spPr>
        <p:txBody>
          <a:bodyPr/>
          <a:lstStyle/>
          <a:p>
            <a:r>
              <a:rPr lang="en-US" dirty="0"/>
              <a:t>Natural Gas Prices 2015-2023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877" y="1828800"/>
            <a:ext cx="3371850" cy="3531736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03B63-1998-649D-EB2B-9F10E8B303F4}"/>
              </a:ext>
            </a:extLst>
          </p:cNvPr>
          <p:cNvGrpSpPr/>
          <p:nvPr/>
        </p:nvGrpSpPr>
        <p:grpSpPr>
          <a:xfrm>
            <a:off x="705850" y="1047484"/>
            <a:ext cx="7689273" cy="4849091"/>
            <a:chOff x="705850" y="1122790"/>
            <a:chExt cx="7689273" cy="4849091"/>
          </a:xfrm>
        </p:grpSpPr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89886CAF-3A6C-CE10-6FE5-E56D8B014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50" y="1122790"/>
              <a:ext cx="7689273" cy="48490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DEB0F4-18F5-7462-9AE0-1CAD5665FF34}"/>
                </a:ext>
              </a:extLst>
            </p:cNvPr>
            <p:cNvSpPr txBox="1"/>
            <p:nvPr/>
          </p:nvSpPr>
          <p:spPr>
            <a:xfrm>
              <a:off x="5638059" y="5120442"/>
              <a:ext cx="1270535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May 2023</a:t>
              </a:r>
            </a:p>
            <a:p>
              <a:pPr algn="ctr"/>
              <a:r>
                <a:rPr lang="en-US" sz="1400" dirty="0"/>
                <a:t>$2.14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D68687-569E-E925-71E2-DD062E642B7A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6908594" y="4858832"/>
              <a:ext cx="512003" cy="5232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92F42A-ECED-68E9-7D77-488E6E1ADDC9}"/>
                </a:ext>
              </a:extLst>
            </p:cNvPr>
            <p:cNvSpPr/>
            <p:nvPr/>
          </p:nvSpPr>
          <p:spPr>
            <a:xfrm>
              <a:off x="7110810" y="1204856"/>
              <a:ext cx="620247" cy="4530354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E5270F-E400-7CC1-450D-B504B6A22337}"/>
              </a:ext>
            </a:extLst>
          </p:cNvPr>
          <p:cNvSpPr txBox="1"/>
          <p:nvPr/>
        </p:nvSpPr>
        <p:spPr>
          <a:xfrm>
            <a:off x="4668819" y="6147876"/>
            <a:ext cx="3711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/>
              <a:t>Source: Macrotrends (Natural Gas Prices)</a:t>
            </a:r>
          </a:p>
        </p:txBody>
      </p:sp>
    </p:spTree>
    <p:extLst>
      <p:ext uri="{BB962C8B-B14F-4D97-AF65-F5344CB8AC3E}">
        <p14:creationId xmlns:p14="http://schemas.microsoft.com/office/powerpoint/2010/main" val="302202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17" y="1027634"/>
            <a:ext cx="8047615" cy="479718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Lowest system inertia in 2023 was 124 GW*s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2023 experienced less hours below 150 GW*s than in previous years; more hours above 350 GW*s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In 2023, the average inertia increased significantly due to the higher summer (Aug-Oct) net load</a:t>
            </a:r>
          </a:p>
          <a:p>
            <a:pPr lvl="1">
              <a:spcAft>
                <a:spcPts val="800"/>
              </a:spcAft>
            </a:pPr>
            <a:r>
              <a:rPr lang="en-US" sz="1600" dirty="0">
                <a:cs typeface="Times New Roman"/>
              </a:rPr>
              <a:t>Higher total load offset the increase in IRR generation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In 2023, higher contribution from combined cycle units was correlated with the lowest system-wide inertia hours</a:t>
            </a:r>
          </a:p>
          <a:p>
            <a:pPr lvl="1">
              <a:spcAft>
                <a:spcPts val="800"/>
              </a:spcAft>
            </a:pPr>
            <a:r>
              <a:rPr lang="en-US" sz="1600" dirty="0"/>
              <a:t>CC generation was significantly increased in Spring (Mar, Apr) </a:t>
            </a:r>
          </a:p>
          <a:p>
            <a:pPr lvl="1">
              <a:spcAft>
                <a:spcPts val="800"/>
              </a:spcAft>
            </a:pPr>
            <a:r>
              <a:rPr lang="en-US" sz="1600" dirty="0"/>
              <a:t>Lower natural gas prices led to more dispatch of CC units during the lower inertia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you! </a:t>
            </a:r>
          </a:p>
        </p:txBody>
      </p:sp>
      <p:pic>
        <p:nvPicPr>
          <p:cNvPr id="10242" name="Picture 2" descr="Question Mark - Wh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49" y="1386682"/>
            <a:ext cx="2384425" cy="2980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572FC4-BF61-4FF7-83F3-6E5444A2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6"/>
            <a:ext cx="8534400" cy="4797183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95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41626"/>
          </a:xfrm>
        </p:spPr>
        <p:txBody>
          <a:bodyPr/>
          <a:lstStyle/>
          <a:p>
            <a:r>
              <a:rPr lang="en-US" dirty="0"/>
              <a:t>Inertia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066800"/>
            <a:ext cx="8221133" cy="2132561"/>
          </a:xfrm>
        </p:spPr>
        <p:txBody>
          <a:bodyPr/>
          <a:lstStyle/>
          <a:p>
            <a:pPr algn="just"/>
            <a:r>
              <a:rPr lang="en-US" sz="2000" dirty="0">
                <a:cs typeface="Times New Roman"/>
              </a:rPr>
              <a:t>In 2013, as instantaneous wind power penetration reached </a:t>
            </a:r>
            <a:r>
              <a:rPr lang="en-US" sz="2000" b="1" u="sng" dirty="0">
                <a:cs typeface="Times New Roman"/>
              </a:rPr>
              <a:t>30%</a:t>
            </a:r>
            <a:r>
              <a:rPr lang="en-US" sz="2000" dirty="0">
                <a:cs typeface="Times New Roman"/>
              </a:rPr>
              <a:t>, ERCOT started analyzing impacts of IBR on system inertia</a:t>
            </a:r>
          </a:p>
          <a:p>
            <a:pPr algn="just"/>
            <a:endParaRPr lang="en-US" sz="2000" dirty="0">
              <a:cs typeface="Times New Roman"/>
            </a:endParaRPr>
          </a:p>
          <a:p>
            <a:pPr algn="just"/>
            <a:r>
              <a:rPr lang="en-US" sz="2000" dirty="0">
                <a:cs typeface="Times New Roman"/>
              </a:rPr>
              <a:t>In 2015, ERCOT implemented a real-time inertia calculation using inertia parameters of each individual synchronous generator and its status (on/off) telemetry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0510" y="3793704"/>
                <a:ext cx="3967779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𝑀𝑉𝐴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𝐺𝑊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510" y="3793704"/>
                <a:ext cx="3967779" cy="424283"/>
              </a:xfrm>
              <a:prstGeom prst="rect">
                <a:avLst/>
              </a:prstGeom>
              <a:blipFill>
                <a:blip r:embed="rId3"/>
                <a:stretch>
                  <a:fillRect t="-114286" b="-16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38200" y="4812330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where I is the set of online synchronous generators or condensers,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MVA</a:t>
            </a:r>
            <a:r>
              <a:rPr lang="en-US" sz="1400" i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is MVA base of on-line synchronous generator or synchronous condenser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, and H</a:t>
            </a:r>
            <a:r>
              <a:rPr lang="en-US" sz="1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is inertia constant for on-line generator or synchronous condenser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in a system (in seconds on machine MVA</a:t>
            </a:r>
            <a:r>
              <a:rPr lang="en-US" sz="1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8103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BE9A5C-A994-9BD6-8F90-FB02672F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60" y="707010"/>
            <a:ext cx="7246483" cy="555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365918"/>
          </a:xfrm>
        </p:spPr>
        <p:txBody>
          <a:bodyPr/>
          <a:lstStyle/>
          <a:p>
            <a:r>
              <a:rPr lang="en-US" dirty="0"/>
              <a:t>Wind Generation Capacity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39835" y="403504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+1,893 MW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8844" y="3754715"/>
            <a:ext cx="1360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+3,198 MW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3007" y="345411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+2,625 MW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30342" y="3227762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+2,247 MW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3665" y="2973665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+1,384 MW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  <a:endParaRPr lang="en-US" sz="1100" dirty="0">
              <a:solidFill>
                <a:srgbClr val="5B677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6857" y="2610178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+4,587 MW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  <a:endParaRPr lang="en-US" sz="1100" dirty="0">
              <a:solidFill>
                <a:srgbClr val="5B677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8120073">
            <a:off x="1656611" y="4417839"/>
            <a:ext cx="645504" cy="517948"/>
          </a:xfrm>
          <a:prstGeom prst="arc">
            <a:avLst>
              <a:gd name="adj1" fmla="val 14004198"/>
              <a:gd name="adj2" fmla="val 137701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240989" y="215950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+3,908 MW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9AB2E7-A942-4D7B-8260-6F662A7AAB93}"/>
              </a:ext>
            </a:extLst>
          </p:cNvPr>
          <p:cNvSpPr txBox="1"/>
          <p:nvPr/>
        </p:nvSpPr>
        <p:spPr>
          <a:xfrm>
            <a:off x="4751499" y="184315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+2,802 MW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A2583C3B-B100-41C2-A44E-05FD98794951}"/>
              </a:ext>
            </a:extLst>
          </p:cNvPr>
          <p:cNvSpPr/>
          <p:nvPr/>
        </p:nvSpPr>
        <p:spPr>
          <a:xfrm rot="18120073">
            <a:off x="2143260" y="4156749"/>
            <a:ext cx="689264" cy="413733"/>
          </a:xfrm>
          <a:prstGeom prst="arc">
            <a:avLst>
              <a:gd name="adj1" fmla="val 14004198"/>
              <a:gd name="adj2" fmla="val 122127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D11CFC5E-D472-41B0-A030-FB6994B153FF}"/>
              </a:ext>
            </a:extLst>
          </p:cNvPr>
          <p:cNvSpPr/>
          <p:nvPr/>
        </p:nvSpPr>
        <p:spPr>
          <a:xfrm rot="18120073">
            <a:off x="2646527" y="3834919"/>
            <a:ext cx="689264" cy="407181"/>
          </a:xfrm>
          <a:prstGeom prst="arc">
            <a:avLst>
              <a:gd name="adj1" fmla="val 14004198"/>
              <a:gd name="adj2" fmla="val 141729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410465A5-E0A4-4B6A-AC7F-1926C568574E}"/>
              </a:ext>
            </a:extLst>
          </p:cNvPr>
          <p:cNvSpPr/>
          <p:nvPr/>
        </p:nvSpPr>
        <p:spPr>
          <a:xfrm rot="18120073">
            <a:off x="3136538" y="3652480"/>
            <a:ext cx="657848" cy="315941"/>
          </a:xfrm>
          <a:prstGeom prst="arc">
            <a:avLst>
              <a:gd name="adj1" fmla="val 13968862"/>
              <a:gd name="adj2" fmla="val 1059984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0C723F4-DCD7-4911-AA04-AD54CA6A72B4}"/>
              </a:ext>
            </a:extLst>
          </p:cNvPr>
          <p:cNvSpPr/>
          <p:nvPr/>
        </p:nvSpPr>
        <p:spPr>
          <a:xfrm rot="18120073">
            <a:off x="3603941" y="3421053"/>
            <a:ext cx="677206" cy="336419"/>
          </a:xfrm>
          <a:prstGeom prst="arc">
            <a:avLst>
              <a:gd name="adj1" fmla="val 13968862"/>
              <a:gd name="adj2" fmla="val 155216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5C79E66-E142-46A7-9F76-A5785C4120DF}"/>
              </a:ext>
            </a:extLst>
          </p:cNvPr>
          <p:cNvSpPr/>
          <p:nvPr/>
        </p:nvSpPr>
        <p:spPr>
          <a:xfrm rot="17097510">
            <a:off x="3954621" y="3115269"/>
            <a:ext cx="1010639" cy="388502"/>
          </a:xfrm>
          <a:prstGeom prst="arc">
            <a:avLst>
              <a:gd name="adj1" fmla="val 13397725"/>
              <a:gd name="adj2" fmla="val 10736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ADE1A6B1-2EB8-4A3F-9393-061A5E774933}"/>
              </a:ext>
            </a:extLst>
          </p:cNvPr>
          <p:cNvSpPr/>
          <p:nvPr/>
        </p:nvSpPr>
        <p:spPr>
          <a:xfrm rot="17097510">
            <a:off x="4505513" y="2600461"/>
            <a:ext cx="883887" cy="388502"/>
          </a:xfrm>
          <a:prstGeom prst="arc">
            <a:avLst>
              <a:gd name="adj1" fmla="val 13397725"/>
              <a:gd name="adj2" fmla="val 10736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609E325-6AFD-4B98-9EEB-3C72CEF0C46D}"/>
              </a:ext>
            </a:extLst>
          </p:cNvPr>
          <p:cNvSpPr/>
          <p:nvPr/>
        </p:nvSpPr>
        <p:spPr>
          <a:xfrm rot="17432302">
            <a:off x="5004329" y="2282817"/>
            <a:ext cx="738870" cy="266244"/>
          </a:xfrm>
          <a:prstGeom prst="arc">
            <a:avLst>
              <a:gd name="adj1" fmla="val 13397725"/>
              <a:gd name="adj2" fmla="val 119041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5113658-F57E-45DD-9754-4385463565C7}"/>
              </a:ext>
            </a:extLst>
          </p:cNvPr>
          <p:cNvSpPr/>
          <p:nvPr/>
        </p:nvSpPr>
        <p:spPr>
          <a:xfrm rot="17432302">
            <a:off x="5424173" y="1915463"/>
            <a:ext cx="826340" cy="371231"/>
          </a:xfrm>
          <a:prstGeom prst="arc">
            <a:avLst>
              <a:gd name="adj1" fmla="val 13397725"/>
              <a:gd name="adj2" fmla="val 1468053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06314-47C8-4D25-9A3D-4BBC79BCC20D}"/>
              </a:ext>
            </a:extLst>
          </p:cNvPr>
          <p:cNvSpPr txBox="1"/>
          <p:nvPr/>
        </p:nvSpPr>
        <p:spPr>
          <a:xfrm>
            <a:off x="5287807" y="1469736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+2,977 MW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83C6B-25BB-00F0-6C5A-C38C03B57D28}"/>
              </a:ext>
            </a:extLst>
          </p:cNvPr>
          <p:cNvSpPr txBox="1"/>
          <p:nvPr/>
        </p:nvSpPr>
        <p:spPr>
          <a:xfrm>
            <a:off x="5875051" y="118840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+1,788 MW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5786543-2651-721A-6D5F-147025B786A4}"/>
              </a:ext>
            </a:extLst>
          </p:cNvPr>
          <p:cNvSpPr/>
          <p:nvPr/>
        </p:nvSpPr>
        <p:spPr>
          <a:xfrm rot="18178285">
            <a:off x="6020341" y="1593145"/>
            <a:ext cx="585238" cy="291551"/>
          </a:xfrm>
          <a:prstGeom prst="arc">
            <a:avLst>
              <a:gd name="adj1" fmla="val 13397725"/>
              <a:gd name="adj2" fmla="val 119041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60A7A-7556-34DC-7060-877039E9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814835"/>
            <a:ext cx="8312727" cy="522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EE77A-D359-4EB4-B2F9-B0000317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31384"/>
          </a:xfrm>
        </p:spPr>
        <p:txBody>
          <a:bodyPr/>
          <a:lstStyle/>
          <a:p>
            <a:r>
              <a:rPr lang="en-US" dirty="0"/>
              <a:t>Solar Generation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03826-695D-40E9-8B3E-FB14EE370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4A4BEC3-DF54-4FEF-BA32-2F14790E3749}"/>
              </a:ext>
            </a:extLst>
          </p:cNvPr>
          <p:cNvSpPr/>
          <p:nvPr/>
        </p:nvSpPr>
        <p:spPr>
          <a:xfrm rot="18120073">
            <a:off x="1579002" y="5507733"/>
            <a:ext cx="670552" cy="528528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6732D89-87EF-4015-A250-B324C5A37AE7}"/>
              </a:ext>
            </a:extLst>
          </p:cNvPr>
          <p:cNvSpPr/>
          <p:nvPr/>
        </p:nvSpPr>
        <p:spPr>
          <a:xfrm rot="18120073">
            <a:off x="2137692" y="5267331"/>
            <a:ext cx="1229516" cy="775054"/>
          </a:xfrm>
          <a:prstGeom prst="arc">
            <a:avLst>
              <a:gd name="adj1" fmla="val 15703943"/>
              <a:gd name="adj2" fmla="val 850168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3EE163C-3B78-41B9-9C9C-FC826316FAF4}"/>
              </a:ext>
            </a:extLst>
          </p:cNvPr>
          <p:cNvSpPr/>
          <p:nvPr/>
        </p:nvSpPr>
        <p:spPr>
          <a:xfrm rot="17419823">
            <a:off x="3028166" y="4953597"/>
            <a:ext cx="1211100" cy="715393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B93B5-C9BD-4778-AFC7-E5E569ED905F}"/>
              </a:ext>
            </a:extLst>
          </p:cNvPr>
          <p:cNvSpPr txBox="1"/>
          <p:nvPr/>
        </p:nvSpPr>
        <p:spPr>
          <a:xfrm>
            <a:off x="1272594" y="5216822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+696 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DC06A-C822-4970-8972-327A9FAA66FD}"/>
              </a:ext>
            </a:extLst>
          </p:cNvPr>
          <p:cNvSpPr txBox="1"/>
          <p:nvPr/>
        </p:nvSpPr>
        <p:spPr>
          <a:xfrm>
            <a:off x="2112924" y="4809957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+3,429 MW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ED8F8-080D-465C-830A-E62EA656D160}"/>
              </a:ext>
            </a:extLst>
          </p:cNvPr>
          <p:cNvSpPr txBox="1"/>
          <p:nvPr/>
        </p:nvSpPr>
        <p:spPr>
          <a:xfrm>
            <a:off x="4023919" y="4171394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+4,780 MW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F7C6A22-258B-461C-89DD-F93FC16E2461}"/>
              </a:ext>
            </a:extLst>
          </p:cNvPr>
          <p:cNvSpPr/>
          <p:nvPr/>
        </p:nvSpPr>
        <p:spPr>
          <a:xfrm rot="16794841">
            <a:off x="3974929" y="4632492"/>
            <a:ext cx="1034482" cy="666720"/>
          </a:xfrm>
          <a:prstGeom prst="arc">
            <a:avLst>
              <a:gd name="adj1" fmla="val 15703943"/>
              <a:gd name="adj2" fmla="val 2013907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D64EF-EF8B-465D-B6B7-D2097357116D}"/>
              </a:ext>
            </a:extLst>
          </p:cNvPr>
          <p:cNvSpPr txBox="1"/>
          <p:nvPr/>
        </p:nvSpPr>
        <p:spPr>
          <a:xfrm>
            <a:off x="3132970" y="4440499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6770"/>
                </a:solidFill>
              </a:rPr>
              <a:t>+4,003 MW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7DCBA-78EB-1520-BBBD-27E88DDEBE72}"/>
              </a:ext>
            </a:extLst>
          </p:cNvPr>
          <p:cNvSpPr txBox="1"/>
          <p:nvPr/>
        </p:nvSpPr>
        <p:spPr>
          <a:xfrm>
            <a:off x="4807914" y="3635635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+7,335 MW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FEE4B0B-06A8-956E-2D31-F2FA2843D9C7}"/>
              </a:ext>
            </a:extLst>
          </p:cNvPr>
          <p:cNvSpPr/>
          <p:nvPr/>
        </p:nvSpPr>
        <p:spPr>
          <a:xfrm rot="16794841">
            <a:off x="4646746" y="4183451"/>
            <a:ext cx="1335571" cy="762730"/>
          </a:xfrm>
          <a:prstGeom prst="arc">
            <a:avLst>
              <a:gd name="adj1" fmla="val 15703943"/>
              <a:gd name="adj2" fmla="val 1706572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A92-3779-4641-9CAF-7946B606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8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862D-D893-44FF-9F47-6E53D988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F04E-04E2-3C16-47B0-2FE49DEC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6877"/>
            <a:ext cx="8534400" cy="3910126"/>
          </a:xfrm>
        </p:spPr>
        <p:txBody>
          <a:bodyPr anchor="ctr"/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Inertia Analysis</a:t>
            </a:r>
          </a:p>
        </p:txBody>
      </p:sp>
    </p:spTree>
    <p:extLst>
      <p:ext uri="{BB962C8B-B14F-4D97-AF65-F5344CB8AC3E}">
        <p14:creationId xmlns:p14="http://schemas.microsoft.com/office/powerpoint/2010/main" val="384673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FECC026C-D5BF-6008-A8E7-39645046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1145"/>
            <a:ext cx="8382000" cy="3352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7463"/>
          </a:xfrm>
        </p:spPr>
        <p:txBody>
          <a:bodyPr/>
          <a:lstStyle/>
          <a:p>
            <a:r>
              <a:rPr lang="en-US" dirty="0"/>
              <a:t>Total Inertia 2013-2023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952416"/>
              </p:ext>
            </p:extLst>
          </p:nvPr>
        </p:nvGraphicFramePr>
        <p:xfrm>
          <a:off x="381000" y="4148935"/>
          <a:ext cx="8458204" cy="1862455"/>
        </p:xfrm>
        <a:graphic>
          <a:graphicData uri="http://schemas.openxmlformats.org/drawingml/2006/table">
            <a:tbl>
              <a:tblPr firstRow="1" firstCol="1" bandRow="1"/>
              <a:tblGrid>
                <a:gridCol w="119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4262657591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60069">
                  <a:extLst>
                    <a:ext uri="{9D8B030D-6E8A-4147-A177-3AD203B41FA5}">
                      <a16:colId xmlns:a16="http://schemas.microsoft.com/office/drawing/2014/main" val="941929802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0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00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10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68BF2-B098-6A40-AAA9-A7412705FB86}"/>
              </a:ext>
            </a:extLst>
          </p:cNvPr>
          <p:cNvSpPr txBox="1"/>
          <p:nvPr/>
        </p:nvSpPr>
        <p:spPr>
          <a:xfrm>
            <a:off x="2549562" y="6116855"/>
            <a:ext cx="62134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Red circles denote inertia at max IRR penetration (= IRR Gen/Total Gen)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10EC3-3FBC-F612-02E8-1225A6EAF935}"/>
              </a:ext>
            </a:extLst>
          </p:cNvPr>
          <p:cNvCxnSpPr/>
          <p:nvPr/>
        </p:nvCxnSpPr>
        <p:spPr>
          <a:xfrm>
            <a:off x="1063768" y="3251787"/>
            <a:ext cx="758862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5ADD40-8F90-E1AD-1D57-E50719C5F1E2}"/>
              </a:ext>
            </a:extLst>
          </p:cNvPr>
          <p:cNvSpPr/>
          <p:nvPr/>
        </p:nvSpPr>
        <p:spPr>
          <a:xfrm>
            <a:off x="5372100" y="3095434"/>
            <a:ext cx="2029166" cy="350982"/>
          </a:xfrm>
          <a:custGeom>
            <a:avLst/>
            <a:gdLst>
              <a:gd name="connsiteX0" fmla="*/ 0 w 2700169"/>
              <a:gd name="connsiteY0" fmla="*/ 9562 h 386080"/>
              <a:gd name="connsiteX1" fmla="*/ 75303 w 2700169"/>
              <a:gd name="connsiteY1" fmla="*/ 9562 h 386080"/>
              <a:gd name="connsiteX2" fmla="*/ 1021976 w 2700169"/>
              <a:gd name="connsiteY2" fmla="*/ 9562 h 386080"/>
              <a:gd name="connsiteX3" fmla="*/ 1678193 w 2700169"/>
              <a:gd name="connsiteY3" fmla="*/ 138654 h 386080"/>
              <a:gd name="connsiteX4" fmla="*/ 2700169 w 2700169"/>
              <a:gd name="connsiteY4" fmla="*/ 3860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169" h="386080">
                <a:moveTo>
                  <a:pt x="0" y="9562"/>
                </a:moveTo>
                <a:lnTo>
                  <a:pt x="75303" y="9562"/>
                </a:lnTo>
                <a:cubicBezTo>
                  <a:pt x="245632" y="9562"/>
                  <a:pt x="754828" y="-11953"/>
                  <a:pt x="1021976" y="9562"/>
                </a:cubicBezTo>
                <a:cubicBezTo>
                  <a:pt x="1289124" y="31077"/>
                  <a:pt x="1398494" y="75901"/>
                  <a:pt x="1678193" y="138654"/>
                </a:cubicBezTo>
                <a:cubicBezTo>
                  <a:pt x="1957892" y="201407"/>
                  <a:pt x="2545976" y="350221"/>
                  <a:pt x="2700169" y="386080"/>
                </a:cubicBezTo>
              </a:path>
            </a:pathLst>
          </a:custGeom>
          <a:noFill/>
          <a:ln>
            <a:solidFill>
              <a:srgbClr val="0000FF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8958C7-21CA-B695-E806-E6347F99596D}"/>
              </a:ext>
            </a:extLst>
          </p:cNvPr>
          <p:cNvSpPr/>
          <p:nvPr/>
        </p:nvSpPr>
        <p:spPr>
          <a:xfrm>
            <a:off x="7473208" y="3095434"/>
            <a:ext cx="691847" cy="274642"/>
          </a:xfrm>
          <a:custGeom>
            <a:avLst/>
            <a:gdLst>
              <a:gd name="connsiteX0" fmla="*/ 0 w 1011219"/>
              <a:gd name="connsiteY0" fmla="*/ 408791 h 408791"/>
              <a:gd name="connsiteX1" fmla="*/ 408791 w 1011219"/>
              <a:gd name="connsiteY1" fmla="*/ 118334 h 408791"/>
              <a:gd name="connsiteX2" fmla="*/ 1011219 w 1011219"/>
              <a:gd name="connsiteY2" fmla="*/ 0 h 40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219" h="408791">
                <a:moveTo>
                  <a:pt x="0" y="408791"/>
                </a:moveTo>
                <a:cubicBezTo>
                  <a:pt x="120127" y="297628"/>
                  <a:pt x="240255" y="186466"/>
                  <a:pt x="408791" y="118334"/>
                </a:cubicBezTo>
                <a:cubicBezTo>
                  <a:pt x="577327" y="50202"/>
                  <a:pt x="926951" y="19722"/>
                  <a:pt x="1011219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B8135806-8209-AFDD-A96D-56EF79D5F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1" y="1315116"/>
            <a:ext cx="8595377" cy="4937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F7CBF-F1CF-41BF-BDD3-391FF07F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58850"/>
          </a:xfrm>
        </p:spPr>
        <p:txBody>
          <a:bodyPr/>
          <a:lstStyle/>
          <a:p>
            <a:r>
              <a:rPr lang="en-US" dirty="0"/>
              <a:t>Total Inertia by Group 2018-2023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A554-CB3D-4D8E-823B-6941F2DE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F6D4-0E19-35C7-DDE0-CAE8BF92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" y="956667"/>
            <a:ext cx="8595377" cy="40148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000" dirty="0"/>
              <a:t>In 2023, less hours below 150 GW*s and more hours above 350 GW*s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3229D-AAED-9FB4-D5C3-EB9E41B56760}"/>
              </a:ext>
            </a:extLst>
          </p:cNvPr>
          <p:cNvSpPr/>
          <p:nvPr/>
        </p:nvSpPr>
        <p:spPr>
          <a:xfrm>
            <a:off x="6773355" y="4031673"/>
            <a:ext cx="1063183" cy="1697995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8F0C1-1758-52EB-3E05-4732B9542A36}"/>
              </a:ext>
            </a:extLst>
          </p:cNvPr>
          <p:cNvSpPr/>
          <p:nvPr/>
        </p:nvSpPr>
        <p:spPr>
          <a:xfrm>
            <a:off x="1543263" y="4038599"/>
            <a:ext cx="1063183" cy="169799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933DFEB8-BF65-5CC2-598B-5A821D65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" y="516367"/>
            <a:ext cx="7191324" cy="460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6339"/>
          </a:xfrm>
        </p:spPr>
        <p:txBody>
          <a:bodyPr/>
          <a:lstStyle/>
          <a:p>
            <a:r>
              <a:rPr lang="en-US" dirty="0"/>
              <a:t>Lowest 100 Hours of Total Inertia 2018-2023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B917D868-46AF-4309-A592-92AEB0100AEA}"/>
              </a:ext>
            </a:extLst>
          </p:cNvPr>
          <p:cNvGraphicFramePr>
            <a:graphicFrameLocks noGrp="1"/>
          </p:cNvGraphicFramePr>
          <p:nvPr/>
        </p:nvGraphicFramePr>
        <p:xfrm>
          <a:off x="743144" y="5119398"/>
          <a:ext cx="79804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939">
                  <a:extLst>
                    <a:ext uri="{9D8B030D-6E8A-4147-A177-3AD203B41FA5}">
                      <a16:colId xmlns:a16="http://schemas.microsoft.com/office/drawing/2014/main" val="1797824685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936441022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383753268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4187853816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2291610768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257028808"/>
                    </a:ext>
                  </a:extLst>
                </a:gridCol>
                <a:gridCol w="752083">
                  <a:extLst>
                    <a:ext uri="{9D8B030D-6E8A-4147-A177-3AD203B41FA5}">
                      <a16:colId xmlns:a16="http://schemas.microsoft.com/office/drawing/2014/main" val="819585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Lowest Inertia Hour (GW*s)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6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100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Lowest Inertia Hour (GW*s)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63939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BAA90E-32E8-A5A2-026E-4943966DF363}"/>
              </a:ext>
            </a:extLst>
          </p:cNvPr>
          <p:cNvCxnSpPr>
            <a:cxnSpLocks/>
          </p:cNvCxnSpPr>
          <p:nvPr/>
        </p:nvCxnSpPr>
        <p:spPr>
          <a:xfrm flipH="1">
            <a:off x="6897312" y="1737981"/>
            <a:ext cx="394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EC2415-A0FB-6CC2-88C1-5F05AE41E609}"/>
              </a:ext>
            </a:extLst>
          </p:cNvPr>
          <p:cNvSpPr txBox="1">
            <a:spLocks/>
          </p:cNvSpPr>
          <p:nvPr/>
        </p:nvSpPr>
        <p:spPr>
          <a:xfrm>
            <a:off x="7292016" y="1477624"/>
            <a:ext cx="1775784" cy="543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5B6770"/>
                </a:solidFill>
                <a:cs typeface="Times New Roman"/>
              </a:rPr>
              <a:t>Similar trends for 2020 and 2023</a:t>
            </a:r>
          </a:p>
        </p:txBody>
      </p:sp>
    </p:spTree>
    <p:extLst>
      <p:ext uri="{BB962C8B-B14F-4D97-AF65-F5344CB8AC3E}">
        <p14:creationId xmlns:p14="http://schemas.microsoft.com/office/powerpoint/2010/main" val="30861335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57601</TotalTime>
  <Words>778</Words>
  <Application>Microsoft Office PowerPoint</Application>
  <PresentationFormat>On-screen Show (4:3)</PresentationFormat>
  <Paragraphs>204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Wingdings</vt:lpstr>
      <vt:lpstr>1_Custom Design</vt:lpstr>
      <vt:lpstr>1_Office Theme</vt:lpstr>
      <vt:lpstr>PowerPoint Presentation</vt:lpstr>
      <vt:lpstr>Effect of Synchronous Inertia on System Frequency</vt:lpstr>
      <vt:lpstr>Inertia Calculation</vt:lpstr>
      <vt:lpstr>Wind Generation Capacity</vt:lpstr>
      <vt:lpstr>Solar Generation Capacity</vt:lpstr>
      <vt:lpstr>PowerPoint Presentation</vt:lpstr>
      <vt:lpstr>Total Inertia 2013-2023</vt:lpstr>
      <vt:lpstr>Total Inertia by Group 2018-2023</vt:lpstr>
      <vt:lpstr>Lowest 100 Hours of Total Inertia 2018-2023</vt:lpstr>
      <vt:lpstr>Net Load during the Lowest 100 Inertia Hours 2018-2023</vt:lpstr>
      <vt:lpstr>Total Inertia by Month 2018-2023</vt:lpstr>
      <vt:lpstr>PowerPoint Presentation</vt:lpstr>
      <vt:lpstr>Correlation between Inertia and Net Load</vt:lpstr>
      <vt:lpstr>Net Load by Month 2018-2023</vt:lpstr>
      <vt:lpstr>Low Inertia Group (&lt; 150 GW*s) by Month 2018-2023</vt:lpstr>
      <vt:lpstr>PowerPoint Presentation</vt:lpstr>
      <vt:lpstr>Inertia Group by Unit Type 2018-2023</vt:lpstr>
      <vt:lpstr>Correlation between CC Generation and Total Inertia</vt:lpstr>
      <vt:lpstr>CC Generation in Low Inertia Period by Month 2018-2023</vt:lpstr>
      <vt:lpstr>Natural Gas Prices 2015-2023</vt:lpstr>
      <vt:lpstr>Summary</vt:lpstr>
      <vt:lpstr>Thank you!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Matevosjana, Julia</dc:creator>
  <cp:lastModifiedBy>Lee, Hanpyo</cp:lastModifiedBy>
  <cp:revision>381</cp:revision>
  <dcterms:created xsi:type="dcterms:W3CDTF">2019-12-03T17:24:44Z</dcterms:created>
  <dcterms:modified xsi:type="dcterms:W3CDTF">2024-05-14T16:11:58Z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SetDate">
    <vt:lpwstr>2024-02-29T02:35:17Z</vt:lpwstr>
  </property>
  <property fmtid="{D5CDD505-2E9C-101B-9397-08002B2CF9AE}" pid="4" name="MSIP_Label_7084cbda-52b8-46fb-a7b7-cb5bd465ed85_Method">
    <vt:lpwstr>Standard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ActionId">
    <vt:lpwstr>e4608bf7-14db-41d7-8c28-b2d28f12f0aa</vt:lpwstr>
  </property>
  <property fmtid="{D5CDD505-2E9C-101B-9397-08002B2CF9AE}" pid="8" name="MSIP_Label_7084cbda-52b8-46fb-a7b7-cb5bd465ed85_ContentBits">
    <vt:lpwstr>0</vt:lpwstr>
  </property>
</Properties>
</file>