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2"/>
  </p:notesMasterIdLst>
  <p:sldIdLst>
    <p:sldId id="256" r:id="rId4"/>
    <p:sldId id="273" r:id="rId5"/>
    <p:sldId id="275" r:id="rId6"/>
    <p:sldId id="280" r:id="rId7"/>
    <p:sldId id="282" r:id="rId8"/>
    <p:sldId id="276" r:id="rId9"/>
    <p:sldId id="271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13" autoAdjust="0"/>
  </p:normalViewPr>
  <p:slideViewPr>
    <p:cSldViewPr snapToGrid="0">
      <p:cViewPr varScale="1">
        <p:scale>
          <a:sx n="81" d="100"/>
          <a:sy n="81" d="100"/>
        </p:scale>
        <p:origin x="80" y="15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87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16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94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6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62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8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</a:t>
            </a:r>
            <a:r>
              <a:rPr lang="en-US"/>
              <a:t>Working Group Meeting </a:t>
            </a:r>
            <a:r>
              <a:rPr lang="en-US" dirty="0"/>
              <a:t>Notes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Tyler Springer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05/16/2024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119" y="1825625"/>
            <a:ext cx="11518986" cy="4351338"/>
          </a:xfrm>
        </p:spPr>
        <p:txBody>
          <a:bodyPr>
            <a:normAutofit/>
          </a:bodyPr>
          <a:lstStyle/>
          <a:p>
            <a:r>
              <a:rPr lang="en-US" dirty="0"/>
              <a:t>Unofficial Peaks Reported by ERCOT </a:t>
            </a:r>
          </a:p>
          <a:p>
            <a:r>
              <a:rPr lang="en-US" dirty="0"/>
              <a:t>April Peak Demand – 63,997 MW 4/30 HE 1800 April 2023 Peak 60,995. </a:t>
            </a:r>
          </a:p>
          <a:p>
            <a:r>
              <a:rPr lang="en-US" dirty="0"/>
              <a:t>April All Time Renewable – 37,806 MW 4/5 16:07</a:t>
            </a:r>
          </a:p>
          <a:p>
            <a:r>
              <a:rPr lang="en-US" dirty="0"/>
              <a:t>New All Time Wind Penetration Record 69.15% on 4/10/2024 01:43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859" y="1634944"/>
            <a:ext cx="10515600" cy="4351338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 panose="020F0502020204030204" pitchFamily="34" charset="0"/>
              </a:rPr>
              <a:t>Industry Outreach 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effectLst/>
                <a:latin typeface="Calibri" panose="020F0502020204030204" pitchFamily="34" charset="0"/>
              </a:rPr>
              <a:t>5/21 Summer Outlook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5/22 Talk with Texas IBR Registration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Reliability Workshop 101 and 102 scheduled for June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2024 Summer Reliability Assessment is available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NERC alert from April on 6GHZ interference was acknowledged by 99% of the participants in Texas</a:t>
            </a:r>
          </a:p>
          <a:p>
            <a:pPr lvl="1">
              <a:spcBef>
                <a:spcPts val="0"/>
              </a:spcBef>
            </a:pPr>
            <a:endParaRPr lang="en-US" sz="14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6867-77F2-405D-A125-4C368187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NOGRR262 – </a:t>
            </a:r>
            <a:r>
              <a:rPr lang="en-US" sz="4400" dirty="0">
                <a:effectLst/>
              </a:rPr>
              <a:t>Provisions for Operator Controlled Load Shed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6292-163C-42B9-9170-D2009270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/>
              <a:t>Oncor Provided Overview of Comments Filed on 5/13/2024</a:t>
            </a:r>
          </a:p>
          <a:p>
            <a:pPr lvl="1"/>
            <a:r>
              <a:rPr lang="en-US" sz="2200" dirty="0">
                <a:ea typeface="Times New Roman" panose="02020603050405020304" pitchFamily="18" charset="0"/>
              </a:rPr>
              <a:t>R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emove the proposed language stating that Transmission Operators (TOs) should avoid the use of Load designated as critical, Under-Frequency Load Shed (UFLS), or Under-voltage Load Shed (UVLS). Adequately covered in 4.5.3.4</a:t>
            </a:r>
            <a:endParaRPr lang="en-US" sz="2200" dirty="0"/>
          </a:p>
          <a:p>
            <a:pPr lvl="1"/>
            <a:r>
              <a:rPr lang="en-US" sz="2200" dirty="0">
                <a:effectLst/>
                <a:ea typeface="Times New Roman" panose="02020603050405020304" pitchFamily="18" charset="0"/>
              </a:rPr>
              <a:t>Replace “if possible” with “if applicable” in paragraph (7)(b).</a:t>
            </a:r>
            <a:endParaRPr lang="en-US" sz="2200" dirty="0"/>
          </a:p>
          <a:p>
            <a:pPr lvl="1"/>
            <a:r>
              <a:rPr lang="en-US" sz="2200" dirty="0">
                <a:effectLst/>
                <a:ea typeface="Times New Roman" panose="02020603050405020304" pitchFamily="18" charset="0"/>
              </a:rPr>
              <a:t>Add a requirement to paragraph (7)(b) for the TO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to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notify ERCOT if its Supervisory Control and Data Acquisition (SCADA)-controlled Load shed capability has been exhausted.</a:t>
            </a:r>
          </a:p>
          <a:p>
            <a:pPr lvl="1"/>
            <a:r>
              <a:rPr lang="en-US" sz="2200" dirty="0">
                <a:effectLst/>
                <a:ea typeface="Times New Roman" panose="02020603050405020304" pitchFamily="18" charset="0"/>
              </a:rPr>
              <a:t>Add “If determined appropriate by the TO and as soon as practicable” in lieu of “Whenever possible” in paragraph (c), along with a corresponding change of “shall” to “should.”</a:t>
            </a:r>
          </a:p>
          <a:p>
            <a:r>
              <a:rPr lang="en-US" sz="2500" dirty="0"/>
              <a:t>Gold Spread expressed concerns on “</a:t>
            </a:r>
            <a:r>
              <a:rPr lang="en-US" sz="2500" dirty="0">
                <a:effectLst/>
                <a:ea typeface="Times New Roman" panose="02020603050405020304" pitchFamily="18" charset="0"/>
              </a:rPr>
              <a:t>SCADA-controlled Load shed should be utilized before non-SCADA controlled Load shed when executing a Load shed instruction”  due to some Coop’s not have SCADA control and could add burden other Coops with SCADA control.</a:t>
            </a:r>
          </a:p>
          <a:p>
            <a:r>
              <a:rPr lang="en-US" sz="2500" dirty="0"/>
              <a:t>ERCOT and Golden Spread will meet to discuss and possibly propose new language.</a:t>
            </a:r>
          </a:p>
          <a:p>
            <a:r>
              <a:rPr lang="en-US" sz="2500" dirty="0"/>
              <a:t>ERCOT expressed the need to gain consensus move this forward.</a:t>
            </a:r>
            <a:endParaRPr lang="en-US" sz="2200" dirty="0"/>
          </a:p>
          <a:p>
            <a:r>
              <a:rPr lang="en-US" sz="2600" dirty="0"/>
              <a:t>NOGRR262 will remain tabled at OWG.</a:t>
            </a:r>
            <a:endParaRPr lang="en-US" sz="1800" dirty="0"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1800" dirty="0">
                <a:latin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099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1221 – Related to NOGRR262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were no new comments filed</a:t>
            </a:r>
          </a:p>
          <a:p>
            <a:r>
              <a:rPr lang="en-US" dirty="0"/>
              <a:t>NPRR 1221 remains tabled pending consensus on NOGRR262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6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provided an update indicating they were still actively working in comments and coordinating with the PUC. </a:t>
            </a:r>
          </a:p>
          <a:p>
            <a:r>
              <a:rPr lang="en-US" dirty="0"/>
              <a:t>ERCOT will need a little more time to complete. No timeline was available.</a:t>
            </a:r>
          </a:p>
          <a:p>
            <a:r>
              <a:rPr lang="en-US" dirty="0"/>
              <a:t>Remains tabled at OWG.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Update from OTWG. </a:t>
            </a:r>
          </a:p>
          <a:p>
            <a:r>
              <a:rPr lang="en-US" dirty="0"/>
              <a:t>Latest information is posted on the OWG meeting April meeting page</a:t>
            </a:r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C5C1-2A89-4FE3-A92B-7FF92915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7ABA1-C071-446A-9B9B-3404EFFD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None. </a:t>
            </a:r>
          </a:p>
        </p:txBody>
      </p:sp>
    </p:spTree>
    <p:extLst>
      <p:ext uri="{BB962C8B-B14F-4D97-AF65-F5344CB8AC3E}">
        <p14:creationId xmlns:p14="http://schemas.microsoft.com/office/powerpoint/2010/main" val="153833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  <element uid="d14f5c36-f44a-4315-b438-005cfe8f069f" value=""/>
</sisl>
</file>

<file path=customXml/item2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MTU5ODU8L1VzZXJOYW1lPjxEYXRlVGltZT4zLzEzLzIwMjQgNDo0MTowOSBQTTwvRGF0ZVRpbWU+PExhYmVsU3RyaW5nPkFFUCBQdWJsaWM8L0xhYmVsU3RyaW5nPjwvaXRlbT48L2xhYmVsSGlzdG9yeT4=</Value>
</WrappedLabelHistory>
</file>

<file path=customXml/itemProps1.xml><?xml version="1.0" encoding="utf-8"?>
<ds:datastoreItem xmlns:ds="http://schemas.openxmlformats.org/officeDocument/2006/customXml" ds:itemID="{E4844041-DA15-4830-9EBF-AA1588CA996F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646B5928-8F0E-4F6E-B076-5F58C8BAAEA7}">
  <ds:schemaRefs>
    <ds:schemaRef ds:uri="http://www.w3.org/2001/XMLSchema"/>
    <ds:schemaRef ds:uri="http://www.boldonjames.com/2016/02/Classifier/internal/wrappedLabelHistor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4636</TotalTime>
  <Words>426</Words>
  <Application>Microsoft Office PowerPoint</Application>
  <PresentationFormat>Widescreen</PresentationFormat>
  <Paragraphs>49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Operations Working Group Meeting Notes </vt:lpstr>
      <vt:lpstr>ERCOT Updates and System Operation Report</vt:lpstr>
      <vt:lpstr>Texas Reliability Entity Report</vt:lpstr>
      <vt:lpstr>NOGRR262 – Provisions for Operator Controlled Load Shed</vt:lpstr>
      <vt:lpstr>NPRR 1221 – Related to NOGRR262</vt:lpstr>
      <vt:lpstr>NPRR 1070 - Planning Criteria for GTC Exit Solutions</vt:lpstr>
      <vt:lpstr>OTWG Update</vt:lpstr>
      <vt:lpstr>Other Business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64</cp:revision>
  <dcterms:created xsi:type="dcterms:W3CDTF">2017-05-03T20:12:06Z</dcterms:created>
  <dcterms:modified xsi:type="dcterms:W3CDTF">2024-05-17T14:47:35Z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  <property fmtid="{D5CDD505-2E9C-101B-9397-08002B2CF9AE}" pid="4" name="docIndexRef">
    <vt:lpwstr>3522d50a-dc74-4174-8493-254139260d77</vt:lpwstr>
  </property>
  <property fmtid="{D5CDD505-2E9C-101B-9397-08002B2CF9AE}" pid="5" name="bjClsUserRVM">
    <vt:lpwstr>[]</vt:lpwstr>
  </property>
  <property fmtid="{D5CDD505-2E9C-101B-9397-08002B2CF9AE}" pid="6" name="bjSaver">
    <vt:lpwstr>eKjbB4XF/I3lnhLAvyEhKj6Lb8jcG+mE</vt:lpwstr>
  </property>
  <property fmtid="{D5CDD505-2E9C-101B-9397-08002B2CF9AE}" pid="7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8" name="bjDocumentLabelXML-0">
    <vt:lpwstr>ames.com/2008/01/sie/internal/label"&gt;&lt;element uid="c5f8eb12-5b27-439d-aaa6-3402af626fa3" value="" /&gt;&lt;element uid="d14f5c36-f44a-4315-b438-005cfe8f069f" value="" /&gt;&lt;/sisl&gt;</vt:lpwstr>
  </property>
  <property fmtid="{D5CDD505-2E9C-101B-9397-08002B2CF9AE}" pid="9" name="bjDocumentSecurityLabel">
    <vt:lpwstr>AEP Public</vt:lpwstr>
  </property>
  <property fmtid="{D5CDD505-2E9C-101B-9397-08002B2CF9AE}" pid="10" name="MSIP_Label_5c34e43d-0b77-4b2c-b224-1b46981ccfdb_SiteId">
    <vt:lpwstr>15f3c881-6b03-4ff6-8559-77bf5177818f</vt:lpwstr>
  </property>
  <property fmtid="{D5CDD505-2E9C-101B-9397-08002B2CF9AE}" pid="11" name="MSIP_Label_5c34e43d-0b77-4b2c-b224-1b46981ccfdb_Name">
    <vt:lpwstr>AEP Public</vt:lpwstr>
  </property>
  <property fmtid="{D5CDD505-2E9C-101B-9397-08002B2CF9AE}" pid="12" name="MSIP_Label_5c34e43d-0b77-4b2c-b224-1b46981ccfdb_Enabled">
    <vt:lpwstr>true</vt:lpwstr>
  </property>
  <property fmtid="{D5CDD505-2E9C-101B-9397-08002B2CF9AE}" pid="13" name="bjLabelHistoryID">
    <vt:lpwstr>{646B5928-8F0E-4F6E-B076-5F58C8BAAEA7}</vt:lpwstr>
  </property>
</Properties>
</file>