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3.xml" ContentType="application/vnd.openxmlformats-officedocument.theme+xml"/>
  <Override PartName="/ppt/theme/theme4.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3" r:id="rId4"/>
    <p:sldMasterId id="2147483663" r:id="rId5"/>
  </p:sldMasterIdLst>
  <p:notesMasterIdLst>
    <p:notesMasterId r:id="rId16"/>
  </p:notesMasterIdLst>
  <p:handoutMasterIdLst>
    <p:handoutMasterId r:id="rId17"/>
  </p:handoutMasterIdLst>
  <p:sldIdLst>
    <p:sldId id="542" r:id="rId6"/>
    <p:sldId id="563" r:id="rId7"/>
    <p:sldId id="570" r:id="rId8"/>
    <p:sldId id="571" r:id="rId9"/>
    <p:sldId id="561" r:id="rId10"/>
    <p:sldId id="562" r:id="rId11"/>
    <p:sldId id="572" r:id="rId12"/>
    <p:sldId id="573" r:id="rId13"/>
    <p:sldId id="568" r:id="rId14"/>
    <p:sldId id="567"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AED60BC-6DC8-9208-15EC-10DB2B0CE731}" name="Mereness, Matt" initials="MM" userId="S::matt.mereness@ercot.com::6db1126a-164e-4475-8d86-5dde160acd3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C6"/>
    <a:srgbClr val="26D07C"/>
    <a:srgbClr val="00AEC7"/>
    <a:srgbClr val="E6EBF0"/>
    <a:srgbClr val="093C61"/>
    <a:srgbClr val="98C3FA"/>
    <a:srgbClr val="70CDD9"/>
    <a:srgbClr val="8DC3E5"/>
    <a:srgbClr val="A9E5EA"/>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1" d="100"/>
          <a:sy n="81" d="100"/>
        </p:scale>
        <p:origin x="1296" y="58"/>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202"/>
    </p:cViewPr>
  </p:sorterViewPr>
  <p:notesViewPr>
    <p:cSldViewPr showGuides="1">
      <p:cViewPr varScale="1">
        <p:scale>
          <a:sx n="61" d="100"/>
          <a:sy n="61" d="100"/>
        </p:scale>
        <p:origin x="2285"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dirty="0"/>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dirty="0"/>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dirty="0"/>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5/15/2024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5/15/2024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7" name="Content Placeholder 2">
            <a:extLst>
              <a:ext uri="{FF2B5EF4-FFF2-40B4-BE49-F238E27FC236}">
                <a16:creationId xmlns:a16="http://schemas.microsoft.com/office/drawing/2014/main" id="{B51E1165-2D5E-A8BA-AD01-59C2367A0139}"/>
              </a:ext>
            </a:extLst>
          </p:cNvPr>
          <p:cNvSpPr>
            <a:spLocks noGrp="1"/>
          </p:cNvSpPr>
          <p:nvPr>
            <p:ph idx="1"/>
          </p:nvPr>
        </p:nvSpPr>
        <p:spPr>
          <a:xfrm>
            <a:off x="304800" y="762000"/>
            <a:ext cx="8534400" cy="2209800"/>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8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C1068C6B-C94E-547A-7102-71442E874B5D}"/>
              </a:ext>
            </a:extLst>
          </p:cNvPr>
          <p:cNvSpPr>
            <a:spLocks noGrp="1"/>
          </p:cNvSpPr>
          <p:nvPr>
            <p:ph idx="10"/>
          </p:nvPr>
        </p:nvSpPr>
        <p:spPr>
          <a:xfrm>
            <a:off x="304800" y="31242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Takeaway">
    <p:spTree>
      <p:nvGrpSpPr>
        <p:cNvPr id="1" name=""/>
        <p:cNvGrpSpPr/>
        <p:nvPr/>
      </p:nvGrpSpPr>
      <p:grpSpPr>
        <a:xfrm>
          <a:off x="0" y="0"/>
          <a:ext cx="0" cy="0"/>
          <a:chOff x="0" y="0"/>
          <a:chExt cx="0" cy="0"/>
        </a:xfrm>
      </p:grpSpPr>
      <p:sp>
        <p:nvSpPr>
          <p:cNvPr id="13" name="Content Placeholder 2" descr="xdgdfgdfg">
            <a:extLst>
              <a:ext uri="{FF2B5EF4-FFF2-40B4-BE49-F238E27FC236}">
                <a16:creationId xmlns:a16="http://schemas.microsoft.com/office/drawing/2014/main" id="{11BF4596-49BD-5DCB-711C-47030A443E0E}"/>
              </a:ext>
              <a:ext uri="{C183D7F6-B498-43B3-948B-1728B52AA6E4}">
                <adec:decorative xmlns:adec="http://schemas.microsoft.com/office/drawing/2017/decorative" val="0"/>
              </a:ext>
            </a:extLst>
          </p:cNvPr>
          <p:cNvSpPr>
            <a:spLocks noGrp="1"/>
          </p:cNvSpPr>
          <p:nvPr>
            <p:ph idx="11"/>
          </p:nvPr>
        </p:nvSpPr>
        <p:spPr>
          <a:xfrm>
            <a:off x="304800" y="1058219"/>
            <a:ext cx="8534400"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17" name="Content Placeholder 2">
            <a:extLst>
              <a:ext uri="{FF2B5EF4-FFF2-40B4-BE49-F238E27FC236}">
                <a16:creationId xmlns:a16="http://schemas.microsoft.com/office/drawing/2014/main" id="{C2FC120C-B1CB-16E5-B00E-55E88FB1592E}"/>
              </a:ext>
            </a:extLst>
          </p:cNvPr>
          <p:cNvSpPr>
            <a:spLocks noGrp="1"/>
          </p:cNvSpPr>
          <p:nvPr>
            <p:ph idx="12"/>
          </p:nvPr>
        </p:nvSpPr>
        <p:spPr>
          <a:xfrm>
            <a:off x="304800" y="3524730"/>
            <a:ext cx="8534400"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82885737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Footer Placeholder 4">
            <a:extLst>
              <a:ext uri="{FF2B5EF4-FFF2-40B4-BE49-F238E27FC236}">
                <a16:creationId xmlns:a16="http://schemas.microsoft.com/office/drawing/2014/main" id="{EC87C22B-ECB6-24C9-CA51-802C0CC5A9A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902CBC-1565-53AF-76EE-5EA87EAAEDC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a:p>
            <a:pPr lvl="2"/>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7" name="Footer Placeholder 4">
            <a:extLst>
              <a:ext uri="{FF2B5EF4-FFF2-40B4-BE49-F238E27FC236}">
                <a16:creationId xmlns:a16="http://schemas.microsoft.com/office/drawing/2014/main" id="{4AF8B1A1-8352-B98E-3C78-48C46BD8F21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8" name="Slide Number Placeholder 5">
            <a:extLst>
              <a:ext uri="{FF2B5EF4-FFF2-40B4-BE49-F238E27FC236}">
                <a16:creationId xmlns:a16="http://schemas.microsoft.com/office/drawing/2014/main" id="{040D7F8C-7E87-E617-9858-400C5F8AC25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693029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dirty="0"/>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dirty="0"/>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F6FD2C47-F578-2F9E-22DF-DA95B857A3B3}"/>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2ED327A-7496-0E17-F5C8-2E5C3BB9611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58940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dirty="0"/>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dirty="0"/>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dirty="0"/>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dirty="0"/>
          </a:p>
        </p:txBody>
      </p:sp>
      <p:sp>
        <p:nvSpPr>
          <p:cNvPr id="2" name="Footer Placeholder 4">
            <a:extLst>
              <a:ext uri="{FF2B5EF4-FFF2-40B4-BE49-F238E27FC236}">
                <a16:creationId xmlns:a16="http://schemas.microsoft.com/office/drawing/2014/main" id="{00B85CC8-6F83-6404-ACAA-F1FA4529AE6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9AE8A331-9F84-084C-7267-CFE65AA7774A}"/>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96379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Footer Placeholder 4">
            <a:extLst>
              <a:ext uri="{FF2B5EF4-FFF2-40B4-BE49-F238E27FC236}">
                <a16:creationId xmlns:a16="http://schemas.microsoft.com/office/drawing/2014/main" id="{DA8C3691-EDE4-B07C-F114-E502244790C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3" name="Slide Number Placeholder 5">
            <a:extLst>
              <a:ext uri="{FF2B5EF4-FFF2-40B4-BE49-F238E27FC236}">
                <a16:creationId xmlns:a16="http://schemas.microsoft.com/office/drawing/2014/main" id="{C7B83F30-EC1D-F71C-95D7-1B5BC9FD203F}"/>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114386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534400" y="63246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10" name="Slide Number Placeholder 5"/>
          <p:cNvSpPr txBox="1">
            <a:spLocks/>
          </p:cNvSpPr>
          <p:nvPr userDrawn="1"/>
        </p:nvSpPr>
        <p:spPr>
          <a:xfrm>
            <a:off x="8534400" y="6324600"/>
            <a:ext cx="609600" cy="2968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117636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Footer Placeholder 4">
            <a:extLst>
              <a:ext uri="{FF2B5EF4-FFF2-40B4-BE49-F238E27FC236}">
                <a16:creationId xmlns:a16="http://schemas.microsoft.com/office/drawing/2014/main" id="{561D9533-CB1D-41E2-A7CA-83FDF6B751C1}"/>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7" name="Slide Number Placeholder 5">
            <a:extLst>
              <a:ext uri="{FF2B5EF4-FFF2-40B4-BE49-F238E27FC236}">
                <a16:creationId xmlns:a16="http://schemas.microsoft.com/office/drawing/2014/main" id="{441D418E-9C88-65C3-7644-3BFD9E325CB6}"/>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828316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dirty="0"/>
              <a:t>Click to edit Master title style</a:t>
            </a:r>
          </a:p>
        </p:txBody>
      </p:sp>
      <p:sp>
        <p:nvSpPr>
          <p:cNvPr id="3" name="Footer Placeholder 4">
            <a:extLst>
              <a:ext uri="{FF2B5EF4-FFF2-40B4-BE49-F238E27FC236}">
                <a16:creationId xmlns:a16="http://schemas.microsoft.com/office/drawing/2014/main" id="{1F378818-BDFE-F884-8C6C-4CCC2735F49B}"/>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41FCBFE-0DE4-6F22-6E66-AE772DD05E9D}"/>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Footer Placeholder 4">
            <a:extLst>
              <a:ext uri="{FF2B5EF4-FFF2-40B4-BE49-F238E27FC236}">
                <a16:creationId xmlns:a16="http://schemas.microsoft.com/office/drawing/2014/main" id="{545B7A48-1656-2C3F-0296-FBEF4281ABE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F866302B-9158-11F4-3B77-9F86EAAEC23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 name="Footer Placeholder 4">
            <a:extLst>
              <a:ext uri="{FF2B5EF4-FFF2-40B4-BE49-F238E27FC236}">
                <a16:creationId xmlns:a16="http://schemas.microsoft.com/office/drawing/2014/main" id="{166858FE-C979-8B8E-03D2-C3C16DE57A6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AC82599C-5AEF-12A9-5E15-1FCCC1DE3FA7}"/>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93111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0" y="762000"/>
            <a:ext cx="8534400" cy="2080570"/>
          </a:xfrm>
          <a:prstGeom prst="rect">
            <a:avLst/>
          </a:prstGeom>
          <a:noFill/>
          <a:ln w="15875" cap="rnd" cmpd="sng">
            <a:noFill/>
            <a:miter lim="800000"/>
          </a:ln>
          <a:effectLst/>
        </p:spPr>
        <p:txBody>
          <a:bodyPr wrap="square" lIns="274320" tIns="274320" rIns="274320" bIns="274320" numCol="1" spcCol="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7" name="Text Placeholder 6">
            <a:extLst>
              <a:ext uri="{FF2B5EF4-FFF2-40B4-BE49-F238E27FC236}">
                <a16:creationId xmlns:a16="http://schemas.microsoft.com/office/drawing/2014/main" id="{256E5B54-4089-96A7-2D9D-9DE3B556DE6C}"/>
              </a:ext>
            </a:extLst>
          </p:cNvPr>
          <p:cNvSpPr>
            <a:spLocks noGrp="1"/>
          </p:cNvSpPr>
          <p:nvPr>
            <p:ph type="body" sz="half" idx="18"/>
          </p:nvPr>
        </p:nvSpPr>
        <p:spPr>
          <a:xfrm>
            <a:off x="304800" y="4283179"/>
            <a:ext cx="8534400" cy="172354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1" spcCol="0">
            <a:spAutoFit/>
          </a:bodyPr>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8" name="Footer Placeholder 4">
            <a:extLst>
              <a:ext uri="{FF2B5EF4-FFF2-40B4-BE49-F238E27FC236}">
                <a16:creationId xmlns:a16="http://schemas.microsoft.com/office/drawing/2014/main" id="{56C41BB5-1EEC-FCDB-01DA-7245FD308E5F}"/>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EDE784D3-CB7A-BC89-24C2-BFB1A76006C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56657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55758650-6057-27BA-3042-74E6ED3D258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5F3A14D9-11BE-48EC-BFD4-7B66ECAF999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7" name="TextBox 6">
            <a:extLst>
              <a:ext uri="{FF2B5EF4-FFF2-40B4-BE49-F238E27FC236}">
                <a16:creationId xmlns:a16="http://schemas.microsoft.com/office/drawing/2014/main" id="{4E2DD23C-49EE-C657-D737-13CB53F52F7D}"/>
              </a:ext>
            </a:extLst>
          </p:cNvPr>
          <p:cNvSpPr txBox="1"/>
          <p:nvPr userDrawn="1"/>
        </p:nvSpPr>
        <p:spPr>
          <a:xfrm>
            <a:off x="5638800" y="914400"/>
            <a:ext cx="3124200" cy="1292662"/>
          </a:xfrm>
          <a:prstGeom prst="rect">
            <a:avLst/>
          </a:prstGeom>
          <a:solidFill>
            <a:schemeClr val="accent1">
              <a:lumMod val="20000"/>
              <a:lumOff val="80000"/>
            </a:schemeClr>
          </a:solidFill>
          <a:ln w="15875">
            <a:solidFill>
              <a:srgbClr val="00AEC7"/>
            </a:solidFill>
          </a:ln>
          <a:effectLst>
            <a:outerShdw blurRad="50800" dist="38100" dir="2700000" algn="tl" rotWithShape="0">
              <a:prstClr val="black">
                <a:alpha val="40000"/>
              </a:prstClr>
            </a:outerShdw>
          </a:effectLst>
        </p:spPr>
        <p:txBody>
          <a:bodyPr wrap="square" lIns="182880" tIns="182880" rIns="182880" bIns="182880" rtlCol="0">
            <a:spAutoFit/>
          </a:bodyPr>
          <a:lstStyle/>
          <a:p>
            <a:pPr lvl="0"/>
            <a:r>
              <a:rPr lang="en-US" sz="1600" dirty="0">
                <a:solidFill>
                  <a:schemeClr val="tx1"/>
                </a:solidFill>
              </a:rPr>
              <a:t>Click to edit Master text styles</a:t>
            </a:r>
          </a:p>
          <a:p>
            <a:pPr marL="742950" lvl="1" indent="-285750">
              <a:buFont typeface="Arial" panose="020B0604020202020204" pitchFamily="34" charset="0"/>
              <a:buChar char="•"/>
            </a:pPr>
            <a:r>
              <a:rPr lang="en-US" sz="1400" dirty="0">
                <a:solidFill>
                  <a:schemeClr val="tx1"/>
                </a:solidFill>
              </a:rPr>
              <a:t>Second level</a:t>
            </a:r>
          </a:p>
          <a:p>
            <a:pPr marL="1085850" lvl="2" indent="-171450">
              <a:buFont typeface="Arial" panose="020B0604020202020204" pitchFamily="34" charset="0"/>
              <a:buChar char="•"/>
            </a:pPr>
            <a:r>
              <a:rPr lang="en-US" sz="1200" dirty="0">
                <a:solidFill>
                  <a:schemeClr val="tx1"/>
                </a:solidFill>
              </a:rPr>
              <a:t>Third level</a:t>
            </a:r>
          </a:p>
          <a:p>
            <a:endParaRPr lang="en-US" dirty="0">
              <a:solidFill>
                <a:schemeClr val="tx1"/>
              </a:solidFill>
            </a:endParaRPr>
          </a:p>
        </p:txBody>
      </p:sp>
    </p:spTree>
    <p:extLst>
      <p:ext uri="{BB962C8B-B14F-4D97-AF65-F5344CB8AC3E}">
        <p14:creationId xmlns:p14="http://schemas.microsoft.com/office/powerpoint/2010/main" val="2643291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318504"/>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
          </p:nvPr>
        </p:nvSpPr>
        <p:spPr>
          <a:xfrm>
            <a:off x="304800" y="762000"/>
            <a:ext cx="5181600" cy="52578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Footer Placeholder 4">
            <a:extLst>
              <a:ext uri="{FF2B5EF4-FFF2-40B4-BE49-F238E27FC236}">
                <a16:creationId xmlns:a16="http://schemas.microsoft.com/office/drawing/2014/main" id="{4FB953F4-81A3-8A2B-DF43-0A159C2AABC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10" name="Slide Number Placeholder 5">
            <a:extLst>
              <a:ext uri="{FF2B5EF4-FFF2-40B4-BE49-F238E27FC236}">
                <a16:creationId xmlns:a16="http://schemas.microsoft.com/office/drawing/2014/main" id="{FF00FF52-E6F1-3C2A-4808-5A12AA3953E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183322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45720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318504"/>
          </a:xfrm>
          <a:prstGeom prst="rect">
            <a:avLst/>
          </a:prstGeom>
          <a:solidFill>
            <a:srgbClr val="E6EBF0"/>
          </a:solidFill>
        </p:spPr>
        <p:txBody>
          <a:bodyPr lIns="274320" tIns="1005840" rIns="274320" bIns="731520"/>
          <a:lstStyle>
            <a:lvl1pPr marL="0" indent="0">
              <a:buNone/>
              <a:defRPr sz="2000" b="0">
                <a:solidFill>
                  <a:schemeClr val="accent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08A006D7-B111-59A0-C107-A7629026341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025D1E40-D3DE-D4F4-AD78-7AD3CD8F1D68}"/>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5283138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theme" Target="../theme/theme2.xml"/><Relationship Id="rId2" Type="http://schemas.openxmlformats.org/officeDocument/2006/relationships/slideLayout" Target="../slideLayouts/slideLayout3.xml"/><Relationship Id="rId16" Type="http://schemas.openxmlformats.org/officeDocument/2006/relationships/slideLayout" Target="../slideLayouts/slideLayout17.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324604"/>
            <a:ext cx="533399" cy="5333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324600"/>
            <a:ext cx="124369" cy="533396"/>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cxnSp>
        <p:nvCxnSpPr>
          <p:cNvPr id="7" name="Straight Connector 6"/>
          <p:cNvCxnSpPr/>
          <p:nvPr userDrawn="1"/>
        </p:nvCxnSpPr>
        <p:spPr>
          <a:xfrm>
            <a:off x="76200" y="63246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3246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838200" y="6096000"/>
            <a:ext cx="1181868" cy="457200"/>
          </a:xfrm>
          <a:prstGeom prst="rect">
            <a:avLst/>
          </a:prstGeom>
        </p:spPr>
      </p:pic>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3" name="TextBox 2">
            <a:extLst>
              <a:ext uri="{FF2B5EF4-FFF2-40B4-BE49-F238E27FC236}">
                <a16:creationId xmlns:a16="http://schemas.microsoft.com/office/drawing/2014/main" id="{1D58BBB7-4F61-67AB-A4FB-BF4DCCE49743}"/>
              </a:ext>
            </a:extLst>
          </p:cNvPr>
          <p:cNvSpPr txBox="1"/>
          <p:nvPr userDrawn="1"/>
        </p:nvSpPr>
        <p:spPr>
          <a:xfrm>
            <a:off x="54675" y="6324600"/>
            <a:ext cx="2840925" cy="400110"/>
          </a:xfrm>
          <a:prstGeom prst="rect">
            <a:avLst/>
          </a:prstGeom>
          <a:noFill/>
        </p:spPr>
        <p:txBody>
          <a:bodyPr wrap="square" rtlCol="0">
            <a:spAutoFit/>
          </a:bodyPr>
          <a:lstStyle/>
          <a:p>
            <a:pPr algn="l"/>
            <a:endParaRPr lang="en-US" sz="1000" b="0" baseline="0" dirty="0">
              <a:solidFill>
                <a:schemeClr val="tx1"/>
              </a:solidFill>
            </a:endParaRPr>
          </a:p>
          <a:p>
            <a:pPr algn="l"/>
            <a:r>
              <a:rPr lang="en-US" sz="1000" b="0" baseline="0" dirty="0">
                <a:solidFill>
                  <a:schemeClr val="tx1"/>
                </a:solidFill>
              </a:rPr>
              <a:t>Public</a:t>
            </a:r>
            <a:endParaRPr lang="en-US" sz="1000" b="0" dirty="0">
              <a:solidFill>
                <a:schemeClr val="tx1"/>
              </a:solidFill>
            </a:endParaRPr>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39" r:id="rId5"/>
    <p:sldLayoutId id="2147483719" r:id="rId6"/>
    <p:sldLayoutId id="2147483713" r:id="rId7"/>
    <p:sldLayoutId id="2147483714" r:id="rId8"/>
    <p:sldLayoutId id="2147483716" r:id="rId9"/>
    <p:sldLayoutId id="2147483740" r:id="rId10"/>
    <p:sldLayoutId id="2147483717" r:id="rId11"/>
    <p:sldLayoutId id="2147483720" r:id="rId12"/>
    <p:sldLayoutId id="2147483666" r:id="rId13"/>
    <p:sldLayoutId id="2147483737" r:id="rId14"/>
    <p:sldLayoutId id="2147483721" r:id="rId15"/>
    <p:sldLayoutId id="2147483755" r:id="rId16"/>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ercot.com/calendar/05062024-RTC_B-project-Technical-Workshops" TargetMode="External"/><Relationship Id="rId2" Type="http://schemas.openxmlformats.org/officeDocument/2006/relationships/hyperlink" Target="https://www.ercot.com/calendar/04182024-RTC_B-project-Technical-Workshops" TargetMode="External"/><Relationship Id="rId1" Type="http://schemas.openxmlformats.org/officeDocument/2006/relationships/slideLayout" Target="../slideLayouts/slideLayout17.xml"/><Relationship Id="rId5" Type="http://schemas.openxmlformats.org/officeDocument/2006/relationships/hyperlink" Target="https://www.ercot.com/calendar/06062024-RTC_B-project-Technical-Workshops" TargetMode="External"/><Relationship Id="rId4" Type="http://schemas.openxmlformats.org/officeDocument/2006/relationships/hyperlink" Target="https://www.ercot.com/calendar/05152024-RTC_B-project-Technical-Workshop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hyperlink" Target="https://www.ercot.com/mktrules/puctDirectives/rtCoOptimization" TargetMode="External"/><Relationship Id="rId2" Type="http://schemas.openxmlformats.org/officeDocument/2006/relationships/hyperlink" Target="https://www.ercot.com/files/docs/2020/04/01/RTC_Key_Principle_Quick_Reference.docx" TargetMode="External"/><Relationship Id="rId1" Type="http://schemas.openxmlformats.org/officeDocument/2006/relationships/slideLayout" Target="../slideLayouts/slideLayout17.xml"/><Relationship Id="rId4" Type="http://schemas.openxmlformats.org/officeDocument/2006/relationships/hyperlink" Target="https://www.ercot.com/mktrules/keypriorities/bes"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hyperlink" Target="https://www.ercot.com/calendar/04102024-RTCBTF-Meeting" TargetMode="External"/><Relationship Id="rId2" Type="http://schemas.openxmlformats.org/officeDocument/2006/relationships/hyperlink" Target="https://www.ercot.com/files/docs/2024/03/12/Issue4_VerifiableCost%20On-Line%20Hydro.pptx" TargetMode="External"/><Relationship Id="rId1" Type="http://schemas.openxmlformats.org/officeDocument/2006/relationships/slideLayout" Target="../slideLayouts/slideLayout17.xml"/><Relationship Id="rId5" Type="http://schemas.openxmlformats.org/officeDocument/2006/relationships/hyperlink" Target="https://www.ercot.com/calendar/05062024-RTC_B-project-Technical-Workshops" TargetMode="External"/><Relationship Id="rId4" Type="http://schemas.openxmlformats.org/officeDocument/2006/relationships/hyperlink" Target="https://www.ercot.com/calendar/04182024-RTC_B-project-Technical-Workshop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3810000" y="1674673"/>
            <a:ext cx="4953000" cy="3323987"/>
          </a:xfrm>
          <a:prstGeom prst="rect">
            <a:avLst/>
          </a:prstGeom>
          <a:noFill/>
        </p:spPr>
        <p:txBody>
          <a:bodyPr wrap="square" rtlCol="0">
            <a:spAutoFit/>
          </a:bodyPr>
          <a:lstStyle/>
          <a:p>
            <a:r>
              <a:rPr lang="en-US" sz="2400" b="1" dirty="0"/>
              <a:t>RTC+B Task Force</a:t>
            </a:r>
          </a:p>
          <a:p>
            <a:r>
              <a:rPr lang="en-US" sz="2400" b="1" dirty="0"/>
              <a:t>Update </a:t>
            </a:r>
          </a:p>
          <a:p>
            <a:endParaRPr lang="en-US" dirty="0">
              <a:solidFill>
                <a:schemeClr val="tx2"/>
              </a:solidFill>
            </a:endParaRPr>
          </a:p>
          <a:p>
            <a:r>
              <a:rPr lang="en-US" i="1" dirty="0"/>
              <a:t>Matt Mereness</a:t>
            </a:r>
            <a:endParaRPr lang="en-US" dirty="0"/>
          </a:p>
          <a:p>
            <a:endParaRPr lang="en-US" dirty="0"/>
          </a:p>
          <a:p>
            <a:endParaRPr lang="en-US" dirty="0">
              <a:solidFill>
                <a:schemeClr val="tx2"/>
              </a:solidFill>
            </a:endParaRPr>
          </a:p>
          <a:p>
            <a:r>
              <a:rPr lang="en-US" dirty="0">
                <a:solidFill>
                  <a:schemeClr val="tx2"/>
                </a:solidFill>
              </a:rPr>
              <a:t>TAC</a:t>
            </a:r>
          </a:p>
          <a:p>
            <a:endParaRPr lang="en-US" dirty="0">
              <a:solidFill>
                <a:schemeClr val="tx2"/>
              </a:solidFill>
            </a:endParaRPr>
          </a:p>
          <a:p>
            <a:endParaRPr lang="en-US" dirty="0">
              <a:solidFill>
                <a:schemeClr val="tx2"/>
              </a:solidFill>
            </a:endParaRPr>
          </a:p>
          <a:p>
            <a:r>
              <a:rPr lang="en-US" dirty="0">
                <a:solidFill>
                  <a:schemeClr val="tx2"/>
                </a:solidFill>
              </a:rPr>
              <a:t>May 22, 2024</a:t>
            </a:r>
          </a:p>
          <a:p>
            <a:endParaRPr lang="en-US" dirty="0">
              <a:solidFill>
                <a:schemeClr val="tx2"/>
              </a:solidFill>
            </a:endParaRPr>
          </a:p>
        </p:txBody>
      </p:sp>
    </p:spTree>
    <p:extLst>
      <p:ext uri="{BB962C8B-B14F-4D97-AF65-F5344CB8AC3E}">
        <p14:creationId xmlns:p14="http://schemas.microsoft.com/office/powerpoint/2010/main" val="1850676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RTCBTF Next steps</a:t>
            </a:r>
          </a:p>
        </p:txBody>
      </p:sp>
      <p:sp>
        <p:nvSpPr>
          <p:cNvPr id="8" name="Content Placeholder 7">
            <a:extLst>
              <a:ext uri="{FF2B5EF4-FFF2-40B4-BE49-F238E27FC236}">
                <a16:creationId xmlns:a16="http://schemas.microsoft.com/office/drawing/2014/main" id="{F97F78F1-831D-5D2B-D86F-5DA2B2C9A12A}"/>
              </a:ext>
            </a:extLst>
          </p:cNvPr>
          <p:cNvSpPr>
            <a:spLocks noGrp="1"/>
          </p:cNvSpPr>
          <p:nvPr>
            <p:ph idx="1"/>
          </p:nvPr>
        </p:nvSpPr>
        <p:spPr>
          <a:xfrm>
            <a:off x="319726" y="1066800"/>
            <a:ext cx="8534400" cy="4724399"/>
          </a:xfrm>
        </p:spPr>
        <p:txBody>
          <a:bodyPr/>
          <a:lstStyle/>
          <a:p>
            <a:pPr>
              <a:buFontTx/>
              <a:buChar char="-"/>
            </a:pPr>
            <a:r>
              <a:rPr lang="en-US" sz="1800" dirty="0"/>
              <a:t>June 12- Next RTCBTF</a:t>
            </a:r>
          </a:p>
          <a:p>
            <a:pPr>
              <a:buFontTx/>
              <a:buChar char="-"/>
            </a:pPr>
            <a:r>
              <a:rPr lang="en-US" sz="1800" dirty="0"/>
              <a:t>Wrapping up limited series of RTC+B Technical Workshops (April-June 2024) </a:t>
            </a:r>
          </a:p>
          <a:p>
            <a:pPr lvl="1">
              <a:buFontTx/>
              <a:buChar char="-"/>
            </a:pPr>
            <a:r>
              <a:rPr lang="en-US" sz="1400" dirty="0"/>
              <a:t>Target audience, vendors and IT development/implementation staff (sent to RTCBTF and TWG) </a:t>
            </a:r>
          </a:p>
          <a:p>
            <a:pPr marL="800100" lvl="2" indent="0">
              <a:spcBef>
                <a:spcPts val="0"/>
              </a:spcBef>
              <a:buSzPts val="1000"/>
              <a:buNone/>
              <a:tabLst>
                <a:tab pos="457200" algn="l"/>
              </a:tabLst>
            </a:pPr>
            <a:r>
              <a:rPr lang="en-US" sz="1200" u="sng" dirty="0">
                <a:solidFill>
                  <a:srgbClr val="0563C1"/>
                </a:solidFill>
                <a:effectLst/>
                <a:latin typeface="Calibri" panose="020F0502020204030204" pitchFamily="34" charset="0"/>
                <a:ea typeface="Times New Roman" panose="02020603050405020304" pitchFamily="18" charset="0"/>
                <a:hlinkClick r:id="rId2"/>
              </a:rPr>
              <a:t>RTC+B Technical Workshop - April 18, 2024:   1:00 PM – 4:00 PM </a:t>
            </a:r>
            <a:r>
              <a:rPr lang="en-US" sz="1200" dirty="0">
                <a:effectLst/>
                <a:latin typeface="Calibri" panose="020F0502020204030204" pitchFamily="34" charset="0"/>
                <a:ea typeface="Times New Roman" panose="02020603050405020304" pitchFamily="18" charset="0"/>
              </a:rPr>
              <a:t>:</a:t>
            </a:r>
          </a:p>
          <a:p>
            <a:pPr marL="800100" lvl="2" indent="0">
              <a:spcBef>
                <a:spcPts val="0"/>
              </a:spcBef>
              <a:buSzPts val="1000"/>
              <a:buNone/>
              <a:tabLst>
                <a:tab pos="457200" algn="l"/>
              </a:tabLst>
            </a:pPr>
            <a:r>
              <a:rPr lang="en-US" sz="1200" dirty="0">
                <a:latin typeface="Calibri" panose="020F0502020204030204" pitchFamily="34" charset="0"/>
                <a:ea typeface="Times New Roman" panose="02020603050405020304" pitchFamily="18" charset="0"/>
              </a:rPr>
              <a:t>	</a:t>
            </a:r>
            <a:r>
              <a:rPr lang="en-US" sz="1200" dirty="0">
                <a:effectLst/>
                <a:latin typeface="Calibri" panose="020F0502020204030204" pitchFamily="34" charset="0"/>
                <a:ea typeface="Times New Roman" panose="02020603050405020304" pitchFamily="18" charset="0"/>
              </a:rPr>
              <a:t>Overview of ICCP Telemetry/EMS SCADA/AGC changes &amp; ICCP Configurations for parallel testing.</a:t>
            </a:r>
            <a:endParaRPr lang="en-US" sz="1200" dirty="0">
              <a:effectLst/>
              <a:latin typeface="Calibri" panose="020F0502020204030204" pitchFamily="34" charset="0"/>
              <a:ea typeface="Calibri" panose="020F0502020204030204" pitchFamily="34" charset="0"/>
            </a:endParaRPr>
          </a:p>
          <a:p>
            <a:pPr marL="800100" lvl="2" indent="0">
              <a:spcBef>
                <a:spcPts val="0"/>
              </a:spcBef>
              <a:buSzPts val="1000"/>
              <a:buNone/>
              <a:tabLst>
                <a:tab pos="457200" algn="l"/>
              </a:tabLst>
            </a:pPr>
            <a:r>
              <a:rPr lang="en-US" sz="1200" u="sng" dirty="0">
                <a:solidFill>
                  <a:srgbClr val="0563C1"/>
                </a:solidFill>
                <a:effectLst/>
                <a:latin typeface="Calibri" panose="020F0502020204030204" pitchFamily="34" charset="0"/>
                <a:ea typeface="Times New Roman" panose="02020603050405020304" pitchFamily="18" charset="0"/>
                <a:hlinkClick r:id="rId3"/>
              </a:rPr>
              <a:t>RTC+B Technical Workshop - May 6, 2024:      1:00 PM – 4:00 PM </a:t>
            </a:r>
            <a:r>
              <a:rPr lang="en-US" sz="1200" dirty="0">
                <a:effectLst/>
                <a:latin typeface="Calibri" panose="020F0502020204030204" pitchFamily="34" charset="0"/>
                <a:ea typeface="Times New Roman" panose="02020603050405020304" pitchFamily="18" charset="0"/>
              </a:rPr>
              <a:t>: </a:t>
            </a:r>
          </a:p>
          <a:p>
            <a:pPr marL="800100" lvl="2" indent="0">
              <a:spcBef>
                <a:spcPts val="0"/>
              </a:spcBef>
              <a:buSzPts val="1000"/>
              <a:buNone/>
              <a:tabLst>
                <a:tab pos="457200" algn="l"/>
              </a:tabLst>
            </a:pPr>
            <a:r>
              <a:rPr lang="en-US" sz="1200" dirty="0">
                <a:latin typeface="Calibri" panose="020F0502020204030204" pitchFamily="34" charset="0"/>
                <a:ea typeface="Times New Roman" panose="02020603050405020304" pitchFamily="18" charset="0"/>
              </a:rPr>
              <a:t>	</a:t>
            </a:r>
            <a:r>
              <a:rPr lang="en-US" sz="1200" dirty="0">
                <a:effectLst/>
                <a:latin typeface="Calibri" panose="020F0502020204030204" pitchFamily="34" charset="0"/>
                <a:ea typeface="Times New Roman" panose="02020603050405020304" pitchFamily="18" charset="0"/>
              </a:rPr>
              <a:t>Finalize approach on ICCP configuration approaches for parallel testing and transition.  </a:t>
            </a:r>
            <a:endParaRPr lang="en-US" sz="1200" dirty="0">
              <a:effectLst/>
              <a:latin typeface="Calibri" panose="020F0502020204030204" pitchFamily="34" charset="0"/>
              <a:ea typeface="Calibri" panose="020F0502020204030204" pitchFamily="34" charset="0"/>
            </a:endParaRPr>
          </a:p>
          <a:p>
            <a:pPr marL="800100" lvl="2" indent="0">
              <a:spcBef>
                <a:spcPts val="0"/>
              </a:spcBef>
              <a:buSzPts val="1000"/>
              <a:buNone/>
              <a:tabLst>
                <a:tab pos="457200" algn="l"/>
              </a:tabLst>
            </a:pPr>
            <a:r>
              <a:rPr lang="en-US" sz="1200" u="sng" dirty="0">
                <a:solidFill>
                  <a:srgbClr val="0563C1"/>
                </a:solidFill>
                <a:effectLst/>
                <a:latin typeface="Calibri" panose="020F0502020204030204" pitchFamily="34" charset="0"/>
                <a:ea typeface="Times New Roman" panose="02020603050405020304" pitchFamily="18" charset="0"/>
                <a:hlinkClick r:id="rId4"/>
              </a:rPr>
              <a:t>RTC+B Technical Workshop - May 15, 2024:    1:00 PM – 4:00 PM</a:t>
            </a:r>
            <a:r>
              <a:rPr lang="en-US" sz="1200" dirty="0">
                <a:effectLst/>
                <a:latin typeface="Calibri" panose="020F0502020204030204" pitchFamily="34" charset="0"/>
                <a:ea typeface="Times New Roman" panose="02020603050405020304" pitchFamily="18" charset="0"/>
              </a:rPr>
              <a:t> : </a:t>
            </a:r>
          </a:p>
          <a:p>
            <a:pPr marL="800100" lvl="2" indent="0">
              <a:spcBef>
                <a:spcPts val="0"/>
              </a:spcBef>
              <a:buSzPts val="1000"/>
              <a:buNone/>
              <a:tabLst>
                <a:tab pos="457200" algn="l"/>
              </a:tabLst>
            </a:pPr>
            <a:r>
              <a:rPr lang="en-US" sz="1200" dirty="0">
                <a:latin typeface="Calibri" panose="020F0502020204030204" pitchFamily="34" charset="0"/>
                <a:ea typeface="Times New Roman" panose="02020603050405020304" pitchFamily="18" charset="0"/>
              </a:rPr>
              <a:t>	</a:t>
            </a:r>
            <a:r>
              <a:rPr lang="en-US" sz="1200" dirty="0">
                <a:effectLst/>
                <a:latin typeface="Calibri" panose="020F0502020204030204" pitchFamily="34" charset="0"/>
                <a:ea typeface="Times New Roman" panose="02020603050405020304" pitchFamily="18" charset="0"/>
              </a:rPr>
              <a:t>Market Interfaces design specifications (submissions - External API/Market Manager, notifications, and reports)</a:t>
            </a:r>
            <a:endParaRPr lang="en-US" sz="1200" dirty="0">
              <a:effectLst/>
              <a:latin typeface="Calibri" panose="020F0502020204030204" pitchFamily="34" charset="0"/>
              <a:ea typeface="Calibri" panose="020F0502020204030204" pitchFamily="34" charset="0"/>
            </a:endParaRPr>
          </a:p>
          <a:p>
            <a:pPr marL="800100" lvl="2" indent="0">
              <a:spcBef>
                <a:spcPts val="0"/>
              </a:spcBef>
              <a:buSzPts val="1000"/>
              <a:buNone/>
              <a:tabLst>
                <a:tab pos="457200" algn="l"/>
              </a:tabLst>
            </a:pPr>
            <a:r>
              <a:rPr lang="en-US" sz="1200" u="sng" dirty="0">
                <a:solidFill>
                  <a:srgbClr val="0563C1"/>
                </a:solidFill>
                <a:effectLst/>
                <a:latin typeface="Calibri" panose="020F0502020204030204" pitchFamily="34" charset="0"/>
                <a:ea typeface="Times New Roman" panose="02020603050405020304" pitchFamily="18" charset="0"/>
                <a:hlinkClick r:id="rId5"/>
              </a:rPr>
              <a:t>RTC+B Technical Workshop - June 6, 2024:      1:00 PM – 4:00 PM</a:t>
            </a:r>
            <a:r>
              <a:rPr lang="en-US" sz="1200" dirty="0">
                <a:effectLst/>
                <a:latin typeface="Calibri" panose="020F0502020204030204" pitchFamily="34" charset="0"/>
                <a:ea typeface="Times New Roman" panose="02020603050405020304" pitchFamily="18" charset="0"/>
              </a:rPr>
              <a:t> : </a:t>
            </a:r>
          </a:p>
          <a:p>
            <a:pPr marL="800100" lvl="2" indent="0">
              <a:spcBef>
                <a:spcPts val="0"/>
              </a:spcBef>
              <a:buSzPts val="1000"/>
              <a:buNone/>
              <a:tabLst>
                <a:tab pos="457200" algn="l"/>
              </a:tabLst>
            </a:pPr>
            <a:r>
              <a:rPr lang="en-US" sz="1200" dirty="0">
                <a:latin typeface="Calibri" panose="020F0502020204030204" pitchFamily="34" charset="0"/>
                <a:ea typeface="Times New Roman" panose="02020603050405020304" pitchFamily="18" charset="0"/>
              </a:rPr>
              <a:t>	</a:t>
            </a:r>
            <a:r>
              <a:rPr lang="en-US" sz="1200" dirty="0">
                <a:effectLst/>
                <a:latin typeface="Calibri" panose="020F0502020204030204" pitchFamily="34" charset="0"/>
                <a:ea typeface="Times New Roman" panose="02020603050405020304" pitchFamily="18" charset="0"/>
              </a:rPr>
              <a:t>Reserved for further discussions if needed and Q&amp;A session.</a:t>
            </a:r>
          </a:p>
          <a:p>
            <a:pPr lvl="1">
              <a:buFontTx/>
              <a:buChar char="-"/>
            </a:pPr>
            <a:r>
              <a:rPr lang="en-US" sz="1400" dirty="0"/>
              <a:t>Based on the feedback from these workshops, ERCOT will finalize ICCP/Market Interface design specifications and publish draft versions to the ERCOT website.  </a:t>
            </a:r>
          </a:p>
          <a:p>
            <a:pPr lvl="1">
              <a:buFontTx/>
              <a:buChar char="-"/>
            </a:pPr>
            <a:r>
              <a:rPr lang="en-US" sz="1400" dirty="0"/>
              <a:t>This engagement will help QSEs and their vendors start planning their RTC+B systems design and implementation early to align with ERCOT’s RTC+B project implementation timelines which is critical for ERCOT to deliver this project successfully and on time.</a:t>
            </a:r>
          </a:p>
          <a:p>
            <a:pPr lvl="1">
              <a:buFontTx/>
              <a:buChar char="-"/>
            </a:pPr>
            <a:r>
              <a:rPr lang="en-US" sz="1400" dirty="0"/>
              <a:t>Discussions and artifacts will be highlighted and shared at regular RTCBTF meetings.</a:t>
            </a:r>
          </a:p>
          <a:p>
            <a:pPr lvl="1">
              <a:buFontTx/>
              <a:buChar char="-"/>
            </a:pPr>
            <a:endParaRPr lang="en-US" sz="1400" dirty="0"/>
          </a:p>
          <a:p>
            <a:pPr>
              <a:buFontTx/>
              <a:buChar char="-"/>
            </a:pPr>
            <a:r>
              <a:rPr lang="en-US" sz="1800" dirty="0"/>
              <a:t>Questions?</a:t>
            </a:r>
          </a:p>
        </p:txBody>
      </p:sp>
    </p:spTree>
    <p:extLst>
      <p:ext uri="{BB962C8B-B14F-4D97-AF65-F5344CB8AC3E}">
        <p14:creationId xmlns:p14="http://schemas.microsoft.com/office/powerpoint/2010/main" val="4120316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D6869-86A1-B83B-8299-C2EB10231D1A}"/>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9AF20F1E-D4E3-7A70-2873-597B398F2A67}"/>
              </a:ext>
            </a:extLst>
          </p:cNvPr>
          <p:cNvSpPr>
            <a:spLocks noGrp="1"/>
          </p:cNvSpPr>
          <p:nvPr>
            <p:ph idx="1"/>
          </p:nvPr>
        </p:nvSpPr>
        <p:spPr/>
        <p:txBody>
          <a:bodyPr/>
          <a:lstStyle/>
          <a:p>
            <a:pPr>
              <a:buFontTx/>
              <a:buChar char="-"/>
            </a:pPr>
            <a:r>
              <a:rPr lang="en-US" sz="1800" dirty="0"/>
              <a:t>Program update: RTC+B Program Update from April Board T&amp;S  </a:t>
            </a:r>
          </a:p>
          <a:p>
            <a:pPr>
              <a:buFontTx/>
              <a:buChar char="-"/>
            </a:pPr>
            <a:r>
              <a:rPr lang="en-US" sz="1800" dirty="0"/>
              <a:t>Potential Market Trial Sequence</a:t>
            </a:r>
          </a:p>
          <a:p>
            <a:pPr>
              <a:buFontTx/>
              <a:buChar char="-"/>
            </a:pPr>
            <a:r>
              <a:rPr lang="en-US" sz="1800" dirty="0"/>
              <a:t>Reminder of RTCBTF Review Cycle </a:t>
            </a:r>
          </a:p>
          <a:p>
            <a:pPr>
              <a:buFontTx/>
              <a:buChar char="-"/>
            </a:pPr>
            <a:r>
              <a:rPr lang="en-US" sz="1800" dirty="0"/>
              <a:t>Current Issues for RTCBTF</a:t>
            </a:r>
          </a:p>
          <a:p>
            <a:pPr>
              <a:buFontTx/>
              <a:buChar char="-"/>
            </a:pPr>
            <a:r>
              <a:rPr lang="en-US" sz="1800" dirty="0"/>
              <a:t>TAC Endorsement requested: Issue 4 Mitigated Offer Caps for Hydro for RTC </a:t>
            </a:r>
          </a:p>
          <a:p>
            <a:pPr>
              <a:buFontTx/>
              <a:buChar char="-"/>
            </a:pPr>
            <a:endParaRPr lang="en-US" sz="1800" dirty="0"/>
          </a:p>
          <a:p>
            <a:pPr lvl="1">
              <a:buFontTx/>
              <a:buChar char="-"/>
            </a:pPr>
            <a:endParaRPr lang="en-US" sz="1400" dirty="0"/>
          </a:p>
          <a:p>
            <a:pPr marL="0" indent="0">
              <a:buNone/>
            </a:pPr>
            <a:endParaRPr lang="en-US" sz="1800" dirty="0"/>
          </a:p>
        </p:txBody>
      </p:sp>
      <p:sp>
        <p:nvSpPr>
          <p:cNvPr id="4" name="Slide Number Placeholder 3">
            <a:extLst>
              <a:ext uri="{FF2B5EF4-FFF2-40B4-BE49-F238E27FC236}">
                <a16:creationId xmlns:a16="http://schemas.microsoft.com/office/drawing/2014/main" id="{508D7AED-487B-8A2B-4965-52C07187891A}"/>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3996593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a:xfrm>
            <a:off x="381000" y="243682"/>
            <a:ext cx="8458200" cy="785195"/>
          </a:xfrm>
        </p:spPr>
        <p:txBody>
          <a:bodyPr/>
          <a:lstStyle/>
          <a:p>
            <a:r>
              <a:rPr lang="en-US" dirty="0"/>
              <a:t>RTC+B Program Update </a:t>
            </a:r>
            <a:br>
              <a:rPr lang="en-US" dirty="0"/>
            </a:br>
            <a:r>
              <a:rPr lang="en-US" sz="1600" dirty="0"/>
              <a:t>(excerpt from April Board T&amp;S RTC Update)</a:t>
            </a:r>
            <a:endParaRPr lang="en-US" dirty="0">
              <a:solidFill>
                <a:srgbClr val="FF0000"/>
              </a:solidFill>
            </a:endParaRPr>
          </a:p>
        </p:txBody>
      </p:sp>
      <p:sp>
        <p:nvSpPr>
          <p:cNvPr id="6" name="Rectangle 5">
            <a:extLst>
              <a:ext uri="{FF2B5EF4-FFF2-40B4-BE49-F238E27FC236}">
                <a16:creationId xmlns:a16="http://schemas.microsoft.com/office/drawing/2014/main" id="{6E2B4553-F342-C6A0-5BD1-617BCB9BEB8A}"/>
              </a:ext>
            </a:extLst>
          </p:cNvPr>
          <p:cNvSpPr/>
          <p:nvPr/>
        </p:nvSpPr>
        <p:spPr>
          <a:xfrm>
            <a:off x="762000" y="5105400"/>
            <a:ext cx="1143000" cy="4679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9FAAB0B-133A-796A-EDA5-354C9BF422D8}"/>
              </a:ext>
            </a:extLst>
          </p:cNvPr>
          <p:cNvSpPr/>
          <p:nvPr/>
        </p:nvSpPr>
        <p:spPr>
          <a:xfrm>
            <a:off x="533400" y="5791200"/>
            <a:ext cx="1219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5F8C8F4-7144-AC0C-7131-D858E654C446}"/>
              </a:ext>
            </a:extLst>
          </p:cNvPr>
          <p:cNvPicPr>
            <a:picLocks noChangeAspect="1"/>
          </p:cNvPicPr>
          <p:nvPr/>
        </p:nvPicPr>
        <p:blipFill>
          <a:blip r:embed="rId2"/>
          <a:stretch>
            <a:fillRect/>
          </a:stretch>
        </p:blipFill>
        <p:spPr>
          <a:xfrm>
            <a:off x="0" y="1143000"/>
            <a:ext cx="9144000" cy="4572000"/>
          </a:xfrm>
          <a:prstGeom prst="rect">
            <a:avLst/>
          </a:prstGeom>
        </p:spPr>
      </p:pic>
    </p:spTree>
    <p:extLst>
      <p:ext uri="{BB962C8B-B14F-4D97-AF65-F5344CB8AC3E}">
        <p14:creationId xmlns:p14="http://schemas.microsoft.com/office/powerpoint/2010/main" val="2908573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Sequence and Potential Dates for Market Trials </a:t>
            </a:r>
            <a:br>
              <a:rPr lang="en-US" dirty="0"/>
            </a:br>
            <a:r>
              <a:rPr lang="en-US" sz="1800" dirty="0"/>
              <a:t>(dates subject to change while in Planning phase)</a:t>
            </a:r>
            <a:endParaRPr lang="en-US" dirty="0">
              <a:solidFill>
                <a:srgbClr val="FF0000"/>
              </a:solidFill>
            </a:endParaRPr>
          </a:p>
        </p:txBody>
      </p:sp>
      <p:sp>
        <p:nvSpPr>
          <p:cNvPr id="7" name="Content Placeholder 2">
            <a:extLst>
              <a:ext uri="{FF2B5EF4-FFF2-40B4-BE49-F238E27FC236}">
                <a16:creationId xmlns:a16="http://schemas.microsoft.com/office/drawing/2014/main" id="{9DA1E31D-A0FD-AE5B-CAD1-D6BF12D9CB49}"/>
              </a:ext>
            </a:extLst>
          </p:cNvPr>
          <p:cNvSpPr txBox="1">
            <a:spLocks/>
          </p:cNvSpPr>
          <p:nvPr/>
        </p:nvSpPr>
        <p:spPr>
          <a:xfrm>
            <a:off x="304800" y="2133600"/>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sp>
        <p:nvSpPr>
          <p:cNvPr id="6" name="Rectangle 5">
            <a:extLst>
              <a:ext uri="{FF2B5EF4-FFF2-40B4-BE49-F238E27FC236}">
                <a16:creationId xmlns:a16="http://schemas.microsoft.com/office/drawing/2014/main" id="{68938E6F-1A87-4ACF-A42C-875BDAE5FF6F}"/>
              </a:ext>
            </a:extLst>
          </p:cNvPr>
          <p:cNvSpPr/>
          <p:nvPr/>
        </p:nvSpPr>
        <p:spPr>
          <a:xfrm>
            <a:off x="1066800" y="3114519"/>
            <a:ext cx="2420332" cy="914400"/>
          </a:xfrm>
          <a:prstGeom prst="rect">
            <a:avLst/>
          </a:prstGeom>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u="sng">
                <a:solidFill>
                  <a:schemeClr val="tx1"/>
                </a:solidFill>
              </a:rPr>
              <a:t>RTC QSE </a:t>
            </a:r>
            <a:r>
              <a:rPr lang="en-US" sz="1100" b="1" u="sng" dirty="0">
                <a:solidFill>
                  <a:schemeClr val="tx1"/>
                </a:solidFill>
              </a:rPr>
              <a:t>Submission Testing</a:t>
            </a:r>
          </a:p>
          <a:p>
            <a:pPr algn="ctr"/>
            <a:r>
              <a:rPr lang="en-US" sz="1000" dirty="0">
                <a:solidFill>
                  <a:schemeClr val="tx1"/>
                </a:solidFill>
              </a:rPr>
              <a:t>(Submit COP, RT AS Offers, </a:t>
            </a:r>
          </a:p>
          <a:p>
            <a:pPr algn="ctr"/>
            <a:r>
              <a:rPr lang="en-US" sz="1000" dirty="0">
                <a:solidFill>
                  <a:schemeClr val="tx1"/>
                </a:solidFill>
              </a:rPr>
              <a:t>DAM Virtual AS, Outages for ESRs)</a:t>
            </a:r>
          </a:p>
        </p:txBody>
      </p:sp>
      <p:sp>
        <p:nvSpPr>
          <p:cNvPr id="8" name="Rectangle 7">
            <a:extLst>
              <a:ext uri="{FF2B5EF4-FFF2-40B4-BE49-F238E27FC236}">
                <a16:creationId xmlns:a16="http://schemas.microsoft.com/office/drawing/2014/main" id="{A55EDCDB-E069-BD29-3809-3D2AB6699E94}"/>
              </a:ext>
            </a:extLst>
          </p:cNvPr>
          <p:cNvSpPr/>
          <p:nvPr/>
        </p:nvSpPr>
        <p:spPr>
          <a:xfrm>
            <a:off x="3487132" y="3114519"/>
            <a:ext cx="1846868" cy="914400"/>
          </a:xfrm>
          <a:prstGeom prst="rect">
            <a:avLst/>
          </a:prstGeom>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Open-loop RTC SCED</a:t>
            </a:r>
          </a:p>
          <a:p>
            <a:pPr algn="ctr"/>
            <a:r>
              <a:rPr lang="en-US" sz="1100" dirty="0">
                <a:solidFill>
                  <a:schemeClr val="tx1"/>
                </a:solidFill>
              </a:rPr>
              <a:t>(QSE offers, SCED non-binding award/dispatch)</a:t>
            </a:r>
          </a:p>
        </p:txBody>
      </p:sp>
      <p:sp>
        <p:nvSpPr>
          <p:cNvPr id="9" name="Rectangle 8">
            <a:extLst>
              <a:ext uri="{FF2B5EF4-FFF2-40B4-BE49-F238E27FC236}">
                <a16:creationId xmlns:a16="http://schemas.microsoft.com/office/drawing/2014/main" id="{F132779E-9F59-1883-CC4D-7197DCEFE21F}"/>
              </a:ext>
            </a:extLst>
          </p:cNvPr>
          <p:cNvSpPr/>
          <p:nvPr/>
        </p:nvSpPr>
        <p:spPr>
          <a:xfrm>
            <a:off x="5334000" y="3114519"/>
            <a:ext cx="2362200" cy="1806724"/>
          </a:xfrm>
          <a:prstGeom prst="rect">
            <a:avLst/>
          </a:prstGeom>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Closed-loop RTC SCED</a:t>
            </a:r>
          </a:p>
          <a:p>
            <a:pPr algn="ctr"/>
            <a:r>
              <a:rPr lang="en-US" sz="1100" dirty="0">
                <a:solidFill>
                  <a:schemeClr val="tx1"/>
                </a:solidFill>
              </a:rPr>
              <a:t>(QSE offers, SCED binding award and dispatch for 2-3 instances of 2-4 hours)</a:t>
            </a:r>
          </a:p>
        </p:txBody>
      </p:sp>
      <p:sp>
        <p:nvSpPr>
          <p:cNvPr id="10" name="Rectangle 9">
            <a:extLst>
              <a:ext uri="{FF2B5EF4-FFF2-40B4-BE49-F238E27FC236}">
                <a16:creationId xmlns:a16="http://schemas.microsoft.com/office/drawing/2014/main" id="{FCAB11CB-AD31-D3D4-C440-4BB9248C8A35}"/>
              </a:ext>
            </a:extLst>
          </p:cNvPr>
          <p:cNvSpPr/>
          <p:nvPr/>
        </p:nvSpPr>
        <p:spPr>
          <a:xfrm>
            <a:off x="1066800" y="4182809"/>
            <a:ext cx="4267200" cy="738434"/>
          </a:xfrm>
          <a:prstGeom prst="rect">
            <a:avLst/>
          </a:prstGeom>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RTC QSE Telemetry Testing/Check-out</a:t>
            </a:r>
          </a:p>
          <a:p>
            <a:pPr algn="ctr"/>
            <a:r>
              <a:rPr lang="en-US" sz="1100" dirty="0">
                <a:solidFill>
                  <a:schemeClr val="tx1"/>
                </a:solidFill>
              </a:rPr>
              <a:t>(Individual QSE testing of UDSP, New ramp rates, ESR telemetry)</a:t>
            </a:r>
          </a:p>
        </p:txBody>
      </p:sp>
      <p:sp>
        <p:nvSpPr>
          <p:cNvPr id="11" name="Rectangle 10">
            <a:extLst>
              <a:ext uri="{FF2B5EF4-FFF2-40B4-BE49-F238E27FC236}">
                <a16:creationId xmlns:a16="http://schemas.microsoft.com/office/drawing/2014/main" id="{B09CE276-B804-9757-5B31-F0DDEB55F81C}"/>
              </a:ext>
            </a:extLst>
          </p:cNvPr>
          <p:cNvSpPr/>
          <p:nvPr/>
        </p:nvSpPr>
        <p:spPr>
          <a:xfrm>
            <a:off x="5355996" y="5107709"/>
            <a:ext cx="1926603" cy="738435"/>
          </a:xfrm>
          <a:prstGeom prst="rect">
            <a:avLst/>
          </a:prstGeom>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Day-Ahead Market </a:t>
            </a:r>
          </a:p>
          <a:p>
            <a:pPr algn="ctr"/>
            <a:r>
              <a:rPr lang="en-US" sz="1100" dirty="0">
                <a:solidFill>
                  <a:schemeClr val="tx1"/>
                </a:solidFill>
              </a:rPr>
              <a:t>(Non-binding DAM using QSE offers at least 2 times)</a:t>
            </a:r>
          </a:p>
        </p:txBody>
      </p:sp>
      <p:sp>
        <p:nvSpPr>
          <p:cNvPr id="12" name="Rectangle 11">
            <a:extLst>
              <a:ext uri="{FF2B5EF4-FFF2-40B4-BE49-F238E27FC236}">
                <a16:creationId xmlns:a16="http://schemas.microsoft.com/office/drawing/2014/main" id="{BD037D2E-1D68-3B49-1CD9-E553FB5939C2}"/>
              </a:ext>
            </a:extLst>
          </p:cNvPr>
          <p:cNvSpPr/>
          <p:nvPr/>
        </p:nvSpPr>
        <p:spPr>
          <a:xfrm>
            <a:off x="7696200" y="3114518"/>
            <a:ext cx="1194847" cy="2999797"/>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Transition to Go-Live</a:t>
            </a:r>
          </a:p>
          <a:p>
            <a:pPr algn="ctr"/>
            <a:r>
              <a:rPr lang="en-US" sz="1100" dirty="0">
                <a:solidFill>
                  <a:schemeClr val="tx1"/>
                </a:solidFill>
              </a:rPr>
              <a:t>Upon completion of testing, confirmation of ERCOT and market readiness for Go-Live.</a:t>
            </a:r>
          </a:p>
        </p:txBody>
      </p:sp>
      <p:sp>
        <p:nvSpPr>
          <p:cNvPr id="13" name="TextBox 12">
            <a:extLst>
              <a:ext uri="{FF2B5EF4-FFF2-40B4-BE49-F238E27FC236}">
                <a16:creationId xmlns:a16="http://schemas.microsoft.com/office/drawing/2014/main" id="{EB141E3D-FEC5-1938-6AEA-BEF8736FBB35}"/>
              </a:ext>
            </a:extLst>
          </p:cNvPr>
          <p:cNvSpPr txBox="1"/>
          <p:nvPr/>
        </p:nvSpPr>
        <p:spPr>
          <a:xfrm>
            <a:off x="1388097" y="2806742"/>
            <a:ext cx="1525571" cy="307777"/>
          </a:xfrm>
          <a:prstGeom prst="rect">
            <a:avLst/>
          </a:prstGeom>
          <a:noFill/>
        </p:spPr>
        <p:txBody>
          <a:bodyPr wrap="square" rtlCol="0">
            <a:spAutoFit/>
          </a:bodyPr>
          <a:lstStyle/>
          <a:p>
            <a:pPr algn="ctr"/>
            <a:r>
              <a:rPr lang="en-US" sz="1400" dirty="0"/>
              <a:t>2 months</a:t>
            </a:r>
          </a:p>
        </p:txBody>
      </p:sp>
      <p:sp>
        <p:nvSpPr>
          <p:cNvPr id="14" name="TextBox 13">
            <a:extLst>
              <a:ext uri="{FF2B5EF4-FFF2-40B4-BE49-F238E27FC236}">
                <a16:creationId xmlns:a16="http://schemas.microsoft.com/office/drawing/2014/main" id="{DD0AC637-2547-E885-299A-D1B9AAAFF0E3}"/>
              </a:ext>
            </a:extLst>
          </p:cNvPr>
          <p:cNvSpPr txBox="1"/>
          <p:nvPr/>
        </p:nvSpPr>
        <p:spPr>
          <a:xfrm>
            <a:off x="5849332" y="2820178"/>
            <a:ext cx="1525571" cy="307777"/>
          </a:xfrm>
          <a:prstGeom prst="rect">
            <a:avLst/>
          </a:prstGeom>
          <a:noFill/>
        </p:spPr>
        <p:txBody>
          <a:bodyPr wrap="square" rtlCol="0">
            <a:spAutoFit/>
          </a:bodyPr>
          <a:lstStyle/>
          <a:p>
            <a:pPr algn="ctr"/>
            <a:r>
              <a:rPr lang="en-US" sz="1400" dirty="0"/>
              <a:t>2 months</a:t>
            </a:r>
          </a:p>
        </p:txBody>
      </p:sp>
      <p:sp>
        <p:nvSpPr>
          <p:cNvPr id="15" name="TextBox 14">
            <a:extLst>
              <a:ext uri="{FF2B5EF4-FFF2-40B4-BE49-F238E27FC236}">
                <a16:creationId xmlns:a16="http://schemas.microsoft.com/office/drawing/2014/main" id="{63E10D40-4AA0-E257-ADA1-393A7F14072A}"/>
              </a:ext>
            </a:extLst>
          </p:cNvPr>
          <p:cNvSpPr txBox="1"/>
          <p:nvPr/>
        </p:nvSpPr>
        <p:spPr>
          <a:xfrm>
            <a:off x="3762475" y="2806741"/>
            <a:ext cx="1525571" cy="307777"/>
          </a:xfrm>
          <a:prstGeom prst="rect">
            <a:avLst/>
          </a:prstGeom>
          <a:noFill/>
        </p:spPr>
        <p:txBody>
          <a:bodyPr wrap="square" rtlCol="0">
            <a:spAutoFit/>
          </a:bodyPr>
          <a:lstStyle/>
          <a:p>
            <a:pPr algn="ctr"/>
            <a:r>
              <a:rPr lang="en-US" sz="1400" dirty="0"/>
              <a:t>1-2 months</a:t>
            </a:r>
          </a:p>
        </p:txBody>
      </p:sp>
      <p:sp>
        <p:nvSpPr>
          <p:cNvPr id="16" name="TextBox 15">
            <a:extLst>
              <a:ext uri="{FF2B5EF4-FFF2-40B4-BE49-F238E27FC236}">
                <a16:creationId xmlns:a16="http://schemas.microsoft.com/office/drawing/2014/main" id="{2B012773-BAEF-C45E-86DD-97547691114C}"/>
              </a:ext>
            </a:extLst>
          </p:cNvPr>
          <p:cNvSpPr txBox="1"/>
          <p:nvPr/>
        </p:nvSpPr>
        <p:spPr>
          <a:xfrm>
            <a:off x="7542229" y="2820177"/>
            <a:ext cx="1525571" cy="307777"/>
          </a:xfrm>
          <a:prstGeom prst="rect">
            <a:avLst/>
          </a:prstGeom>
          <a:noFill/>
        </p:spPr>
        <p:txBody>
          <a:bodyPr wrap="square" rtlCol="0">
            <a:spAutoFit/>
          </a:bodyPr>
          <a:lstStyle/>
          <a:p>
            <a:pPr algn="ctr"/>
            <a:r>
              <a:rPr lang="en-US" sz="1400" dirty="0"/>
              <a:t>1 month</a:t>
            </a:r>
          </a:p>
        </p:txBody>
      </p:sp>
      <p:sp>
        <p:nvSpPr>
          <p:cNvPr id="17" name="TextBox 16">
            <a:extLst>
              <a:ext uri="{FF2B5EF4-FFF2-40B4-BE49-F238E27FC236}">
                <a16:creationId xmlns:a16="http://schemas.microsoft.com/office/drawing/2014/main" id="{208BCA1F-2738-3E34-E8C0-8D3A8E33BC4F}"/>
              </a:ext>
            </a:extLst>
          </p:cNvPr>
          <p:cNvSpPr txBox="1"/>
          <p:nvPr/>
        </p:nvSpPr>
        <p:spPr>
          <a:xfrm>
            <a:off x="2133600" y="4922731"/>
            <a:ext cx="1525571" cy="307777"/>
          </a:xfrm>
          <a:prstGeom prst="rect">
            <a:avLst/>
          </a:prstGeom>
          <a:noFill/>
        </p:spPr>
        <p:txBody>
          <a:bodyPr wrap="square" rtlCol="0">
            <a:spAutoFit/>
          </a:bodyPr>
          <a:lstStyle/>
          <a:p>
            <a:pPr algn="ctr"/>
            <a:r>
              <a:rPr lang="en-US" sz="1400" dirty="0"/>
              <a:t>2-3 months</a:t>
            </a:r>
          </a:p>
        </p:txBody>
      </p:sp>
      <p:sp>
        <p:nvSpPr>
          <p:cNvPr id="18" name="TextBox 17">
            <a:extLst>
              <a:ext uri="{FF2B5EF4-FFF2-40B4-BE49-F238E27FC236}">
                <a16:creationId xmlns:a16="http://schemas.microsoft.com/office/drawing/2014/main" id="{8FE0E747-EB74-DE68-AB09-6CD0E5145398}"/>
              </a:ext>
            </a:extLst>
          </p:cNvPr>
          <p:cNvSpPr txBox="1"/>
          <p:nvPr/>
        </p:nvSpPr>
        <p:spPr>
          <a:xfrm>
            <a:off x="5556511" y="5940623"/>
            <a:ext cx="1525571" cy="307777"/>
          </a:xfrm>
          <a:prstGeom prst="rect">
            <a:avLst/>
          </a:prstGeom>
          <a:noFill/>
        </p:spPr>
        <p:txBody>
          <a:bodyPr wrap="square" rtlCol="0">
            <a:spAutoFit/>
          </a:bodyPr>
          <a:lstStyle/>
          <a:p>
            <a:pPr algn="ctr"/>
            <a:r>
              <a:rPr lang="en-US" sz="1400" dirty="0"/>
              <a:t>1-2 months</a:t>
            </a:r>
          </a:p>
        </p:txBody>
      </p:sp>
      <p:sp>
        <p:nvSpPr>
          <p:cNvPr id="19" name="Rectangle 18">
            <a:extLst>
              <a:ext uri="{FF2B5EF4-FFF2-40B4-BE49-F238E27FC236}">
                <a16:creationId xmlns:a16="http://schemas.microsoft.com/office/drawing/2014/main" id="{C4D05FA9-7FA0-0C73-5BC3-A8DDDB2B3531}"/>
              </a:ext>
            </a:extLst>
          </p:cNvPr>
          <p:cNvSpPr/>
          <p:nvPr/>
        </p:nvSpPr>
        <p:spPr>
          <a:xfrm>
            <a:off x="533400" y="1447800"/>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May 2025</a:t>
            </a:r>
          </a:p>
        </p:txBody>
      </p:sp>
      <p:sp>
        <p:nvSpPr>
          <p:cNvPr id="27" name="Rectangle 26">
            <a:extLst>
              <a:ext uri="{FF2B5EF4-FFF2-40B4-BE49-F238E27FC236}">
                <a16:creationId xmlns:a16="http://schemas.microsoft.com/office/drawing/2014/main" id="{78232B78-69FC-0110-39B8-3D8F69C1E9AD}"/>
              </a:ext>
            </a:extLst>
          </p:cNvPr>
          <p:cNvSpPr/>
          <p:nvPr/>
        </p:nvSpPr>
        <p:spPr>
          <a:xfrm>
            <a:off x="1601394" y="1447800"/>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June 2025</a:t>
            </a:r>
          </a:p>
        </p:txBody>
      </p:sp>
      <p:sp>
        <p:nvSpPr>
          <p:cNvPr id="28" name="Rectangle 27">
            <a:extLst>
              <a:ext uri="{FF2B5EF4-FFF2-40B4-BE49-F238E27FC236}">
                <a16:creationId xmlns:a16="http://schemas.microsoft.com/office/drawing/2014/main" id="{22A1C139-6FDD-F840-4E7C-E155BC23E9C3}"/>
              </a:ext>
            </a:extLst>
          </p:cNvPr>
          <p:cNvSpPr/>
          <p:nvPr/>
        </p:nvSpPr>
        <p:spPr>
          <a:xfrm>
            <a:off x="2679192" y="1447800"/>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July 2025</a:t>
            </a:r>
          </a:p>
        </p:txBody>
      </p:sp>
      <p:sp>
        <p:nvSpPr>
          <p:cNvPr id="29" name="Rectangle 28">
            <a:extLst>
              <a:ext uri="{FF2B5EF4-FFF2-40B4-BE49-F238E27FC236}">
                <a16:creationId xmlns:a16="http://schemas.microsoft.com/office/drawing/2014/main" id="{95E4E926-A413-9760-93C5-CA62D633CF40}"/>
              </a:ext>
            </a:extLst>
          </p:cNvPr>
          <p:cNvSpPr/>
          <p:nvPr/>
        </p:nvSpPr>
        <p:spPr>
          <a:xfrm>
            <a:off x="3756777" y="1447800"/>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Aug 2025</a:t>
            </a:r>
          </a:p>
        </p:txBody>
      </p:sp>
      <p:sp>
        <p:nvSpPr>
          <p:cNvPr id="30" name="Rectangle 29">
            <a:extLst>
              <a:ext uri="{FF2B5EF4-FFF2-40B4-BE49-F238E27FC236}">
                <a16:creationId xmlns:a16="http://schemas.microsoft.com/office/drawing/2014/main" id="{7F406E60-0B42-33DE-D462-3021D96F7D46}"/>
              </a:ext>
            </a:extLst>
          </p:cNvPr>
          <p:cNvSpPr/>
          <p:nvPr/>
        </p:nvSpPr>
        <p:spPr>
          <a:xfrm>
            <a:off x="4826227" y="1447800"/>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Sep 2025</a:t>
            </a:r>
          </a:p>
        </p:txBody>
      </p:sp>
      <p:sp>
        <p:nvSpPr>
          <p:cNvPr id="31" name="Rectangle 30">
            <a:extLst>
              <a:ext uri="{FF2B5EF4-FFF2-40B4-BE49-F238E27FC236}">
                <a16:creationId xmlns:a16="http://schemas.microsoft.com/office/drawing/2014/main" id="{B8B116CD-F177-26ED-746E-D8BF31619779}"/>
              </a:ext>
            </a:extLst>
          </p:cNvPr>
          <p:cNvSpPr/>
          <p:nvPr/>
        </p:nvSpPr>
        <p:spPr>
          <a:xfrm>
            <a:off x="5881524" y="1447800"/>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Oct 2025</a:t>
            </a:r>
          </a:p>
        </p:txBody>
      </p:sp>
      <p:sp>
        <p:nvSpPr>
          <p:cNvPr id="32" name="Rectangle 31">
            <a:extLst>
              <a:ext uri="{FF2B5EF4-FFF2-40B4-BE49-F238E27FC236}">
                <a16:creationId xmlns:a16="http://schemas.microsoft.com/office/drawing/2014/main" id="{4AD8C694-BBA6-D147-FEFD-B8C7F13FE5E9}"/>
              </a:ext>
            </a:extLst>
          </p:cNvPr>
          <p:cNvSpPr/>
          <p:nvPr/>
        </p:nvSpPr>
        <p:spPr>
          <a:xfrm>
            <a:off x="6948402" y="1447800"/>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Nov 2025</a:t>
            </a:r>
          </a:p>
        </p:txBody>
      </p:sp>
      <p:sp>
        <p:nvSpPr>
          <p:cNvPr id="34" name="Rectangle 33">
            <a:extLst>
              <a:ext uri="{FF2B5EF4-FFF2-40B4-BE49-F238E27FC236}">
                <a16:creationId xmlns:a16="http://schemas.microsoft.com/office/drawing/2014/main" id="{2425135D-3EBF-1D68-B3E2-2F6F320C1E62}"/>
              </a:ext>
            </a:extLst>
          </p:cNvPr>
          <p:cNvSpPr/>
          <p:nvPr/>
        </p:nvSpPr>
        <p:spPr>
          <a:xfrm>
            <a:off x="8015202" y="1447800"/>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Dec 2025</a:t>
            </a:r>
          </a:p>
        </p:txBody>
      </p:sp>
      <p:sp>
        <p:nvSpPr>
          <p:cNvPr id="36" name="Rectangle 35">
            <a:extLst>
              <a:ext uri="{FF2B5EF4-FFF2-40B4-BE49-F238E27FC236}">
                <a16:creationId xmlns:a16="http://schemas.microsoft.com/office/drawing/2014/main" id="{AC539793-35C5-BB03-51E2-36D8D2FBE675}"/>
              </a:ext>
            </a:extLst>
          </p:cNvPr>
          <p:cNvSpPr/>
          <p:nvPr/>
        </p:nvSpPr>
        <p:spPr>
          <a:xfrm rot="19465979">
            <a:off x="1751994" y="2491769"/>
            <a:ext cx="5494322" cy="1569660"/>
          </a:xfrm>
          <a:prstGeom prst="rect">
            <a:avLst/>
          </a:prstGeom>
          <a:noFill/>
        </p:spPr>
        <p:txBody>
          <a:bodyPr wrap="square" lIns="91440" tIns="45720" rIns="91440" bIns="45720">
            <a:spAutoFit/>
          </a:bodyPr>
          <a:lstStyle/>
          <a:p>
            <a:pPr algn="ctr"/>
            <a:r>
              <a:rPr lang="en-US" sz="9600" b="1" cap="none" spc="50" dirty="0">
                <a:ln w="0"/>
                <a:solidFill>
                  <a:schemeClr val="bg2">
                    <a:alpha val="30000"/>
                  </a:schemeClr>
                </a:solidFill>
                <a:effectLst>
                  <a:innerShdw blurRad="63500" dist="50800" dir="13500000">
                    <a:srgbClr val="000000">
                      <a:alpha val="50000"/>
                    </a:srgbClr>
                  </a:innerShdw>
                </a:effectLst>
              </a:rPr>
              <a:t>DRAFT</a:t>
            </a:r>
            <a:endParaRPr lang="en-US" sz="5400" b="1" cap="none" spc="50" dirty="0">
              <a:ln w="0"/>
              <a:solidFill>
                <a:schemeClr val="bg2">
                  <a:alpha val="30000"/>
                </a:schemeClr>
              </a:solidFill>
              <a:effectLst>
                <a:innerShdw blurRad="63500" dist="50800" dir="13500000">
                  <a:srgbClr val="000000">
                    <a:alpha val="50000"/>
                  </a:srgbClr>
                </a:innerShdw>
              </a:effectLst>
            </a:endParaRPr>
          </a:p>
        </p:txBody>
      </p:sp>
      <p:sp>
        <p:nvSpPr>
          <p:cNvPr id="4" name="Arrow: Pentagon 3">
            <a:extLst>
              <a:ext uri="{FF2B5EF4-FFF2-40B4-BE49-F238E27FC236}">
                <a16:creationId xmlns:a16="http://schemas.microsoft.com/office/drawing/2014/main" id="{837DA0C2-71CA-34B8-AC9C-6F3A9AB8E69C}"/>
              </a:ext>
            </a:extLst>
          </p:cNvPr>
          <p:cNvSpPr/>
          <p:nvPr/>
        </p:nvSpPr>
        <p:spPr>
          <a:xfrm>
            <a:off x="120459" y="1907944"/>
            <a:ext cx="1403541" cy="1239824"/>
          </a:xfrm>
          <a:prstGeom prst="homePlate">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QSE Attestation </a:t>
            </a:r>
          </a:p>
          <a:p>
            <a:pPr algn="ctr"/>
            <a:r>
              <a:rPr lang="en-US" sz="1400" dirty="0">
                <a:solidFill>
                  <a:schemeClr val="tx1"/>
                </a:solidFill>
              </a:rPr>
              <a:t>9 months before Trials. </a:t>
            </a:r>
          </a:p>
        </p:txBody>
      </p:sp>
    </p:spTree>
    <p:extLst>
      <p:ext uri="{BB962C8B-B14F-4D97-AF65-F5344CB8AC3E}">
        <p14:creationId xmlns:p14="http://schemas.microsoft.com/office/powerpoint/2010/main" val="377054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D77DD-F268-CDCC-4307-3EC73750D59F}"/>
              </a:ext>
            </a:extLst>
          </p:cNvPr>
          <p:cNvSpPr>
            <a:spLocks noGrp="1"/>
          </p:cNvSpPr>
          <p:nvPr>
            <p:ph idx="1"/>
          </p:nvPr>
        </p:nvSpPr>
        <p:spPr>
          <a:xfrm>
            <a:off x="304800" y="838200"/>
            <a:ext cx="8001000" cy="5181600"/>
          </a:xfrm>
        </p:spPr>
        <p:txBody>
          <a:bodyPr/>
          <a:lstStyle/>
          <a:p>
            <a:r>
              <a:rPr lang="en-US" sz="1800" dirty="0"/>
              <a:t>Reminder of RTC+B Program Scope</a:t>
            </a:r>
          </a:p>
          <a:p>
            <a:pPr lvl="1"/>
            <a:r>
              <a:rPr lang="en-US" sz="1400" dirty="0"/>
              <a:t>RTC Key Principles were approved to lay foundation of NPRR1007-1013</a:t>
            </a:r>
          </a:p>
          <a:p>
            <a:pPr lvl="2"/>
            <a:r>
              <a:rPr lang="en-US" sz="1000" dirty="0"/>
              <a:t>Consolidated Key Principles: </a:t>
            </a:r>
            <a:r>
              <a:rPr lang="en-US" sz="1000" dirty="0">
                <a:hlinkClick r:id="rId2"/>
              </a:rPr>
              <a:t>https://www.ercot.com/files/docs/2020/04/01/RTC_Key_Principle_Quick_Reference.docx</a:t>
            </a:r>
            <a:endParaRPr lang="en-US" sz="1000" dirty="0"/>
          </a:p>
          <a:p>
            <a:pPr lvl="2"/>
            <a:r>
              <a:rPr lang="en-US" sz="1000" dirty="0"/>
              <a:t>Library of Key Principles: </a:t>
            </a:r>
            <a:r>
              <a:rPr lang="en-US" sz="1000" dirty="0">
                <a:hlinkClick r:id="rId3"/>
              </a:rPr>
              <a:t>https://www.ercot.com/mktrules/puctDirectives/rtCoOptimization</a:t>
            </a:r>
            <a:r>
              <a:rPr lang="en-US" sz="1000" dirty="0"/>
              <a:t> </a:t>
            </a:r>
          </a:p>
          <a:p>
            <a:pPr lvl="1"/>
            <a:r>
              <a:rPr lang="en-US" sz="1400" dirty="0"/>
              <a:t>Battery Key Topic Concepts approved to lay foundation of NPRR1014</a:t>
            </a:r>
          </a:p>
          <a:p>
            <a:pPr lvl="2"/>
            <a:r>
              <a:rPr lang="en-US" sz="1000" dirty="0">
                <a:hlinkClick r:id="rId4"/>
              </a:rPr>
              <a:t>https://www.ercot.com/mktrules/keypriorities/bes</a:t>
            </a:r>
            <a:endParaRPr lang="en-US" sz="1000" dirty="0"/>
          </a:p>
          <a:p>
            <a:pPr lvl="1"/>
            <a:r>
              <a:rPr lang="en-US" sz="1400" dirty="0"/>
              <a:t>RTC State-of-Charge accounting in NPRR1204</a:t>
            </a:r>
          </a:p>
          <a:p>
            <a:r>
              <a:rPr lang="en-US" sz="1800" dirty="0"/>
              <a:t>Objective is to present concepts or issues that need to be resolved for an effective implementation.</a:t>
            </a:r>
          </a:p>
          <a:p>
            <a:pPr lvl="1"/>
            <a:r>
              <a:rPr lang="en-US" sz="1400" dirty="0"/>
              <a:t>Coordinating timelines for interface requirements and testing, </a:t>
            </a:r>
          </a:p>
          <a:p>
            <a:pPr lvl="1"/>
            <a:r>
              <a:rPr lang="en-US" sz="1400" dirty="0"/>
              <a:t>Providing the forum for any analysis or policy decisions (such as parameter values)</a:t>
            </a:r>
          </a:p>
          <a:p>
            <a:pPr lvl="1"/>
            <a:r>
              <a:rPr lang="en-US" sz="1400" dirty="0"/>
              <a:t>Coordinating market readiness and cutover activities,</a:t>
            </a:r>
          </a:p>
          <a:p>
            <a:pPr lvl="1"/>
            <a:r>
              <a:rPr lang="en-US" sz="1400" dirty="0"/>
              <a:t>Review draft Revision Requests or other artifacts necessary to successfully implement the program within the identified timeframes, and discussing other details as needed.</a:t>
            </a:r>
          </a:p>
          <a:p>
            <a:r>
              <a:rPr lang="en-US" sz="1800" dirty="0"/>
              <a:t>Lessons learned from RTCTF to avoid being delayed in decisions:</a:t>
            </a:r>
          </a:p>
          <a:p>
            <a:pPr lvl="1"/>
            <a:r>
              <a:rPr lang="en-US" sz="1400" dirty="0"/>
              <a:t>Meeting #1: Initial concept presented by ERCOT staff</a:t>
            </a:r>
          </a:p>
          <a:p>
            <a:pPr lvl="1"/>
            <a:r>
              <a:rPr lang="en-US" sz="1400" dirty="0"/>
              <a:t>Meeting #2: Comments and alternatives presented by MPs</a:t>
            </a:r>
          </a:p>
          <a:p>
            <a:pPr lvl="1"/>
            <a:r>
              <a:rPr lang="en-US" sz="1400" dirty="0"/>
              <a:t>Meeting #3: RTCTF consensus achieved or escalated to TAC for a vote to decide the matter.</a:t>
            </a:r>
          </a:p>
        </p:txBody>
      </p:sp>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Plans for Meetings and Review Cycles</a:t>
            </a:r>
            <a:endParaRPr lang="en-US" dirty="0">
              <a:solidFill>
                <a:srgbClr val="FF0000"/>
              </a:solidFill>
            </a:endParaRPr>
          </a:p>
        </p:txBody>
      </p:sp>
      <p:sp>
        <p:nvSpPr>
          <p:cNvPr id="7" name="Content Placeholder 2">
            <a:extLst>
              <a:ext uri="{FF2B5EF4-FFF2-40B4-BE49-F238E27FC236}">
                <a16:creationId xmlns:a16="http://schemas.microsoft.com/office/drawing/2014/main" id="{9DA1E31D-A0FD-AE5B-CAD1-D6BF12D9CB49}"/>
              </a:ext>
            </a:extLst>
          </p:cNvPr>
          <p:cNvSpPr txBox="1">
            <a:spLocks/>
          </p:cNvSpPr>
          <p:nvPr/>
        </p:nvSpPr>
        <p:spPr>
          <a:xfrm>
            <a:off x="304800" y="2133600"/>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spTree>
    <p:extLst>
      <p:ext uri="{BB962C8B-B14F-4D97-AF65-F5344CB8AC3E}">
        <p14:creationId xmlns:p14="http://schemas.microsoft.com/office/powerpoint/2010/main" val="2240697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Current Issues List</a:t>
            </a:r>
            <a:endParaRPr lang="en-US" dirty="0">
              <a:solidFill>
                <a:srgbClr val="FF0000"/>
              </a:solidFill>
            </a:endParaRPr>
          </a:p>
        </p:txBody>
      </p:sp>
      <p:sp>
        <p:nvSpPr>
          <p:cNvPr id="8" name="Content Placeholder 7">
            <a:extLst>
              <a:ext uri="{FF2B5EF4-FFF2-40B4-BE49-F238E27FC236}">
                <a16:creationId xmlns:a16="http://schemas.microsoft.com/office/drawing/2014/main" id="{F97F78F1-831D-5D2B-D86F-5DA2B2C9A12A}"/>
              </a:ext>
            </a:extLst>
          </p:cNvPr>
          <p:cNvSpPr>
            <a:spLocks noGrp="1"/>
          </p:cNvSpPr>
          <p:nvPr>
            <p:ph idx="1"/>
          </p:nvPr>
        </p:nvSpPr>
        <p:spPr>
          <a:xfrm>
            <a:off x="304800" y="914400"/>
            <a:ext cx="8534400" cy="1142999"/>
          </a:xfrm>
        </p:spPr>
        <p:txBody>
          <a:bodyPr/>
          <a:lstStyle/>
          <a:p>
            <a:r>
              <a:rPr lang="en-US" sz="1800" dirty="0"/>
              <a:t>Link to current issues on today’s meeting page</a:t>
            </a:r>
          </a:p>
          <a:p>
            <a:r>
              <a:rPr lang="en-US" sz="1800" dirty="0"/>
              <a:t>Closed/green on RUC Capacity Short (added Resolved Worksheet)</a:t>
            </a:r>
            <a:endParaRPr lang="en-US" sz="1000" dirty="0">
              <a:solidFill>
                <a:srgbClr val="FF0000"/>
              </a:solidFill>
            </a:endParaRPr>
          </a:p>
        </p:txBody>
      </p:sp>
      <p:sp>
        <p:nvSpPr>
          <p:cNvPr id="5" name="TextBox 4">
            <a:extLst>
              <a:ext uri="{FF2B5EF4-FFF2-40B4-BE49-F238E27FC236}">
                <a16:creationId xmlns:a16="http://schemas.microsoft.com/office/drawing/2014/main" id="{693BC48B-7C9B-D386-0DEA-96F01F37AC27}"/>
              </a:ext>
            </a:extLst>
          </p:cNvPr>
          <p:cNvSpPr txBox="1"/>
          <p:nvPr/>
        </p:nvSpPr>
        <p:spPr>
          <a:xfrm>
            <a:off x="76200" y="5486400"/>
            <a:ext cx="7391400" cy="276999"/>
          </a:xfrm>
          <a:prstGeom prst="rect">
            <a:avLst/>
          </a:prstGeom>
          <a:noFill/>
        </p:spPr>
        <p:txBody>
          <a:bodyPr wrap="square" rtlCol="0">
            <a:spAutoFit/>
          </a:bodyPr>
          <a:lstStyle/>
          <a:p>
            <a:r>
              <a:rPr lang="en-US" sz="1200" dirty="0">
                <a:solidFill>
                  <a:srgbClr val="FF0000"/>
                </a:solidFill>
              </a:rPr>
              <a:t>- Moving up discussion of interface changes, market trials, details for designing control systems</a:t>
            </a:r>
          </a:p>
        </p:txBody>
      </p:sp>
      <p:cxnSp>
        <p:nvCxnSpPr>
          <p:cNvPr id="6" name="Straight Arrow Connector 5">
            <a:extLst>
              <a:ext uri="{FF2B5EF4-FFF2-40B4-BE49-F238E27FC236}">
                <a16:creationId xmlns:a16="http://schemas.microsoft.com/office/drawing/2014/main" id="{C64D6445-420D-F841-DFEB-49E3B203278A}"/>
              </a:ext>
            </a:extLst>
          </p:cNvPr>
          <p:cNvCxnSpPr>
            <a:cxnSpLocks/>
          </p:cNvCxnSpPr>
          <p:nvPr/>
        </p:nvCxnSpPr>
        <p:spPr>
          <a:xfrm flipV="1">
            <a:off x="4191000" y="3276600"/>
            <a:ext cx="2286000" cy="224436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B29E1958-D79A-F432-4ABF-BB061ABFE71D}"/>
              </a:ext>
            </a:extLst>
          </p:cNvPr>
          <p:cNvCxnSpPr>
            <a:cxnSpLocks/>
          </p:cNvCxnSpPr>
          <p:nvPr/>
        </p:nvCxnSpPr>
        <p:spPr>
          <a:xfrm flipV="1">
            <a:off x="4343400" y="3505200"/>
            <a:ext cx="2669553" cy="201576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26D74032-6527-57E2-D7FE-B4108A40FA80}"/>
              </a:ext>
            </a:extLst>
          </p:cNvPr>
          <p:cNvPicPr>
            <a:picLocks noChangeAspect="1"/>
          </p:cNvPicPr>
          <p:nvPr/>
        </p:nvPicPr>
        <p:blipFill>
          <a:blip r:embed="rId2"/>
          <a:stretch>
            <a:fillRect/>
          </a:stretch>
        </p:blipFill>
        <p:spPr>
          <a:xfrm>
            <a:off x="0" y="1782164"/>
            <a:ext cx="9144000" cy="3293672"/>
          </a:xfrm>
          <a:prstGeom prst="rect">
            <a:avLst/>
          </a:prstGeom>
        </p:spPr>
      </p:pic>
    </p:spTree>
    <p:extLst>
      <p:ext uri="{BB962C8B-B14F-4D97-AF65-F5344CB8AC3E}">
        <p14:creationId xmlns:p14="http://schemas.microsoft.com/office/powerpoint/2010/main" val="3233486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Summary of Resolved Issues</a:t>
            </a:r>
            <a:endParaRPr lang="en-US" dirty="0">
              <a:solidFill>
                <a:srgbClr val="FF0000"/>
              </a:solidFill>
            </a:endParaRPr>
          </a:p>
        </p:txBody>
      </p:sp>
      <p:sp>
        <p:nvSpPr>
          <p:cNvPr id="8" name="Content Placeholder 7">
            <a:extLst>
              <a:ext uri="{FF2B5EF4-FFF2-40B4-BE49-F238E27FC236}">
                <a16:creationId xmlns:a16="http://schemas.microsoft.com/office/drawing/2014/main" id="{F97F78F1-831D-5D2B-D86F-5DA2B2C9A12A}"/>
              </a:ext>
            </a:extLst>
          </p:cNvPr>
          <p:cNvSpPr>
            <a:spLocks noGrp="1"/>
          </p:cNvSpPr>
          <p:nvPr>
            <p:ph idx="1"/>
          </p:nvPr>
        </p:nvSpPr>
        <p:spPr>
          <a:xfrm>
            <a:off x="304800" y="914401"/>
            <a:ext cx="8534400" cy="457200"/>
          </a:xfrm>
        </p:spPr>
        <p:txBody>
          <a:bodyPr/>
          <a:lstStyle/>
          <a:p>
            <a:r>
              <a:rPr lang="en-US" sz="1800" dirty="0"/>
              <a:t>Resolved Tab of Issues Workbook:</a:t>
            </a:r>
          </a:p>
        </p:txBody>
      </p:sp>
      <p:pic>
        <p:nvPicPr>
          <p:cNvPr id="5" name="Picture 4">
            <a:extLst>
              <a:ext uri="{FF2B5EF4-FFF2-40B4-BE49-F238E27FC236}">
                <a16:creationId xmlns:a16="http://schemas.microsoft.com/office/drawing/2014/main" id="{CAE4DB0D-76F9-9DA6-53C8-A32B0CAF0251}"/>
              </a:ext>
            </a:extLst>
          </p:cNvPr>
          <p:cNvPicPr>
            <a:picLocks noChangeAspect="1"/>
          </p:cNvPicPr>
          <p:nvPr/>
        </p:nvPicPr>
        <p:blipFill>
          <a:blip r:embed="rId2"/>
          <a:stretch>
            <a:fillRect/>
          </a:stretch>
        </p:blipFill>
        <p:spPr>
          <a:xfrm>
            <a:off x="190500" y="1600200"/>
            <a:ext cx="8839200" cy="1029074"/>
          </a:xfrm>
          <a:prstGeom prst="rect">
            <a:avLst/>
          </a:prstGeom>
        </p:spPr>
      </p:pic>
    </p:spTree>
    <p:extLst>
      <p:ext uri="{BB962C8B-B14F-4D97-AF65-F5344CB8AC3E}">
        <p14:creationId xmlns:p14="http://schemas.microsoft.com/office/powerpoint/2010/main" val="506097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Issues at May RTCBTF Meeting</a:t>
            </a:r>
            <a:endParaRPr lang="en-US" dirty="0">
              <a:solidFill>
                <a:srgbClr val="FF0000"/>
              </a:solidFill>
            </a:endParaRPr>
          </a:p>
        </p:txBody>
      </p:sp>
      <p:sp>
        <p:nvSpPr>
          <p:cNvPr id="8" name="Content Placeholder 7">
            <a:extLst>
              <a:ext uri="{FF2B5EF4-FFF2-40B4-BE49-F238E27FC236}">
                <a16:creationId xmlns:a16="http://schemas.microsoft.com/office/drawing/2014/main" id="{F97F78F1-831D-5D2B-D86F-5DA2B2C9A12A}"/>
              </a:ext>
            </a:extLst>
          </p:cNvPr>
          <p:cNvSpPr>
            <a:spLocks noGrp="1"/>
          </p:cNvSpPr>
          <p:nvPr>
            <p:ph idx="1"/>
          </p:nvPr>
        </p:nvSpPr>
        <p:spPr>
          <a:xfrm>
            <a:off x="319726" y="990600"/>
            <a:ext cx="8534400" cy="4953000"/>
          </a:xfrm>
        </p:spPr>
        <p:txBody>
          <a:bodyPr/>
          <a:lstStyle/>
          <a:p>
            <a:pPr>
              <a:spcBef>
                <a:spcPts val="0"/>
              </a:spcBef>
              <a:spcAft>
                <a:spcPts val="600"/>
              </a:spcAft>
              <a:buFontTx/>
              <a:buChar char="-"/>
            </a:pPr>
            <a:r>
              <a:rPr lang="en-US" sz="1600" u="sng" dirty="0"/>
              <a:t>Issue 4</a:t>
            </a:r>
            <a:r>
              <a:rPr lang="en-US" sz="1600" dirty="0"/>
              <a:t> - Verifiable Cost Manual- Change for on-line hydro Resources per KP 1.3(3)</a:t>
            </a:r>
          </a:p>
          <a:p>
            <a:pPr lvl="1">
              <a:spcBef>
                <a:spcPts val="0"/>
              </a:spcBef>
              <a:spcAft>
                <a:spcPts val="600"/>
              </a:spcAft>
              <a:buFontTx/>
              <a:buChar char="-"/>
            </a:pPr>
            <a:r>
              <a:rPr lang="en-US" sz="1400" dirty="0"/>
              <a:t>Final review and includes draft language</a:t>
            </a:r>
          </a:p>
          <a:p>
            <a:pPr lvl="2">
              <a:spcBef>
                <a:spcPts val="0"/>
              </a:spcBef>
              <a:spcAft>
                <a:spcPts val="600"/>
              </a:spcAft>
              <a:buFontTx/>
              <a:buChar char="-"/>
            </a:pPr>
            <a:r>
              <a:rPr lang="en-US" sz="1050" dirty="0"/>
              <a:t>No comments received from March RTCBTF </a:t>
            </a:r>
            <a:r>
              <a:rPr lang="en-US" sz="1050" dirty="0">
                <a:hlinkClick r:id="rId2"/>
              </a:rPr>
              <a:t>presentation</a:t>
            </a:r>
            <a:endParaRPr lang="en-US" sz="1050" dirty="0"/>
          </a:p>
          <a:p>
            <a:pPr lvl="2">
              <a:spcBef>
                <a:spcPts val="0"/>
              </a:spcBef>
              <a:spcAft>
                <a:spcPts val="600"/>
              </a:spcAft>
              <a:buFontTx/>
              <a:buChar char="-"/>
            </a:pPr>
            <a:r>
              <a:rPr lang="en-US" sz="1050" dirty="0"/>
              <a:t>Confirmed concept in Resolved Tab of Issues Sheet</a:t>
            </a:r>
          </a:p>
          <a:p>
            <a:pPr>
              <a:spcBef>
                <a:spcPts val="0"/>
              </a:spcBef>
              <a:spcAft>
                <a:spcPts val="600"/>
              </a:spcAft>
              <a:buFontTx/>
              <a:buChar char="-"/>
            </a:pPr>
            <a:r>
              <a:rPr lang="en-US" sz="1600" u="sng" dirty="0"/>
              <a:t>Issue 3</a:t>
            </a:r>
            <a:r>
              <a:rPr lang="en-US" sz="1600" dirty="0"/>
              <a:t> - Framework for periodic analysis comparing RTC and the current ORDC design </a:t>
            </a:r>
          </a:p>
          <a:p>
            <a:pPr lvl="1">
              <a:spcBef>
                <a:spcPts val="0"/>
              </a:spcBef>
              <a:spcAft>
                <a:spcPts val="600"/>
              </a:spcAft>
              <a:buFontTx/>
              <a:buChar char="-"/>
            </a:pPr>
            <a:r>
              <a:rPr lang="en-US" sz="1200" dirty="0"/>
              <a:t>Prior meeting had ERCOT approach to analysis </a:t>
            </a:r>
            <a:r>
              <a:rPr lang="en-US" sz="1200" dirty="0">
                <a:hlinkClick r:id="rId3"/>
              </a:rPr>
              <a:t>(public Excel tool and internal Python Simulator)</a:t>
            </a:r>
            <a:endParaRPr lang="en-US" sz="1200" dirty="0"/>
          </a:p>
          <a:p>
            <a:pPr lvl="1">
              <a:spcBef>
                <a:spcPts val="0"/>
              </a:spcBef>
              <a:spcAft>
                <a:spcPts val="600"/>
              </a:spcAft>
              <a:buFontTx/>
              <a:buChar char="-"/>
            </a:pPr>
            <a:r>
              <a:rPr lang="en-US" sz="1200" dirty="0"/>
              <a:t>Reviewed Luminant’s feedback on Operating Days to be evaluated in RTC Simulator Tool</a:t>
            </a:r>
          </a:p>
          <a:p>
            <a:pPr>
              <a:spcBef>
                <a:spcPts val="0"/>
              </a:spcBef>
              <a:spcAft>
                <a:spcPts val="600"/>
              </a:spcAft>
              <a:buFontTx/>
              <a:buChar char="-"/>
            </a:pPr>
            <a:r>
              <a:rPr lang="en-US" sz="1600" u="sng" dirty="0"/>
              <a:t>Issue 20</a:t>
            </a:r>
            <a:r>
              <a:rPr lang="en-US" sz="1600" dirty="0"/>
              <a:t> - Review of the Energy and AS Offer Caps in the context of Current Policy</a:t>
            </a:r>
          </a:p>
          <a:p>
            <a:pPr lvl="1">
              <a:spcBef>
                <a:spcPts val="0"/>
              </a:spcBef>
              <a:spcAft>
                <a:spcPts val="600"/>
              </a:spcAft>
              <a:buFontTx/>
              <a:buChar char="-"/>
            </a:pPr>
            <a:r>
              <a:rPr lang="en-US" sz="1400" dirty="0"/>
              <a:t>First time discussion and will include ESR examples</a:t>
            </a:r>
          </a:p>
          <a:p>
            <a:pPr>
              <a:spcBef>
                <a:spcPts val="0"/>
              </a:spcBef>
              <a:spcAft>
                <a:spcPts val="600"/>
              </a:spcAft>
              <a:buFontTx/>
              <a:buChar char="-"/>
            </a:pPr>
            <a:r>
              <a:rPr lang="en-US" sz="1600" u="sng" dirty="0"/>
              <a:t>Issue 9-10</a:t>
            </a:r>
            <a:r>
              <a:rPr lang="en-US" sz="1600" dirty="0"/>
              <a:t> - Market Readiness and Technical Workshops</a:t>
            </a:r>
          </a:p>
          <a:p>
            <a:pPr lvl="1">
              <a:spcBef>
                <a:spcPts val="0"/>
              </a:spcBef>
              <a:spcAft>
                <a:spcPts val="600"/>
              </a:spcAft>
              <a:buFontTx/>
              <a:buChar char="-"/>
            </a:pPr>
            <a:r>
              <a:rPr lang="en-US" sz="1400" dirty="0"/>
              <a:t>Review of past 2 workshops </a:t>
            </a:r>
          </a:p>
          <a:p>
            <a:pPr marL="1257300" lvl="3" indent="0">
              <a:spcBef>
                <a:spcPts val="0"/>
              </a:spcBef>
              <a:buSzPts val="1000"/>
              <a:buNone/>
              <a:tabLst>
                <a:tab pos="457200" algn="l"/>
              </a:tabLst>
            </a:pPr>
            <a:r>
              <a:rPr lang="en-US" sz="1400" u="sng" dirty="0">
                <a:solidFill>
                  <a:srgbClr val="0563C1"/>
                </a:solidFill>
                <a:effectLst/>
                <a:latin typeface="Calibri" panose="020F0502020204030204" pitchFamily="34" charset="0"/>
                <a:ea typeface="Times New Roman" panose="02020603050405020304" pitchFamily="18" charset="0"/>
                <a:hlinkClick r:id="rId4"/>
              </a:rPr>
              <a:t>RTC+B Technical Workshop - April 18, 2024:   1:00 PM – 4:00 PM </a:t>
            </a:r>
            <a:endParaRPr lang="en-US" sz="1400" dirty="0">
              <a:effectLst/>
              <a:latin typeface="Calibri" panose="020F0502020204030204" pitchFamily="34" charset="0"/>
              <a:ea typeface="Times New Roman" panose="02020603050405020304" pitchFamily="18" charset="0"/>
            </a:endParaRPr>
          </a:p>
          <a:p>
            <a:pPr marL="1257300" lvl="3" indent="0">
              <a:spcBef>
                <a:spcPts val="0"/>
              </a:spcBef>
              <a:buSzPts val="1000"/>
              <a:buNone/>
              <a:tabLst>
                <a:tab pos="457200" algn="l"/>
              </a:tabLst>
            </a:pPr>
            <a:r>
              <a:rPr lang="en-US" sz="1400" u="sng" dirty="0">
                <a:solidFill>
                  <a:srgbClr val="0563C1"/>
                </a:solidFill>
                <a:effectLst/>
                <a:latin typeface="Calibri" panose="020F0502020204030204" pitchFamily="34" charset="0"/>
                <a:ea typeface="Times New Roman" panose="02020603050405020304" pitchFamily="18" charset="0"/>
                <a:hlinkClick r:id="rId5"/>
              </a:rPr>
              <a:t>RTC+B Technical Workshop - May 6, 2024:      1:00 PM – 4:00 PM </a:t>
            </a:r>
            <a:endParaRPr lang="en-US" sz="1400" dirty="0">
              <a:effectLst/>
              <a:latin typeface="Calibri" panose="020F0502020204030204" pitchFamily="34" charset="0"/>
              <a:ea typeface="Times New Roman" panose="02020603050405020304" pitchFamily="18" charset="0"/>
            </a:endParaRPr>
          </a:p>
          <a:p>
            <a:pPr>
              <a:spcBef>
                <a:spcPts val="0"/>
              </a:spcBef>
              <a:spcAft>
                <a:spcPts val="600"/>
              </a:spcAft>
              <a:buFontTx/>
              <a:buChar char="-"/>
            </a:pPr>
            <a:r>
              <a:rPr lang="en-US" sz="1600" u="sng" dirty="0"/>
              <a:t>Issue 18</a:t>
            </a:r>
            <a:r>
              <a:rPr lang="en-US" sz="1600" dirty="0"/>
              <a:t> - Review of the AS Demand Curves in the context of current policy</a:t>
            </a:r>
          </a:p>
          <a:p>
            <a:pPr lvl="1">
              <a:spcBef>
                <a:spcPts val="0"/>
              </a:spcBef>
              <a:spcAft>
                <a:spcPts val="600"/>
              </a:spcAft>
              <a:buFontTx/>
              <a:buChar char="-"/>
            </a:pPr>
            <a:r>
              <a:rPr lang="en-US" sz="1400" dirty="0"/>
              <a:t>Time allocated for MPs to share thoughts and next steps</a:t>
            </a:r>
          </a:p>
        </p:txBody>
      </p:sp>
    </p:spTree>
    <p:extLst>
      <p:ext uri="{BB962C8B-B14F-4D97-AF65-F5344CB8AC3E}">
        <p14:creationId xmlns:p14="http://schemas.microsoft.com/office/powerpoint/2010/main" val="2086339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TAC requested action</a:t>
            </a:r>
            <a:endParaRPr lang="en-US" dirty="0">
              <a:solidFill>
                <a:srgbClr val="FF0000"/>
              </a:solidFill>
            </a:endParaRPr>
          </a:p>
        </p:txBody>
      </p:sp>
      <p:sp>
        <p:nvSpPr>
          <p:cNvPr id="8" name="Content Placeholder 7">
            <a:extLst>
              <a:ext uri="{FF2B5EF4-FFF2-40B4-BE49-F238E27FC236}">
                <a16:creationId xmlns:a16="http://schemas.microsoft.com/office/drawing/2014/main" id="{F97F78F1-831D-5D2B-D86F-5DA2B2C9A12A}"/>
              </a:ext>
            </a:extLst>
          </p:cNvPr>
          <p:cNvSpPr>
            <a:spLocks noGrp="1"/>
          </p:cNvSpPr>
          <p:nvPr>
            <p:ph idx="1"/>
          </p:nvPr>
        </p:nvSpPr>
        <p:spPr>
          <a:xfrm>
            <a:off x="304800" y="914400"/>
            <a:ext cx="8534400" cy="4876800"/>
          </a:xfrm>
        </p:spPr>
        <p:txBody>
          <a:bodyPr/>
          <a:lstStyle/>
          <a:p>
            <a:pPr>
              <a:spcBef>
                <a:spcPts val="0"/>
              </a:spcBef>
              <a:spcAft>
                <a:spcPts val="600"/>
              </a:spcAft>
              <a:buFontTx/>
              <a:buChar char="-"/>
            </a:pPr>
            <a:r>
              <a:rPr lang="en-US" sz="1600" u="sng" dirty="0"/>
              <a:t>Issue 4</a:t>
            </a:r>
            <a:r>
              <a:rPr lang="en-US" sz="1600" dirty="0"/>
              <a:t> - Verifiable Cost Manual- Change for on-line hydro Resources per KP 1.3(3)</a:t>
            </a:r>
          </a:p>
          <a:p>
            <a:pPr lvl="1">
              <a:spcBef>
                <a:spcPts val="0"/>
              </a:spcBef>
              <a:spcAft>
                <a:spcPts val="600"/>
              </a:spcAft>
              <a:buFontTx/>
              <a:buChar char="-"/>
            </a:pPr>
            <a:r>
              <a:rPr lang="en-US" sz="1400" dirty="0">
                <a:solidFill>
                  <a:srgbClr val="C00000"/>
                </a:solidFill>
              </a:rPr>
              <a:t>Seeking TAC endorsement of On-Line Hydro Mitigated Offer Cap Decision (details below) and as captured in Resolved Tab of RTCBTF Issues List</a:t>
            </a:r>
          </a:p>
          <a:p>
            <a:pPr lvl="2">
              <a:spcBef>
                <a:spcPts val="0"/>
              </a:spcBef>
              <a:spcAft>
                <a:spcPts val="600"/>
              </a:spcAft>
              <a:buFontTx/>
              <a:buChar char="-"/>
            </a:pPr>
            <a:r>
              <a:rPr lang="en-US" sz="1200" b="1" i="1" dirty="0"/>
              <a:t>Given that Hydro Resources operating in synchronous condenser mode are not dispatched by SCED, ERCOT proposes setting the Mitigated Offer Cap for all Hydro Resources to RTSWCAP.   This will be done in protocol and verifiable cost manual by 1) setting the O&amp;M value in the MOC to RTSWCAP and 2) Setting the heat rate to 0 MMBtu/MWh.</a:t>
            </a:r>
          </a:p>
          <a:p>
            <a:endParaRPr lang="en-US" sz="1800" dirty="0"/>
          </a:p>
        </p:txBody>
      </p:sp>
    </p:spTree>
    <p:extLst>
      <p:ext uri="{BB962C8B-B14F-4D97-AF65-F5344CB8AC3E}">
        <p14:creationId xmlns:p14="http://schemas.microsoft.com/office/powerpoint/2010/main" val="3356614507"/>
      </p:ext>
    </p:extLst>
  </p:cSld>
  <p:clrMapOvr>
    <a:masterClrMapping/>
  </p:clrMapOvr>
</p:sld>
</file>

<file path=ppt/theme/theme1.xml><?xml version="1.0" encoding="utf-8"?>
<a:theme xmlns:a="http://schemas.openxmlformats.org/drawingml/2006/main" name="Cover Slide">
  <a:themeElements>
    <a:clrScheme name="Custom 1">
      <a:dk1>
        <a:srgbClr val="2D3338"/>
      </a:dk1>
      <a:lt1>
        <a:srgbClr val="FFFFFF"/>
      </a:lt1>
      <a:dk2>
        <a:srgbClr val="2D3338"/>
      </a:dk2>
      <a:lt2>
        <a:srgbClr val="E6EBF0"/>
      </a:lt2>
      <a:accent1>
        <a:srgbClr val="00AEC7"/>
      </a:accent1>
      <a:accent2>
        <a:srgbClr val="7C858C"/>
      </a:accent2>
      <a:accent3>
        <a:srgbClr val="2BA565"/>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Year xmlns="8d5ee879-813f-4fb9-b7c2-a59846c21aeb" xsi:nil="true"/>
    <Audience xmlns="8d5ee879-813f-4fb9-b7c2-a59846c21aeb">Public</Audie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D0999AAC16EAB41985F08B9B30BD6F8" ma:contentTypeVersion="4" ma:contentTypeDescription="Create a new document." ma:contentTypeScope="" ma:versionID="e17db7c92bbe4a954239b0aad63199c1">
  <xsd:schema xmlns:xsd="http://www.w3.org/2001/XMLSchema" xmlns:xs="http://www.w3.org/2001/XMLSchema" xmlns:p="http://schemas.microsoft.com/office/2006/metadata/properties" xmlns:ns2="8d5ee879-813f-4fb9-b7c2-a59846c21aeb" targetNamespace="http://schemas.microsoft.com/office/2006/metadata/properties" ma:root="true" ma:fieldsID="dbeeea33673683b355d19f3b50507d1a" ns2:_="">
    <xsd:import namespace="8d5ee879-813f-4fb9-b7c2-a59846c21aeb"/>
    <xsd:element name="properties">
      <xsd:complexType>
        <xsd:sequence>
          <xsd:element name="documentManagement">
            <xsd:complexType>
              <xsd:all>
                <xsd:element ref="ns2:Audience" minOccurs="0"/>
                <xsd:element ref="ns2:Year"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ee879-813f-4fb9-b7c2-a59846c21aeb" elementFormDefault="qualified">
    <xsd:import namespace="http://schemas.microsoft.com/office/2006/documentManagement/types"/>
    <xsd:import namespace="http://schemas.microsoft.com/office/infopath/2007/PartnerControls"/>
    <xsd:element name="Audience" ma:index="8" nillable="true" ma:displayName="Audience" ma:format="Dropdown" ma:internalName="Audience">
      <xsd:simpleType>
        <xsd:restriction base="dms:Choice">
          <xsd:enumeration value="Internal "/>
          <xsd:enumeration value="Confidential"/>
          <xsd:enumeration value="Public"/>
        </xsd:restriction>
      </xsd:simpleType>
    </xsd:element>
    <xsd:element name="Year" ma:index="9" nillable="true" ma:displayName="Year" ma:format="Dropdown" ma:internalName="Year">
      <xsd:simpleType>
        <xsd:restriction base="dms:Choice">
          <xsd:enumeration value="2022"/>
          <xsd:enumeration value="2023"/>
          <xsd:enumeration value="2024"/>
          <xsd:enumeration value="202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526C54-2038-4DDB-9077-84C80FF069E0}">
  <ds:schemaRefs>
    <ds:schemaRef ds:uri="http://purl.org/dc/dcmitype/"/>
    <ds:schemaRef ds:uri="http://purl.org/dc/elements/1.1/"/>
    <ds:schemaRef ds:uri="http://schemas.microsoft.com/office/2006/documentManagement/types"/>
    <ds:schemaRef ds:uri="http://schemas.microsoft.com/office/2006/metadata/properties"/>
    <ds:schemaRef ds:uri="c34af464-7aa1-4edd-9be4-83dffc1cb926"/>
    <ds:schemaRef ds:uri="http://schemas.openxmlformats.org/package/2006/metadata/core-properties"/>
    <ds:schemaRef ds:uri="http://purl.org/dc/terms/"/>
    <ds:schemaRef ds:uri="http://schemas.microsoft.com/office/infopath/2007/PartnerControls"/>
    <ds:schemaRef ds:uri="http://www.w3.org/XML/1998/namespace"/>
    <ds:schemaRef ds:uri="8d5ee879-813f-4fb9-b7c2-a59846c21aeb"/>
  </ds:schemaRefs>
</ds:datastoreItem>
</file>

<file path=customXml/itemProps2.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3.xml><?xml version="1.0" encoding="utf-8"?>
<ds:datastoreItem xmlns:ds="http://schemas.openxmlformats.org/officeDocument/2006/customXml" ds:itemID="{1BCE88CD-E9E0-4BB6-AD83-C594282F53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5ee879-813f-4fb9-b7c2-a59846c21a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23367</TotalTime>
  <Words>1037</Words>
  <Application>Microsoft Office PowerPoint</Application>
  <PresentationFormat>On-screen Show (4:3)</PresentationFormat>
  <Paragraphs>110</Paragraphs>
  <Slides>10</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10</vt:i4>
      </vt:variant>
    </vt:vector>
  </HeadingPairs>
  <TitlesOfParts>
    <vt:vector size="14" baseType="lpstr">
      <vt:lpstr>Arial</vt:lpstr>
      <vt:lpstr>Calibri</vt:lpstr>
      <vt:lpstr>Cover Slide</vt:lpstr>
      <vt:lpstr>Horizontal Theme</vt:lpstr>
      <vt:lpstr>PowerPoint Presentation</vt:lpstr>
      <vt:lpstr>Outline</vt:lpstr>
      <vt:lpstr>RTC+B Program Update  (excerpt from April Board T&amp;S RTC Update)</vt:lpstr>
      <vt:lpstr>Sequence and Potential Dates for Market Trials  (dates subject to change while in Planning phase)</vt:lpstr>
      <vt:lpstr>Plans for Meetings and Review Cycles</vt:lpstr>
      <vt:lpstr>Current Issues List</vt:lpstr>
      <vt:lpstr>Summary of Resolved Issues</vt:lpstr>
      <vt:lpstr>Issues at May RTCBTF Meeting</vt:lpstr>
      <vt:lpstr>TAC requested action</vt:lpstr>
      <vt:lpstr>RTCBTF Next steps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594</cp:revision>
  <cp:lastPrinted>2017-10-10T21:31:05Z</cp:lastPrinted>
  <dcterms:created xsi:type="dcterms:W3CDTF">2016-01-21T15:20:31Z</dcterms:created>
  <dcterms:modified xsi:type="dcterms:W3CDTF">2024-05-15T21:08:45Z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0x0101006D0999AAC16EAB41985F08B9B30BD6F8</vt:lpwstr>
  </property>
  <property fmtid="{D5CDD505-2E9C-101B-9397-08002B2CF9AE}" pid="3" name="MSIP_Label_7084cbda-52b8-46fb-a7b7-cb5bd465ed85_Enabled">
    <vt:lpwstr>true</vt:lpwstr>
  </property>
  <property fmtid="{D5CDD505-2E9C-101B-9397-08002B2CF9AE}" pid="4" name="MSIP_Label_7084cbda-52b8-46fb-a7b7-cb5bd465ed85_ActionId">
    <vt:lpwstr>c62e7908-7660-43a6-b1c8-5c5c95dc1f11</vt:lpwstr>
  </property>
  <property fmtid="{D5CDD505-2E9C-101B-9397-08002B2CF9AE}" pid="5" name="MSIP_Label_7084cbda-52b8-46fb-a7b7-cb5bd465ed85_SetDate">
    <vt:lpwstr>2023-05-09T20:19:39Z</vt:lpwstr>
  </property>
  <property fmtid="{D5CDD505-2E9C-101B-9397-08002B2CF9AE}" pid="6" name="MSIP_Label_7084cbda-52b8-46fb-a7b7-cb5bd465ed85_Name">
    <vt:lpwstr>Internal</vt:lpwstr>
  </property>
  <property fmtid="{D5CDD505-2E9C-101B-9397-08002B2CF9AE}" pid="7" name="MSIP_Label_7084cbda-52b8-46fb-a7b7-cb5bd465ed85_ContentBits">
    <vt:lpwstr>0</vt:lpwstr>
  </property>
  <property fmtid="{D5CDD505-2E9C-101B-9397-08002B2CF9AE}" pid="8" name="MSIP_Label_7084cbda-52b8-46fb-a7b7-cb5bd465ed85_SiteId">
    <vt:lpwstr>0afb747d-bff7-4596-a9fc-950ef9e0ec45</vt:lpwstr>
  </property>
  <property fmtid="{D5CDD505-2E9C-101B-9397-08002B2CF9AE}" pid="9" name="MSIP_Label_7084cbda-52b8-46fb-a7b7-cb5bd465ed85_Method">
    <vt:lpwstr>Standard</vt:lpwstr>
  </property>
</Properties>
</file>