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74618" autoAdjust="0"/>
  </p:normalViewPr>
  <p:slideViewPr>
    <p:cSldViewPr snapToGrid="0" snapToObjects="1">
      <p:cViewPr varScale="1">
        <p:scale>
          <a:sx n="57" d="100"/>
          <a:sy n="57" d="100"/>
        </p:scale>
        <p:origin x="1504" y="4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808" y="5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200" b="1" i="0" u="none" strike="noStrike" dirty="0">
                <a:effectLst/>
                <a:latin typeface="Arial" panose="020B0604020202020204" pitchFamily="34" charset="0"/>
              </a:rPr>
              <a:t>10.32% </a:t>
            </a:r>
            <a:r>
              <a:rPr lang="en-US" sz="54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Minimum Inertia</a:t>
            </a:r>
            <a:r>
              <a:rPr lang="en-US" sz="1600" baseline="0" dirty="0"/>
              <a:t> in April 2024 =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133,953.45</a:t>
            </a:r>
            <a:r>
              <a:rPr lang="en-US" sz="4000" dirty="0"/>
              <a:t> </a:t>
            </a:r>
            <a:r>
              <a:rPr lang="en-US" sz="40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MW*s</a:t>
            </a:r>
            <a:r>
              <a:rPr lang="en-US" sz="2400" b="1" baseline="0" dirty="0">
                <a:solidFill>
                  <a:schemeClr val="accent2"/>
                </a:solidFill>
              </a:rPr>
              <a:t>  </a:t>
            </a:r>
            <a:r>
              <a:rPr lang="en-US" sz="2400" dirty="0">
                <a:solidFill>
                  <a:schemeClr val="accent2"/>
                </a:solidFill>
              </a:rPr>
              <a:t>on April 6</a:t>
            </a:r>
            <a:r>
              <a:rPr lang="en-US" sz="2400" baseline="30000" dirty="0">
                <a:solidFill>
                  <a:schemeClr val="accent2"/>
                </a:solidFill>
              </a:rPr>
              <a:t>th</a:t>
            </a:r>
            <a:endParaRPr lang="en-US" sz="24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Historical Overall Minimum was 109,029 MW*s on 3/22/2021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April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Mean: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184,725</a:t>
            </a:r>
            <a:r>
              <a:rPr lang="en-US" sz="3600" dirty="0"/>
              <a:t> </a:t>
            </a:r>
            <a:r>
              <a:rPr lang="en-US" sz="3600" b="1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Max: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236,951</a:t>
            </a:r>
            <a:r>
              <a:rPr lang="en-US" sz="3600" dirty="0"/>
              <a:t> 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r>
              <a:rPr lang="en-US" sz="2000" b="1" baseline="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on April 17th</a:t>
            </a:r>
            <a:endParaRPr lang="en-US" sz="20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Min: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133,953.45</a:t>
            </a:r>
            <a:r>
              <a:rPr lang="en-US" sz="3600" dirty="0"/>
              <a:t> </a:t>
            </a:r>
            <a:r>
              <a:rPr lang="en-US" sz="3600" b="1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r>
              <a:rPr lang="en-US" sz="2000" b="1" baseline="0" dirty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accent2"/>
                </a:solidFill>
              </a:rPr>
              <a:t>on April 6th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February 25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^ indicates a partial year</a:t>
            </a:r>
            <a:r>
              <a:rPr lang="en-US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15.31 </a:t>
            </a:r>
            <a:r>
              <a:rPr lang="en-US" sz="1200" dirty="0" err="1"/>
              <a:t>mHz</a:t>
            </a:r>
            <a:r>
              <a:rPr lang="en-US" sz="1200" dirty="0"/>
              <a:t> on avg for April 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33,644,368</a:t>
            </a:r>
            <a:r>
              <a:rPr lang="en-US" sz="1800" dirty="0"/>
              <a:t>   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11,622,240</a:t>
            </a:r>
            <a:r>
              <a:rPr lang="en-US" sz="2800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MWH 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34.54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%</a:t>
            </a:r>
            <a:r>
              <a:rPr lang="en-US" sz="9600" dirty="0"/>
              <a:t> 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7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dirty="0">
                <a:solidFill>
                  <a:schemeClr val="accent2"/>
                </a:solidFill>
              </a:rPr>
              <a:t>3,472,621 </a:t>
            </a:r>
            <a:r>
              <a:rPr lang="en-US" sz="1200" b="1" i="0" dirty="0">
                <a:solidFill>
                  <a:schemeClr val="accent2"/>
                </a:solidFill>
              </a:rPr>
              <a:t>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06/06/24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Kevin Bunch, EDF Trading North America</a:t>
              </a:r>
            </a:p>
            <a:p>
              <a:r>
                <a:rPr lang="en-US" sz="2000" dirty="0"/>
                <a:t>Vice Chair: </a:t>
              </a:r>
              <a:r>
                <a:rPr lang="en-US" sz="1800" dirty="0"/>
                <a:t>Chad Mulholland, NRG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June 6</a:t>
              </a:r>
              <a:r>
                <a:rPr lang="en-US" baseline="30000" dirty="0"/>
                <a:t>th</a:t>
              </a:r>
              <a:r>
                <a:rPr lang="en-US" dirty="0"/>
                <a:t>, 2024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339E4-155E-4399-2468-A95DF9380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56839" y="877425"/>
            <a:ext cx="7030320" cy="51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71A55-1964-1B3D-DA2F-9EB9778A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0747" y="912976"/>
            <a:ext cx="6924762" cy="50320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D7BE-A374-5579-FE30-E795A4806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8895" y="790092"/>
            <a:ext cx="6966206" cy="50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4D385-3D27-955C-FD91-A00247C13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7517" y="779241"/>
            <a:ext cx="7048962" cy="512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C4AF8-43C9-F3B1-A36C-91EE36145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90426" y="790736"/>
            <a:ext cx="6763145" cy="49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21F78-F783-7648-72A8-BF6F4F0F5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0354" y="766009"/>
            <a:ext cx="7063288" cy="51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3184-34A0-AAA8-59D2-C062B8D0A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6459" y="721260"/>
            <a:ext cx="7091080" cy="515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ERCOT Inertia Trend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9B6F9-F034-43F8-D8F4-37703AA83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4265" y="969791"/>
            <a:ext cx="7715469" cy="50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2"/>
            <a:r>
              <a:rPr lang="en-US" sz="1600" kern="0" dirty="0"/>
              <a:t>Annual Inertia Presentation</a:t>
            </a:r>
          </a:p>
          <a:p>
            <a:pPr lvl="2"/>
            <a:r>
              <a:rPr lang="en-US" sz="1600" kern="0" dirty="0"/>
              <a:t>NOGRR Draft – RRS Limitations</a:t>
            </a:r>
          </a:p>
          <a:p>
            <a:pPr lvl="2"/>
            <a:r>
              <a:rPr lang="en-US" sz="1600" kern="0" dirty="0"/>
              <a:t>NOGRR 263</a:t>
            </a:r>
          </a:p>
          <a:p>
            <a:pPr lvl="2"/>
            <a:r>
              <a:rPr lang="en-US" sz="1600" kern="0" dirty="0"/>
              <a:t>ERCOT Frequency Control Metrics and Regulation Reports</a:t>
            </a:r>
          </a:p>
          <a:p>
            <a:pPr lvl="2"/>
            <a:r>
              <a:rPr lang="en-US" sz="1600" kern="0" dirty="0"/>
              <a:t>Analysis of Disturbances/Frequency Events</a:t>
            </a:r>
          </a:p>
          <a:p>
            <a:pPr lvl="2"/>
            <a:r>
              <a:rPr lang="en-US" sz="1600" kern="0" dirty="0"/>
              <a:t>TRE Report</a:t>
            </a:r>
          </a:p>
          <a:p>
            <a:pPr lvl="3"/>
            <a:r>
              <a:rPr lang="en-US" sz="1200" kern="0" dirty="0"/>
              <a:t>SAR Draft (BAL-001 for ESRs)</a:t>
            </a:r>
          </a:p>
          <a:p>
            <a:pPr lvl="3"/>
            <a:r>
              <a:rPr lang="en-US" sz="1200" kern="0" dirty="0"/>
              <a:t>PFR by Resource Type</a:t>
            </a:r>
          </a:p>
          <a:p>
            <a:pPr lvl="2"/>
            <a:r>
              <a:rPr lang="en-US" sz="1600" kern="0" dirty="0"/>
              <a:t>ROS Open Action Items</a:t>
            </a:r>
          </a:p>
          <a:p>
            <a:pPr lvl="2"/>
            <a:r>
              <a:rPr lang="en-US" sz="1600" kern="0" dirty="0"/>
              <a:t>Other Items</a:t>
            </a:r>
          </a:p>
          <a:p>
            <a:pPr lvl="3"/>
            <a:r>
              <a:rPr lang="en-US" sz="1200" kern="0" dirty="0"/>
              <a:t>NDA List Review</a:t>
            </a:r>
            <a:endParaRPr lang="en-US" sz="1200" dirty="0"/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1 FME in the month of April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395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59E7-5CE3-C1B1-DED1-325D3FE5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35335" y="776725"/>
            <a:ext cx="7053704" cy="51236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5784988" y="426575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1236.68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3B545-9030-9625-4863-EE0747F96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1060" y="841755"/>
            <a:ext cx="7121878" cy="51744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31C83-83E4-99BA-87A6-B1F8E2E57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2228" y="849473"/>
            <a:ext cx="7099542" cy="51590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A3FD-EFBA-E24E-EE60-B3BB2EAC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791" y="762905"/>
            <a:ext cx="7118415" cy="51784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16280</TotalTime>
  <Words>392</Words>
  <Application>Microsoft Office PowerPoint</Application>
  <PresentationFormat>On-screen Show (4:3)</PresentationFormat>
  <Paragraphs>77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Kevin Bunch</cp:lastModifiedBy>
  <cp:revision>876</cp:revision>
  <cp:lastPrinted>2021-08-03T14:43:19Z</cp:lastPrinted>
  <dcterms:created xsi:type="dcterms:W3CDTF">2010-04-12T23:12:02Z</dcterms:created>
  <dcterms:modified xsi:type="dcterms:W3CDTF">2024-06-02T21:43:37Z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