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15"/>
  </p:notesMasterIdLst>
  <p:handoutMasterIdLst>
    <p:handoutMasterId r:id="rId16"/>
  </p:handoutMasterIdLst>
  <p:sldIdLst>
    <p:sldId id="260" r:id="rId6"/>
    <p:sldId id="267" r:id="rId7"/>
    <p:sldId id="276" r:id="rId8"/>
    <p:sldId id="268" r:id="rId9"/>
    <p:sldId id="270" r:id="rId10"/>
    <p:sldId id="271" r:id="rId11"/>
    <p:sldId id="269" r:id="rId12"/>
    <p:sldId id="272" r:id="rId13"/>
    <p:sldId id="273" r:id="rId14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105" d="100"/>
          <a:sy n="105" d="100"/>
        </p:scale>
        <p:origin x="714" y="114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5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6/10/2024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6/10/2024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3434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79200" y="6561138"/>
            <a:ext cx="7112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6400" y="990601"/>
            <a:ext cx="11379200" cy="5052221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200">
                <a:solidFill>
                  <a:schemeClr val="tx2"/>
                </a:solidFill>
              </a:defRPr>
            </a:lvl3pPr>
            <a:lvl4pPr>
              <a:defRPr sz="21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406400" y="243682"/>
            <a:ext cx="1016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57600" y="6553200"/>
            <a:ext cx="5384800" cy="228600"/>
          </a:xfrm>
        </p:spPr>
        <p:txBody>
          <a:bodyPr/>
          <a:lstStyle/>
          <a:p>
            <a:r>
              <a:rPr lang="en-US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406400" y="243682"/>
            <a:ext cx="13208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79200" y="6561138"/>
            <a:ext cx="7112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Footer text goes here.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838200" y="990601"/>
            <a:ext cx="51816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6172200" y="990601"/>
            <a:ext cx="51816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406400" y="243682"/>
            <a:ext cx="1016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406400" y="243682"/>
            <a:ext cx="13208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64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4673600" y="0"/>
            <a:ext cx="75184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3349" y="2876278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57600" y="6553200"/>
            <a:ext cx="538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Footer text goes here.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101600" y="6477000"/>
            <a:ext cx="100584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667000" y="6477001"/>
            <a:ext cx="950976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2734" y="6248400"/>
            <a:ext cx="1181866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72901" y="6553200"/>
            <a:ext cx="9431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79200" y="6561138"/>
            <a:ext cx="7112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7.emf"/><Relationship Id="rId4" Type="http://schemas.openxmlformats.org/officeDocument/2006/relationships/image" Target="../media/image6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7" Type="http://schemas.openxmlformats.org/officeDocument/2006/relationships/image" Target="../media/image9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8.emf"/><Relationship Id="rId5" Type="http://schemas.openxmlformats.org/officeDocument/2006/relationships/image" Target="../media/image7.emf"/><Relationship Id="rId4" Type="http://schemas.openxmlformats.org/officeDocument/2006/relationships/image" Target="../media/image6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0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5029200" y="2133600"/>
            <a:ext cx="5646034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</a:rPr>
              <a:t>RIOO ESR Project Implementation</a:t>
            </a:r>
          </a:p>
          <a:p>
            <a:endParaRPr lang="en-US" dirty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>
                <a:solidFill>
                  <a:schemeClr val="tx2"/>
                </a:solidFill>
              </a:rPr>
              <a:t>Joel Koepke</a:t>
            </a:r>
          </a:p>
          <a:p>
            <a:r>
              <a:rPr lang="en-US" dirty="0">
                <a:solidFill>
                  <a:schemeClr val="tx2"/>
                </a:solidFill>
              </a:rPr>
              <a:t>6/12/2024</a:t>
            </a: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Topics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81000" y="1676400"/>
            <a:ext cx="9525000" cy="2766221"/>
          </a:xfrm>
        </p:spPr>
        <p:txBody>
          <a:bodyPr/>
          <a:lstStyle/>
          <a:p>
            <a:r>
              <a:rPr lang="en-US" dirty="0"/>
              <a:t>ERCOT’s Transition to Single-Model ESR Representation</a:t>
            </a:r>
          </a:p>
          <a:p>
            <a:r>
              <a:rPr lang="en-US" dirty="0"/>
              <a:t>RIOO Project Overview and Milestones</a:t>
            </a:r>
          </a:p>
          <a:p>
            <a:r>
              <a:rPr lang="en-US" dirty="0"/>
              <a:t>Upcoming Data Request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09273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540690-F9E1-15D1-A697-0883D98409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RTC+B: Transition to Single-Model Representation of ESRs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19EC75F-E455-BE47-E880-2828BD2C745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  <p:grpSp>
        <p:nvGrpSpPr>
          <p:cNvPr id="42" name="Group 41">
            <a:extLst>
              <a:ext uri="{FF2B5EF4-FFF2-40B4-BE49-F238E27FC236}">
                <a16:creationId xmlns:a16="http://schemas.microsoft.com/office/drawing/2014/main" id="{FB0545D8-FD7C-0BEB-C15D-639027123D29}"/>
              </a:ext>
            </a:extLst>
          </p:cNvPr>
          <p:cNvGrpSpPr/>
          <p:nvPr/>
        </p:nvGrpSpPr>
        <p:grpSpPr>
          <a:xfrm>
            <a:off x="2514600" y="1862804"/>
            <a:ext cx="5523439" cy="2212943"/>
            <a:chOff x="2971800" y="2035668"/>
            <a:chExt cx="5523439" cy="2212943"/>
          </a:xfrm>
        </p:grpSpPr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7ED8E2D6-0CF0-FB8F-8A60-D68C451E00AC}"/>
                </a:ext>
              </a:extLst>
            </p:cNvPr>
            <p:cNvSpPr/>
            <p:nvPr/>
          </p:nvSpPr>
          <p:spPr>
            <a:xfrm>
              <a:off x="2971800" y="2035668"/>
              <a:ext cx="5523439" cy="2212943"/>
            </a:xfrm>
            <a:prstGeom prst="rect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564983D2-F12B-2AC4-7A94-CE14D3CE4497}"/>
                </a:ext>
              </a:extLst>
            </p:cNvPr>
            <p:cNvGrpSpPr/>
            <p:nvPr/>
          </p:nvGrpSpPr>
          <p:grpSpPr>
            <a:xfrm>
              <a:off x="5205169" y="2197558"/>
              <a:ext cx="1096690" cy="1918756"/>
              <a:chOff x="7086600" y="1066800"/>
              <a:chExt cx="1219200" cy="2222500"/>
            </a:xfrm>
          </p:grpSpPr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8BF3B1C0-21B6-5619-0239-1913AF89506E}"/>
                  </a:ext>
                </a:extLst>
              </p:cNvPr>
              <p:cNvSpPr/>
              <p:nvPr/>
            </p:nvSpPr>
            <p:spPr>
              <a:xfrm>
                <a:off x="7086600" y="1066800"/>
                <a:ext cx="1219200" cy="2209800"/>
              </a:xfrm>
              <a:prstGeom prst="rect">
                <a:avLst/>
              </a:prstGeom>
              <a:solidFill>
                <a:schemeClr val="bg2">
                  <a:lumMod val="95000"/>
                </a:schemeClr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10" name="Content Placeholder 5">
                <a:extLst>
                  <a:ext uri="{FF2B5EF4-FFF2-40B4-BE49-F238E27FC236}">
                    <a16:creationId xmlns:a16="http://schemas.microsoft.com/office/drawing/2014/main" id="{358CCC60-32A7-7729-82AC-A0C237489D0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7315200" y="1524000"/>
                <a:ext cx="762000" cy="1765300"/>
              </a:xfrm>
              <a:prstGeom prst="rect">
                <a:avLst/>
              </a:prstGeom>
            </p:spPr>
          </p:pic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3A1427D4-211A-433F-7604-77D8EB2A413C}"/>
                  </a:ext>
                </a:extLst>
              </p:cNvPr>
              <p:cNvSpPr txBox="1"/>
              <p:nvPr/>
            </p:nvSpPr>
            <p:spPr>
              <a:xfrm>
                <a:off x="7162800" y="1126938"/>
                <a:ext cx="10668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dirty="0"/>
                  <a:t>Model</a:t>
                </a:r>
              </a:p>
            </p:txBody>
          </p:sp>
        </p:grpSp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CD79AC3B-92AD-6A9A-E6EA-7BE0DD9C5EF6}"/>
                </a:ext>
              </a:extLst>
            </p:cNvPr>
            <p:cNvGrpSpPr/>
            <p:nvPr/>
          </p:nvGrpSpPr>
          <p:grpSpPr>
            <a:xfrm>
              <a:off x="7124377" y="2186898"/>
              <a:ext cx="1370862" cy="1918756"/>
              <a:chOff x="9296400" y="1091184"/>
              <a:chExt cx="1524000" cy="2222500"/>
            </a:xfrm>
          </p:grpSpPr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5718E8F3-7DFB-4E9F-BA2C-E9F414074813}"/>
                  </a:ext>
                </a:extLst>
              </p:cNvPr>
              <p:cNvSpPr/>
              <p:nvPr/>
            </p:nvSpPr>
            <p:spPr>
              <a:xfrm>
                <a:off x="9433560" y="1091184"/>
                <a:ext cx="1219200" cy="2209800"/>
              </a:xfrm>
              <a:prstGeom prst="rect">
                <a:avLst/>
              </a:prstGeom>
              <a:solidFill>
                <a:schemeClr val="bg2">
                  <a:lumMod val="95000"/>
                </a:schemeClr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13" name="Content Placeholder 5">
                <a:extLst>
                  <a:ext uri="{FF2B5EF4-FFF2-40B4-BE49-F238E27FC236}">
                    <a16:creationId xmlns:a16="http://schemas.microsoft.com/office/drawing/2014/main" id="{1CFC8AF3-C64E-140B-5CED-F90BD3BBDCA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9662160" y="1548384"/>
                <a:ext cx="762000" cy="1765300"/>
              </a:xfrm>
              <a:prstGeom prst="rect">
                <a:avLst/>
              </a:prstGeom>
            </p:spPr>
          </p:pic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851755D6-5F7B-B76A-5EDF-D9F9AA358CFA}"/>
                  </a:ext>
                </a:extLst>
              </p:cNvPr>
              <p:cNvSpPr txBox="1"/>
              <p:nvPr/>
            </p:nvSpPr>
            <p:spPr>
              <a:xfrm>
                <a:off x="9296400" y="1151322"/>
                <a:ext cx="1524000" cy="39214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dirty="0"/>
                  <a:t>EMS/MMS</a:t>
                </a:r>
              </a:p>
            </p:txBody>
          </p:sp>
        </p:grpSp>
        <p:sp>
          <p:nvSpPr>
            <p:cNvPr id="17" name="Arrow: Right 16">
              <a:extLst>
                <a:ext uri="{FF2B5EF4-FFF2-40B4-BE49-F238E27FC236}">
                  <a16:creationId xmlns:a16="http://schemas.microsoft.com/office/drawing/2014/main" id="{B64C4922-207B-B7CD-4D73-2EBCE625E9EE}"/>
                </a:ext>
              </a:extLst>
            </p:cNvPr>
            <p:cNvSpPr/>
            <p:nvPr/>
          </p:nvSpPr>
          <p:spPr>
            <a:xfrm>
              <a:off x="4333301" y="3030724"/>
              <a:ext cx="753974" cy="328930"/>
            </a:xfrm>
            <a:prstGeom prst="rightArrow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Arrow: Right 17">
              <a:extLst>
                <a:ext uri="{FF2B5EF4-FFF2-40B4-BE49-F238E27FC236}">
                  <a16:creationId xmlns:a16="http://schemas.microsoft.com/office/drawing/2014/main" id="{0C8ACA18-A5BD-EB04-928A-A87000D6DDF1}"/>
                </a:ext>
              </a:extLst>
            </p:cNvPr>
            <p:cNvSpPr/>
            <p:nvPr/>
          </p:nvSpPr>
          <p:spPr>
            <a:xfrm>
              <a:off x="6414270" y="3007016"/>
              <a:ext cx="753974" cy="328930"/>
            </a:xfrm>
            <a:prstGeom prst="rightArrow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5E218A4C-FA0B-DC8E-651F-0DA8D7EA49D6}"/>
                </a:ext>
              </a:extLst>
            </p:cNvPr>
            <p:cNvGrpSpPr/>
            <p:nvPr/>
          </p:nvGrpSpPr>
          <p:grpSpPr>
            <a:xfrm>
              <a:off x="3124200" y="2197558"/>
              <a:ext cx="1096690" cy="1918756"/>
              <a:chOff x="7086600" y="1066800"/>
              <a:chExt cx="1219200" cy="2222500"/>
            </a:xfrm>
          </p:grpSpPr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D3E4D1EA-8FB3-C0E0-D38C-D227A32EAB11}"/>
                  </a:ext>
                </a:extLst>
              </p:cNvPr>
              <p:cNvSpPr/>
              <p:nvPr/>
            </p:nvSpPr>
            <p:spPr>
              <a:xfrm>
                <a:off x="7086600" y="1066800"/>
                <a:ext cx="1219200" cy="2209800"/>
              </a:xfrm>
              <a:prstGeom prst="rect">
                <a:avLst/>
              </a:prstGeom>
              <a:solidFill>
                <a:schemeClr val="bg2">
                  <a:lumMod val="95000"/>
                </a:schemeClr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23" name="Content Placeholder 5">
                <a:extLst>
                  <a:ext uri="{FF2B5EF4-FFF2-40B4-BE49-F238E27FC236}">
                    <a16:creationId xmlns:a16="http://schemas.microsoft.com/office/drawing/2014/main" id="{DAC904BA-4DB0-B6E2-C906-9CA208011DF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7315200" y="1524000"/>
                <a:ext cx="762000" cy="1765300"/>
              </a:xfrm>
              <a:prstGeom prst="rect">
                <a:avLst/>
              </a:prstGeom>
            </p:spPr>
          </p:pic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12DAED5D-C09E-CF55-D6B7-398ABDC7712A}"/>
                  </a:ext>
                </a:extLst>
              </p:cNvPr>
              <p:cNvSpPr txBox="1"/>
              <p:nvPr/>
            </p:nvSpPr>
            <p:spPr>
              <a:xfrm>
                <a:off x="7162800" y="1126938"/>
                <a:ext cx="10668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dirty="0"/>
                  <a:t>RIOO</a:t>
                </a:r>
              </a:p>
            </p:txBody>
          </p:sp>
        </p:grpSp>
      </p:grpSp>
      <p:sp>
        <p:nvSpPr>
          <p:cNvPr id="40" name="Content Placeholder 2">
            <a:extLst>
              <a:ext uri="{FF2B5EF4-FFF2-40B4-BE49-F238E27FC236}">
                <a16:creationId xmlns:a16="http://schemas.microsoft.com/office/drawing/2014/main" id="{5DABD1A4-348A-5AEB-A592-9874C0DE31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7100" y="818493"/>
            <a:ext cx="10337800" cy="1162707"/>
          </a:xfrm>
        </p:spPr>
        <p:txBody>
          <a:bodyPr/>
          <a:lstStyle/>
          <a:p>
            <a:pPr marL="0" indent="0" algn="ctr">
              <a:buNone/>
            </a:pPr>
            <a:r>
              <a:rPr lang="en-US" sz="2800" dirty="0"/>
              <a:t>A key goal of the RTC+B project is to transition from a combo-model representation of ESRs to a single model</a:t>
            </a:r>
          </a:p>
        </p:txBody>
      </p:sp>
      <p:grpSp>
        <p:nvGrpSpPr>
          <p:cNvPr id="43" name="Group 42">
            <a:extLst>
              <a:ext uri="{FF2B5EF4-FFF2-40B4-BE49-F238E27FC236}">
                <a16:creationId xmlns:a16="http://schemas.microsoft.com/office/drawing/2014/main" id="{C5B56E59-F2C0-54F3-94B4-7829F8714531}"/>
              </a:ext>
            </a:extLst>
          </p:cNvPr>
          <p:cNvGrpSpPr/>
          <p:nvPr/>
        </p:nvGrpSpPr>
        <p:grpSpPr>
          <a:xfrm>
            <a:off x="6299470" y="4280630"/>
            <a:ext cx="5838690" cy="2075625"/>
            <a:chOff x="6414270" y="4401375"/>
            <a:chExt cx="5838690" cy="2075625"/>
          </a:xfrm>
        </p:grpSpPr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091757DE-1A1A-6FD9-5D69-0E7793EA04B0}"/>
                </a:ext>
              </a:extLst>
            </p:cNvPr>
            <p:cNvSpPr/>
            <p:nvPr/>
          </p:nvSpPr>
          <p:spPr>
            <a:xfrm>
              <a:off x="6414270" y="4401375"/>
              <a:ext cx="5789922" cy="2075625"/>
            </a:xfrm>
            <a:prstGeom prst="rect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1" name="Group 40">
              <a:extLst>
                <a:ext uri="{FF2B5EF4-FFF2-40B4-BE49-F238E27FC236}">
                  <a16:creationId xmlns:a16="http://schemas.microsoft.com/office/drawing/2014/main" id="{BFDCF43A-F055-47F8-53D1-A6894C80CDDA}"/>
                </a:ext>
              </a:extLst>
            </p:cNvPr>
            <p:cNvGrpSpPr/>
            <p:nvPr/>
          </p:nvGrpSpPr>
          <p:grpSpPr>
            <a:xfrm>
              <a:off x="6629400" y="4535299"/>
              <a:ext cx="5623560" cy="1823323"/>
              <a:chOff x="6580632" y="4525693"/>
              <a:chExt cx="5623560" cy="1823323"/>
            </a:xfrm>
          </p:grpSpPr>
          <p:grpSp>
            <p:nvGrpSpPr>
              <p:cNvPr id="3" name="Group 2">
                <a:extLst>
                  <a:ext uri="{FF2B5EF4-FFF2-40B4-BE49-F238E27FC236}">
                    <a16:creationId xmlns:a16="http://schemas.microsoft.com/office/drawing/2014/main" id="{E4930F46-6CED-0720-CF5C-02DFB7A8A097}"/>
                  </a:ext>
                </a:extLst>
              </p:cNvPr>
              <p:cNvGrpSpPr/>
              <p:nvPr/>
            </p:nvGrpSpPr>
            <p:grpSpPr>
              <a:xfrm>
                <a:off x="8759439" y="4536949"/>
                <a:ext cx="1148251" cy="1812067"/>
                <a:chOff x="7086600" y="1066800"/>
                <a:chExt cx="1219200" cy="2209800"/>
              </a:xfrm>
            </p:grpSpPr>
            <p:sp>
              <p:nvSpPr>
                <p:cNvPr id="5" name="Rectangle 4">
                  <a:extLst>
                    <a:ext uri="{FF2B5EF4-FFF2-40B4-BE49-F238E27FC236}">
                      <a16:creationId xmlns:a16="http://schemas.microsoft.com/office/drawing/2014/main" id="{193F1547-0ECF-C48B-31EA-21F6603080F6}"/>
                    </a:ext>
                  </a:extLst>
                </p:cNvPr>
                <p:cNvSpPr/>
                <p:nvPr/>
              </p:nvSpPr>
              <p:spPr>
                <a:xfrm>
                  <a:off x="7086600" y="1066800"/>
                  <a:ext cx="1219200" cy="2209800"/>
                </a:xfrm>
                <a:prstGeom prst="rect">
                  <a:avLst/>
                </a:prstGeom>
                <a:solidFill>
                  <a:schemeClr val="bg2">
                    <a:lumMod val="95000"/>
                  </a:schemeClr>
                </a:solidFill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" name="TextBox 5">
                  <a:extLst>
                    <a:ext uri="{FF2B5EF4-FFF2-40B4-BE49-F238E27FC236}">
                      <a16:creationId xmlns:a16="http://schemas.microsoft.com/office/drawing/2014/main" id="{9D2FD25B-7D7D-69F6-3D8F-858E1F450FF8}"/>
                    </a:ext>
                  </a:extLst>
                </p:cNvPr>
                <p:cNvSpPr txBox="1"/>
                <p:nvPr/>
              </p:nvSpPr>
              <p:spPr>
                <a:xfrm>
                  <a:off x="7162800" y="1126938"/>
                  <a:ext cx="1066800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000" dirty="0"/>
                    <a:t>Model</a:t>
                  </a:r>
                </a:p>
              </p:txBody>
            </p:sp>
          </p:grpSp>
          <p:grpSp>
            <p:nvGrpSpPr>
              <p:cNvPr id="7" name="Group 6">
                <a:extLst>
                  <a:ext uri="{FF2B5EF4-FFF2-40B4-BE49-F238E27FC236}">
                    <a16:creationId xmlns:a16="http://schemas.microsoft.com/office/drawing/2014/main" id="{D2A9378A-8DD3-F63C-894A-5BA6F15DE703}"/>
                  </a:ext>
                </a:extLst>
              </p:cNvPr>
              <p:cNvGrpSpPr/>
              <p:nvPr/>
            </p:nvGrpSpPr>
            <p:grpSpPr>
              <a:xfrm>
                <a:off x="10768878" y="4525693"/>
                <a:ext cx="1435314" cy="1823323"/>
                <a:chOff x="9296400" y="1091184"/>
                <a:chExt cx="1524000" cy="2209800"/>
              </a:xfrm>
            </p:grpSpPr>
            <p:sp>
              <p:nvSpPr>
                <p:cNvPr id="8" name="Rectangle 7">
                  <a:extLst>
                    <a:ext uri="{FF2B5EF4-FFF2-40B4-BE49-F238E27FC236}">
                      <a16:creationId xmlns:a16="http://schemas.microsoft.com/office/drawing/2014/main" id="{E8DD4A65-6CE2-3B2E-9EF4-47A1203F7CE4}"/>
                    </a:ext>
                  </a:extLst>
                </p:cNvPr>
                <p:cNvSpPr/>
                <p:nvPr/>
              </p:nvSpPr>
              <p:spPr>
                <a:xfrm>
                  <a:off x="9433560" y="1091184"/>
                  <a:ext cx="1219200" cy="2209800"/>
                </a:xfrm>
                <a:prstGeom prst="rect">
                  <a:avLst/>
                </a:prstGeom>
                <a:solidFill>
                  <a:schemeClr val="bg2">
                    <a:lumMod val="95000"/>
                  </a:schemeClr>
                </a:solidFill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" name="TextBox 18">
                  <a:extLst>
                    <a:ext uri="{FF2B5EF4-FFF2-40B4-BE49-F238E27FC236}">
                      <a16:creationId xmlns:a16="http://schemas.microsoft.com/office/drawing/2014/main" id="{90E863DA-5B9D-F94F-65E2-ACA079023D8E}"/>
                    </a:ext>
                  </a:extLst>
                </p:cNvPr>
                <p:cNvSpPr txBox="1"/>
                <p:nvPr/>
              </p:nvSpPr>
              <p:spPr>
                <a:xfrm>
                  <a:off x="9296400" y="1151322"/>
                  <a:ext cx="1524000" cy="41031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600" dirty="0"/>
                    <a:t>EMS/MMS</a:t>
                  </a:r>
                </a:p>
              </p:txBody>
            </p:sp>
          </p:grpSp>
          <p:sp>
            <p:nvSpPr>
              <p:cNvPr id="20" name="Arrow: Right 19">
                <a:extLst>
                  <a:ext uri="{FF2B5EF4-FFF2-40B4-BE49-F238E27FC236}">
                    <a16:creationId xmlns:a16="http://schemas.microsoft.com/office/drawing/2014/main" id="{CD8B14D8-9E5D-DEC0-4E8D-36E1239FD1FD}"/>
                  </a:ext>
                </a:extLst>
              </p:cNvPr>
              <p:cNvSpPr/>
              <p:nvPr/>
            </p:nvSpPr>
            <p:spPr>
              <a:xfrm>
                <a:off x="7846579" y="5352637"/>
                <a:ext cx="789423" cy="347300"/>
              </a:xfrm>
              <a:prstGeom prst="rightArrow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Arrow: Right 24">
                <a:extLst>
                  <a:ext uri="{FF2B5EF4-FFF2-40B4-BE49-F238E27FC236}">
                    <a16:creationId xmlns:a16="http://schemas.microsoft.com/office/drawing/2014/main" id="{51F59967-59D5-10F3-0007-48A032167F6C}"/>
                  </a:ext>
                </a:extLst>
              </p:cNvPr>
              <p:cNvSpPr/>
              <p:nvPr/>
            </p:nvSpPr>
            <p:spPr>
              <a:xfrm>
                <a:off x="10025385" y="5327605"/>
                <a:ext cx="789423" cy="347300"/>
              </a:xfrm>
              <a:prstGeom prst="rightArrow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6" name="Group 25">
                <a:extLst>
                  <a:ext uri="{FF2B5EF4-FFF2-40B4-BE49-F238E27FC236}">
                    <a16:creationId xmlns:a16="http://schemas.microsoft.com/office/drawing/2014/main" id="{350ED606-B229-C93B-9101-6511B8D7B5E8}"/>
                  </a:ext>
                </a:extLst>
              </p:cNvPr>
              <p:cNvGrpSpPr/>
              <p:nvPr/>
            </p:nvGrpSpPr>
            <p:grpSpPr>
              <a:xfrm>
                <a:off x="6580632" y="4536949"/>
                <a:ext cx="1148251" cy="1812067"/>
                <a:chOff x="2971800" y="2527300"/>
                <a:chExt cx="1219200" cy="2044700"/>
              </a:xfrm>
            </p:grpSpPr>
            <p:grpSp>
              <p:nvGrpSpPr>
                <p:cNvPr id="27" name="Group 26">
                  <a:extLst>
                    <a:ext uri="{FF2B5EF4-FFF2-40B4-BE49-F238E27FC236}">
                      <a16:creationId xmlns:a16="http://schemas.microsoft.com/office/drawing/2014/main" id="{489574AF-EC8A-B307-3440-CA4EF1D7F0CB}"/>
                    </a:ext>
                  </a:extLst>
                </p:cNvPr>
                <p:cNvGrpSpPr/>
                <p:nvPr/>
              </p:nvGrpSpPr>
              <p:grpSpPr>
                <a:xfrm>
                  <a:off x="2971800" y="2527300"/>
                  <a:ext cx="1219200" cy="2044700"/>
                  <a:chOff x="7086600" y="1066800"/>
                  <a:chExt cx="1219200" cy="2209800"/>
                </a:xfrm>
              </p:grpSpPr>
              <p:sp>
                <p:nvSpPr>
                  <p:cNvPr id="29" name="Rectangle 28">
                    <a:extLst>
                      <a:ext uri="{FF2B5EF4-FFF2-40B4-BE49-F238E27FC236}">
                        <a16:creationId xmlns:a16="http://schemas.microsoft.com/office/drawing/2014/main" id="{CE10908A-4F20-0CC0-BBA1-713242621BAD}"/>
                      </a:ext>
                    </a:extLst>
                  </p:cNvPr>
                  <p:cNvSpPr/>
                  <p:nvPr/>
                </p:nvSpPr>
                <p:spPr>
                  <a:xfrm>
                    <a:off x="7086600" y="1066800"/>
                    <a:ext cx="1219200" cy="2209800"/>
                  </a:xfrm>
                  <a:prstGeom prst="rect">
                    <a:avLst/>
                  </a:prstGeom>
                  <a:solidFill>
                    <a:schemeClr val="bg2">
                      <a:lumMod val="95000"/>
                    </a:schemeClr>
                  </a:solidFill>
                </p:spPr>
                <p:style>
                  <a:lnRef idx="2">
                    <a:schemeClr val="accent1">
                      <a:shade val="15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" name="TextBox 29">
                    <a:extLst>
                      <a:ext uri="{FF2B5EF4-FFF2-40B4-BE49-F238E27FC236}">
                        <a16:creationId xmlns:a16="http://schemas.microsoft.com/office/drawing/2014/main" id="{3A8B6648-42F1-3DEC-5132-2BCCBE8CCC08}"/>
                      </a:ext>
                    </a:extLst>
                  </p:cNvPr>
                  <p:cNvSpPr txBox="1"/>
                  <p:nvPr/>
                </p:nvSpPr>
                <p:spPr>
                  <a:xfrm>
                    <a:off x="7162800" y="1126938"/>
                    <a:ext cx="1066800" cy="400110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sz="2000" dirty="0"/>
                      <a:t>RIOO</a:t>
                    </a:r>
                  </a:p>
                </p:txBody>
              </p:sp>
            </p:grpSp>
            <p:pic>
              <p:nvPicPr>
                <p:cNvPr id="28" name="Picture 27">
                  <a:extLst>
                    <a:ext uri="{FF2B5EF4-FFF2-40B4-BE49-F238E27FC236}">
                      <a16:creationId xmlns:a16="http://schemas.microsoft.com/office/drawing/2014/main" id="{CDC9FBCF-00E9-456B-6632-49C48AF149E0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3260160" y="3183258"/>
                  <a:ext cx="638175" cy="100774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</p:grpSp>
          <p:pic>
            <p:nvPicPr>
              <p:cNvPr id="31" name="Picture 30">
                <a:extLst>
                  <a:ext uri="{FF2B5EF4-FFF2-40B4-BE49-F238E27FC236}">
                    <a16:creationId xmlns:a16="http://schemas.microsoft.com/office/drawing/2014/main" id="{953A5882-C5B1-D316-8249-D62B0C61615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9028952" y="5118275"/>
                <a:ext cx="601038" cy="893089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32" name="Picture 31">
                <a:extLst>
                  <a:ext uri="{FF2B5EF4-FFF2-40B4-BE49-F238E27FC236}">
                    <a16:creationId xmlns:a16="http://schemas.microsoft.com/office/drawing/2014/main" id="{D0B46C1C-F24A-1C88-1C82-AFEAFD24D91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1171663" y="5092942"/>
                <a:ext cx="601038" cy="918423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</p:grpSp>
      <p:sp>
        <p:nvSpPr>
          <p:cNvPr id="47" name="Arc 46">
            <a:extLst>
              <a:ext uri="{FF2B5EF4-FFF2-40B4-BE49-F238E27FC236}">
                <a16:creationId xmlns:a16="http://schemas.microsoft.com/office/drawing/2014/main" id="{8287E77C-D160-D64C-11D8-078DA3CEBCC8}"/>
              </a:ext>
            </a:extLst>
          </p:cNvPr>
          <p:cNvSpPr/>
          <p:nvPr/>
        </p:nvSpPr>
        <p:spPr>
          <a:xfrm rot="4992964" flipV="1">
            <a:off x="4976959" y="3114484"/>
            <a:ext cx="2059370" cy="2094276"/>
          </a:xfrm>
          <a:prstGeom prst="arc">
            <a:avLst/>
          </a:prstGeom>
          <a:ln w="762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5A2B61A0-9E9E-3082-6DB7-74D28C8B63CA}"/>
              </a:ext>
            </a:extLst>
          </p:cNvPr>
          <p:cNvSpPr txBox="1"/>
          <p:nvPr/>
        </p:nvSpPr>
        <p:spPr>
          <a:xfrm>
            <a:off x="76200" y="1752600"/>
            <a:ext cx="239568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i="1" dirty="0"/>
              <a:t>All ERCOT systems currently represent an ESR as a load/generator pair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EE882F33-C753-843D-25CB-23DC2B5686CF}"/>
              </a:ext>
            </a:extLst>
          </p:cNvPr>
          <p:cNvSpPr txBox="1"/>
          <p:nvPr/>
        </p:nvSpPr>
        <p:spPr>
          <a:xfrm>
            <a:off x="9498688" y="3541966"/>
            <a:ext cx="263579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i="1" dirty="0"/>
              <a:t>Post-RTC+B go-live, all core systems will utilize the single-model representation for ESRs</a:t>
            </a:r>
          </a:p>
        </p:txBody>
      </p:sp>
      <p:sp>
        <p:nvSpPr>
          <p:cNvPr id="53" name="Content Placeholder 2">
            <a:extLst>
              <a:ext uri="{FF2B5EF4-FFF2-40B4-BE49-F238E27FC236}">
                <a16:creationId xmlns:a16="http://schemas.microsoft.com/office/drawing/2014/main" id="{1901EE8D-29A9-CBF3-5D2C-55B561EE7DAA}"/>
              </a:ext>
            </a:extLst>
          </p:cNvPr>
          <p:cNvSpPr txBox="1">
            <a:spLocks/>
          </p:cNvSpPr>
          <p:nvPr/>
        </p:nvSpPr>
        <p:spPr>
          <a:xfrm>
            <a:off x="257666" y="5071804"/>
            <a:ext cx="4547915" cy="1162707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1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2400" dirty="0"/>
              <a:t>RIOO will be the first application to make this transition</a:t>
            </a:r>
          </a:p>
        </p:txBody>
      </p:sp>
    </p:spTree>
    <p:extLst>
      <p:ext uri="{BB962C8B-B14F-4D97-AF65-F5344CB8AC3E}">
        <p14:creationId xmlns:p14="http://schemas.microsoft.com/office/powerpoint/2010/main" val="38011642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540690-F9E1-15D1-A697-0883D98409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Current State: Combo Model Used in All Systems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19EC75F-E455-BE47-E880-2828BD2C745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564983D2-F12B-2AC4-7A94-CE14D3CE4497}"/>
              </a:ext>
            </a:extLst>
          </p:cNvPr>
          <p:cNvGrpSpPr/>
          <p:nvPr/>
        </p:nvGrpSpPr>
        <p:grpSpPr>
          <a:xfrm>
            <a:off x="5285232" y="2298700"/>
            <a:ext cx="1219200" cy="2286000"/>
            <a:chOff x="7086600" y="1066800"/>
            <a:chExt cx="1219200" cy="2222500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8BF3B1C0-21B6-5619-0239-1913AF89506E}"/>
                </a:ext>
              </a:extLst>
            </p:cNvPr>
            <p:cNvSpPr/>
            <p:nvPr/>
          </p:nvSpPr>
          <p:spPr>
            <a:xfrm>
              <a:off x="7086600" y="1066800"/>
              <a:ext cx="1219200" cy="2209800"/>
            </a:xfrm>
            <a:prstGeom prst="rect">
              <a:avLst/>
            </a:prstGeom>
            <a:solidFill>
              <a:schemeClr val="bg2">
                <a:lumMod val="95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0" name="Content Placeholder 5">
              <a:extLst>
                <a:ext uri="{FF2B5EF4-FFF2-40B4-BE49-F238E27FC236}">
                  <a16:creationId xmlns:a16="http://schemas.microsoft.com/office/drawing/2014/main" id="{358CCC60-32A7-7729-82AC-A0C237489D0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315200" y="1524000"/>
              <a:ext cx="762000" cy="1765300"/>
            </a:xfrm>
            <a:prstGeom prst="rect">
              <a:avLst/>
            </a:prstGeom>
          </p:spPr>
        </p:pic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3A1427D4-211A-433F-7604-77D8EB2A413C}"/>
                </a:ext>
              </a:extLst>
            </p:cNvPr>
            <p:cNvSpPr txBox="1"/>
            <p:nvPr/>
          </p:nvSpPr>
          <p:spPr>
            <a:xfrm>
              <a:off x="7162800" y="1126938"/>
              <a:ext cx="10668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/>
                <a:t>Model</a:t>
              </a:r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CD79AC3B-92AD-6A9A-E6EA-7BE0DD9C5EF6}"/>
              </a:ext>
            </a:extLst>
          </p:cNvPr>
          <p:cNvGrpSpPr/>
          <p:nvPr/>
        </p:nvGrpSpPr>
        <p:grpSpPr>
          <a:xfrm>
            <a:off x="7418832" y="2286000"/>
            <a:ext cx="1524000" cy="2286000"/>
            <a:chOff x="9296400" y="1091184"/>
            <a:chExt cx="1524000" cy="2222500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5718E8F3-7DFB-4E9F-BA2C-E9F414074813}"/>
                </a:ext>
              </a:extLst>
            </p:cNvPr>
            <p:cNvSpPr/>
            <p:nvPr/>
          </p:nvSpPr>
          <p:spPr>
            <a:xfrm>
              <a:off x="9433560" y="1091184"/>
              <a:ext cx="1219200" cy="2209800"/>
            </a:xfrm>
            <a:prstGeom prst="rect">
              <a:avLst/>
            </a:prstGeom>
            <a:solidFill>
              <a:schemeClr val="bg2">
                <a:lumMod val="95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3" name="Content Placeholder 5">
              <a:extLst>
                <a:ext uri="{FF2B5EF4-FFF2-40B4-BE49-F238E27FC236}">
                  <a16:creationId xmlns:a16="http://schemas.microsoft.com/office/drawing/2014/main" id="{1CFC8AF3-C64E-140B-5CED-F90BD3BBDCA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9662160" y="1548384"/>
              <a:ext cx="762000" cy="1765300"/>
            </a:xfrm>
            <a:prstGeom prst="rect">
              <a:avLst/>
            </a:prstGeom>
          </p:spPr>
        </p:pic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851755D6-5F7B-B76A-5EDF-D9F9AA358CFA}"/>
                </a:ext>
              </a:extLst>
            </p:cNvPr>
            <p:cNvSpPr txBox="1"/>
            <p:nvPr/>
          </p:nvSpPr>
          <p:spPr>
            <a:xfrm>
              <a:off x="9296400" y="1151322"/>
              <a:ext cx="1524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EMS/MMS</a:t>
              </a:r>
            </a:p>
          </p:txBody>
        </p:sp>
      </p:grpSp>
      <p:sp>
        <p:nvSpPr>
          <p:cNvPr id="17" name="Arrow: Right 16">
            <a:extLst>
              <a:ext uri="{FF2B5EF4-FFF2-40B4-BE49-F238E27FC236}">
                <a16:creationId xmlns:a16="http://schemas.microsoft.com/office/drawing/2014/main" id="{B64C4922-207B-B7CD-4D73-2EBCE625E9EE}"/>
              </a:ext>
            </a:extLst>
          </p:cNvPr>
          <p:cNvSpPr/>
          <p:nvPr/>
        </p:nvSpPr>
        <p:spPr>
          <a:xfrm>
            <a:off x="4315968" y="3291332"/>
            <a:ext cx="838200" cy="391886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Arrow: Right 17">
            <a:extLst>
              <a:ext uri="{FF2B5EF4-FFF2-40B4-BE49-F238E27FC236}">
                <a16:creationId xmlns:a16="http://schemas.microsoft.com/office/drawing/2014/main" id="{0C8ACA18-A5BD-EB04-928A-A87000D6DDF1}"/>
              </a:ext>
            </a:extLst>
          </p:cNvPr>
          <p:cNvSpPr/>
          <p:nvPr/>
        </p:nvSpPr>
        <p:spPr>
          <a:xfrm>
            <a:off x="6629400" y="3263086"/>
            <a:ext cx="838200" cy="391886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5E218A4C-FA0B-DC8E-651F-0DA8D7EA49D6}"/>
              </a:ext>
            </a:extLst>
          </p:cNvPr>
          <p:cNvGrpSpPr/>
          <p:nvPr/>
        </p:nvGrpSpPr>
        <p:grpSpPr>
          <a:xfrm>
            <a:off x="2971800" y="2298700"/>
            <a:ext cx="1219200" cy="2286000"/>
            <a:chOff x="7086600" y="1066800"/>
            <a:chExt cx="1219200" cy="2222500"/>
          </a:xfrm>
        </p:grpSpPr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D3E4D1EA-8FB3-C0E0-D38C-D227A32EAB11}"/>
                </a:ext>
              </a:extLst>
            </p:cNvPr>
            <p:cNvSpPr/>
            <p:nvPr/>
          </p:nvSpPr>
          <p:spPr>
            <a:xfrm>
              <a:off x="7086600" y="1066800"/>
              <a:ext cx="1219200" cy="2209800"/>
            </a:xfrm>
            <a:prstGeom prst="rect">
              <a:avLst/>
            </a:prstGeom>
            <a:solidFill>
              <a:schemeClr val="bg2">
                <a:lumMod val="95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3" name="Content Placeholder 5">
              <a:extLst>
                <a:ext uri="{FF2B5EF4-FFF2-40B4-BE49-F238E27FC236}">
                  <a16:creationId xmlns:a16="http://schemas.microsoft.com/office/drawing/2014/main" id="{DAC904BA-4DB0-B6E2-C906-9CA208011DF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315200" y="1524000"/>
              <a:ext cx="762000" cy="1765300"/>
            </a:xfrm>
            <a:prstGeom prst="rect">
              <a:avLst/>
            </a:prstGeom>
          </p:spPr>
        </p:pic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12DAED5D-C09E-CF55-D6B7-398ABDC7712A}"/>
                </a:ext>
              </a:extLst>
            </p:cNvPr>
            <p:cNvSpPr txBox="1"/>
            <p:nvPr/>
          </p:nvSpPr>
          <p:spPr>
            <a:xfrm>
              <a:off x="7162800" y="1126938"/>
              <a:ext cx="10668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/>
                <a:t>RIOO</a:t>
              </a:r>
            </a:p>
          </p:txBody>
        </p:sp>
      </p:grpSp>
      <p:pic>
        <p:nvPicPr>
          <p:cNvPr id="35" name="Picture 34">
            <a:extLst>
              <a:ext uri="{FF2B5EF4-FFF2-40B4-BE49-F238E27FC236}">
                <a16:creationId xmlns:a16="http://schemas.microsoft.com/office/drawing/2014/main" id="{4A3F71DC-8C6B-3074-5650-4D5CCE8FD68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97712" y="2954658"/>
            <a:ext cx="685488" cy="1418251"/>
          </a:xfrm>
          <a:prstGeom prst="rect">
            <a:avLst/>
          </a:prstGeom>
        </p:spPr>
      </p:pic>
      <p:sp>
        <p:nvSpPr>
          <p:cNvPr id="36" name="Arrow: Right 35">
            <a:extLst>
              <a:ext uri="{FF2B5EF4-FFF2-40B4-BE49-F238E27FC236}">
                <a16:creationId xmlns:a16="http://schemas.microsoft.com/office/drawing/2014/main" id="{DB51F79C-6264-C723-637A-69CC31234ECE}"/>
              </a:ext>
            </a:extLst>
          </p:cNvPr>
          <p:cNvSpPr/>
          <p:nvPr/>
        </p:nvSpPr>
        <p:spPr>
          <a:xfrm rot="21073128">
            <a:off x="2315552" y="3394377"/>
            <a:ext cx="1057734" cy="114600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Arrow: Right 36">
            <a:extLst>
              <a:ext uri="{FF2B5EF4-FFF2-40B4-BE49-F238E27FC236}">
                <a16:creationId xmlns:a16="http://schemas.microsoft.com/office/drawing/2014/main" id="{20DCA77D-F255-ABC1-95E7-2C7D3E464C3C}"/>
              </a:ext>
            </a:extLst>
          </p:cNvPr>
          <p:cNvSpPr/>
          <p:nvPr/>
        </p:nvSpPr>
        <p:spPr>
          <a:xfrm rot="575004">
            <a:off x="2318216" y="3887451"/>
            <a:ext cx="870119" cy="121232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Content Placeholder 2">
            <a:extLst>
              <a:ext uri="{FF2B5EF4-FFF2-40B4-BE49-F238E27FC236}">
                <a16:creationId xmlns:a16="http://schemas.microsoft.com/office/drawing/2014/main" id="{5DABD1A4-348A-5AEB-A592-9874C0DE31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7100" y="872961"/>
            <a:ext cx="10337800" cy="1162707"/>
          </a:xfrm>
        </p:spPr>
        <p:txBody>
          <a:bodyPr/>
          <a:lstStyle/>
          <a:p>
            <a:pPr marL="0" indent="0" algn="ctr">
              <a:buNone/>
            </a:pPr>
            <a:r>
              <a:rPr lang="en-US" sz="2800" dirty="0"/>
              <a:t>Currently, RIOO and all downstream systems represent ESRs as a generator and load pair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8C8CCC8E-12E6-8C69-B291-445FCD35AEDE}"/>
              </a:ext>
            </a:extLst>
          </p:cNvPr>
          <p:cNvSpPr txBox="1"/>
          <p:nvPr/>
        </p:nvSpPr>
        <p:spPr>
          <a:xfrm>
            <a:off x="9640824" y="2679700"/>
            <a:ext cx="1066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Outputs</a:t>
            </a:r>
          </a:p>
        </p:txBody>
      </p:sp>
      <p:sp>
        <p:nvSpPr>
          <p:cNvPr id="46" name="Arrow: Right 45">
            <a:extLst>
              <a:ext uri="{FF2B5EF4-FFF2-40B4-BE49-F238E27FC236}">
                <a16:creationId xmlns:a16="http://schemas.microsoft.com/office/drawing/2014/main" id="{C76A548F-AE4C-34ED-EE1F-A86506B58A33}"/>
              </a:ext>
            </a:extLst>
          </p:cNvPr>
          <p:cNvSpPr/>
          <p:nvPr/>
        </p:nvSpPr>
        <p:spPr>
          <a:xfrm>
            <a:off x="8836914" y="3204897"/>
            <a:ext cx="838200" cy="165192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Arrow: Right 47">
            <a:extLst>
              <a:ext uri="{FF2B5EF4-FFF2-40B4-BE49-F238E27FC236}">
                <a16:creationId xmlns:a16="http://schemas.microsoft.com/office/drawing/2014/main" id="{13F619E3-6472-C62A-5738-406CAA14627F}"/>
              </a:ext>
            </a:extLst>
          </p:cNvPr>
          <p:cNvSpPr/>
          <p:nvPr/>
        </p:nvSpPr>
        <p:spPr>
          <a:xfrm>
            <a:off x="8836914" y="4027894"/>
            <a:ext cx="838200" cy="165192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0" name="Picture 49">
            <a:extLst>
              <a:ext uri="{FF2B5EF4-FFF2-40B4-BE49-F238E27FC236}">
                <a16:creationId xmlns:a16="http://schemas.microsoft.com/office/drawing/2014/main" id="{28AC2BBE-DB8A-0F5D-1D9B-3FF329CF9C5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774174" y="2995549"/>
            <a:ext cx="800100" cy="676003"/>
          </a:xfrm>
          <a:prstGeom prst="rect">
            <a:avLst/>
          </a:prstGeom>
        </p:spPr>
      </p:pic>
      <p:pic>
        <p:nvPicPr>
          <p:cNvPr id="54" name="Picture 53">
            <a:extLst>
              <a:ext uri="{FF2B5EF4-FFF2-40B4-BE49-F238E27FC236}">
                <a16:creationId xmlns:a16="http://schemas.microsoft.com/office/drawing/2014/main" id="{B1A1DC37-47AE-D1D5-36D7-9FF71D7F23E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774174" y="3828923"/>
            <a:ext cx="800100" cy="676003"/>
          </a:xfrm>
          <a:prstGeom prst="rect">
            <a:avLst/>
          </a:prstGeom>
        </p:spPr>
      </p:pic>
      <p:sp>
        <p:nvSpPr>
          <p:cNvPr id="55" name="TextBox 54">
            <a:extLst>
              <a:ext uri="{FF2B5EF4-FFF2-40B4-BE49-F238E27FC236}">
                <a16:creationId xmlns:a16="http://schemas.microsoft.com/office/drawing/2014/main" id="{4A372F04-86CA-4F63-3413-F697915D31A7}"/>
              </a:ext>
            </a:extLst>
          </p:cNvPr>
          <p:cNvSpPr txBox="1"/>
          <p:nvPr/>
        </p:nvSpPr>
        <p:spPr>
          <a:xfrm>
            <a:off x="533400" y="4495800"/>
            <a:ext cx="2590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i="1" dirty="0"/>
              <a:t>Separate submissions must be made to add/update the load or generator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1BECDD3F-0145-78BC-52EA-EC5060493ADF}"/>
              </a:ext>
            </a:extLst>
          </p:cNvPr>
          <p:cNvSpPr txBox="1"/>
          <p:nvPr/>
        </p:nvSpPr>
        <p:spPr>
          <a:xfrm>
            <a:off x="8710426" y="4618910"/>
            <a:ext cx="31017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i="1" dirty="0"/>
              <a:t>All communications (e.g., ICCP, reporting, etc.) reference either the load or generator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2FD3AEDD-A0CE-5893-8CA2-CDEFAC2C2558}"/>
              </a:ext>
            </a:extLst>
          </p:cNvPr>
          <p:cNvSpPr txBox="1"/>
          <p:nvPr/>
        </p:nvSpPr>
        <p:spPr>
          <a:xfrm>
            <a:off x="152400" y="5715000"/>
            <a:ext cx="3652266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ctr">
              <a:defRPr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US" sz="2400" dirty="0">
                <a:solidFill>
                  <a:schemeClr val="tx1"/>
                </a:solidFill>
              </a:rPr>
              <a:t>Now through Q3 2024</a:t>
            </a:r>
          </a:p>
        </p:txBody>
      </p:sp>
    </p:spTree>
    <p:extLst>
      <p:ext uri="{BB962C8B-B14F-4D97-AF65-F5344CB8AC3E}">
        <p14:creationId xmlns:p14="http://schemas.microsoft.com/office/powerpoint/2010/main" val="41832284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540690-F9E1-15D1-A697-0883D98409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Post RIOO ESR Project: Single Model in RIOO Only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19EC75F-E455-BE47-E880-2828BD2C745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564983D2-F12B-2AC4-7A94-CE14D3CE4497}"/>
              </a:ext>
            </a:extLst>
          </p:cNvPr>
          <p:cNvGrpSpPr/>
          <p:nvPr/>
        </p:nvGrpSpPr>
        <p:grpSpPr>
          <a:xfrm>
            <a:off x="5803964" y="2835901"/>
            <a:ext cx="1219200" cy="2285637"/>
            <a:chOff x="7086600" y="1054453"/>
            <a:chExt cx="1219200" cy="2222147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8BF3B1C0-21B6-5619-0239-1913AF89506E}"/>
                </a:ext>
              </a:extLst>
            </p:cNvPr>
            <p:cNvSpPr/>
            <p:nvPr/>
          </p:nvSpPr>
          <p:spPr>
            <a:xfrm>
              <a:off x="7086600" y="1066800"/>
              <a:ext cx="1219200" cy="2209800"/>
            </a:xfrm>
            <a:prstGeom prst="rect">
              <a:avLst/>
            </a:prstGeom>
            <a:solidFill>
              <a:schemeClr val="bg2">
                <a:lumMod val="95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3A1427D4-211A-433F-7604-77D8EB2A413C}"/>
                </a:ext>
              </a:extLst>
            </p:cNvPr>
            <p:cNvSpPr txBox="1"/>
            <p:nvPr/>
          </p:nvSpPr>
          <p:spPr>
            <a:xfrm>
              <a:off x="7162800" y="1054453"/>
              <a:ext cx="10668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/>
                <a:t>Model</a:t>
              </a:r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CD79AC3B-92AD-6A9A-E6EA-7BE0DD9C5EF6}"/>
              </a:ext>
            </a:extLst>
          </p:cNvPr>
          <p:cNvGrpSpPr/>
          <p:nvPr/>
        </p:nvGrpSpPr>
        <p:grpSpPr>
          <a:xfrm>
            <a:off x="7937564" y="2835901"/>
            <a:ext cx="1524000" cy="2286000"/>
            <a:chOff x="9296400" y="1091184"/>
            <a:chExt cx="1524000" cy="2222500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5718E8F3-7DFB-4E9F-BA2C-E9F414074813}"/>
                </a:ext>
              </a:extLst>
            </p:cNvPr>
            <p:cNvSpPr/>
            <p:nvPr/>
          </p:nvSpPr>
          <p:spPr>
            <a:xfrm>
              <a:off x="9433560" y="1091184"/>
              <a:ext cx="1219200" cy="2209800"/>
            </a:xfrm>
            <a:prstGeom prst="rect">
              <a:avLst/>
            </a:prstGeom>
            <a:solidFill>
              <a:schemeClr val="bg2">
                <a:lumMod val="95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3" name="Content Placeholder 5">
              <a:extLst>
                <a:ext uri="{FF2B5EF4-FFF2-40B4-BE49-F238E27FC236}">
                  <a16:creationId xmlns:a16="http://schemas.microsoft.com/office/drawing/2014/main" id="{1CFC8AF3-C64E-140B-5CED-F90BD3BBDCA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9662160" y="1548384"/>
              <a:ext cx="762000" cy="1765300"/>
            </a:xfrm>
            <a:prstGeom prst="rect">
              <a:avLst/>
            </a:prstGeom>
          </p:spPr>
        </p:pic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851755D6-5F7B-B76A-5EDF-D9F9AA358CFA}"/>
                </a:ext>
              </a:extLst>
            </p:cNvPr>
            <p:cNvSpPr txBox="1"/>
            <p:nvPr/>
          </p:nvSpPr>
          <p:spPr>
            <a:xfrm>
              <a:off x="9296400" y="1151322"/>
              <a:ext cx="1524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EMS/MMS</a:t>
              </a:r>
            </a:p>
          </p:txBody>
        </p:sp>
      </p:grpSp>
      <p:sp>
        <p:nvSpPr>
          <p:cNvPr id="22" name="Rectangle 21">
            <a:extLst>
              <a:ext uri="{FF2B5EF4-FFF2-40B4-BE49-F238E27FC236}">
                <a16:creationId xmlns:a16="http://schemas.microsoft.com/office/drawing/2014/main" id="{D3E4D1EA-8FB3-C0E0-D38C-D227A32EAB11}"/>
              </a:ext>
            </a:extLst>
          </p:cNvPr>
          <p:cNvSpPr/>
          <p:nvPr/>
        </p:nvSpPr>
        <p:spPr>
          <a:xfrm>
            <a:off x="3490532" y="2848601"/>
            <a:ext cx="1219200" cy="2272937"/>
          </a:xfrm>
          <a:prstGeom prst="rect">
            <a:avLst/>
          </a:prstGeom>
          <a:solidFill>
            <a:schemeClr val="bg2">
              <a:lumMod val="9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12DAED5D-C09E-CF55-D6B7-398ABDC7712A}"/>
              </a:ext>
            </a:extLst>
          </p:cNvPr>
          <p:cNvSpPr txBox="1"/>
          <p:nvPr/>
        </p:nvSpPr>
        <p:spPr>
          <a:xfrm>
            <a:off x="3566732" y="2910457"/>
            <a:ext cx="1066800" cy="4115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RIOO</a:t>
            </a:r>
          </a:p>
        </p:txBody>
      </p:sp>
      <p:pic>
        <p:nvPicPr>
          <p:cNvPr id="35" name="Picture 34">
            <a:extLst>
              <a:ext uri="{FF2B5EF4-FFF2-40B4-BE49-F238E27FC236}">
                <a16:creationId xmlns:a16="http://schemas.microsoft.com/office/drawing/2014/main" id="{4A3F71DC-8C6B-3074-5650-4D5CCE8FD68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14444" y="3216901"/>
            <a:ext cx="685488" cy="1418251"/>
          </a:xfrm>
          <a:prstGeom prst="rect">
            <a:avLst/>
          </a:prstGeom>
        </p:spPr>
      </p:pic>
      <p:sp>
        <p:nvSpPr>
          <p:cNvPr id="40" name="Content Placeholder 2">
            <a:extLst>
              <a:ext uri="{FF2B5EF4-FFF2-40B4-BE49-F238E27FC236}">
                <a16:creationId xmlns:a16="http://schemas.microsoft.com/office/drawing/2014/main" id="{5DABD1A4-348A-5AEB-A592-9874C0DE31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047093"/>
            <a:ext cx="11811000" cy="1162707"/>
          </a:xfrm>
        </p:spPr>
        <p:txBody>
          <a:bodyPr/>
          <a:lstStyle/>
          <a:p>
            <a:pPr marL="0" indent="0" algn="ctr">
              <a:buNone/>
            </a:pPr>
            <a:r>
              <a:rPr lang="en-US" sz="2400" dirty="0"/>
              <a:t>After the RIOO ESR Project, RIOO will no longer represent an ESR as individual loads and generators.  Downstream systems will continue to use the combo model.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8C8CCC8E-12E6-8C69-B291-445FCD35AEDE}"/>
              </a:ext>
            </a:extLst>
          </p:cNvPr>
          <p:cNvSpPr txBox="1"/>
          <p:nvPr/>
        </p:nvSpPr>
        <p:spPr>
          <a:xfrm>
            <a:off x="10159556" y="3229601"/>
            <a:ext cx="1066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Outputs</a:t>
            </a:r>
          </a:p>
        </p:txBody>
      </p:sp>
      <p:sp>
        <p:nvSpPr>
          <p:cNvPr id="46" name="Arrow: Right 45">
            <a:extLst>
              <a:ext uri="{FF2B5EF4-FFF2-40B4-BE49-F238E27FC236}">
                <a16:creationId xmlns:a16="http://schemas.microsoft.com/office/drawing/2014/main" id="{C76A548F-AE4C-34ED-EE1F-A86506B58A33}"/>
              </a:ext>
            </a:extLst>
          </p:cNvPr>
          <p:cNvSpPr/>
          <p:nvPr/>
        </p:nvSpPr>
        <p:spPr>
          <a:xfrm>
            <a:off x="9355646" y="3754798"/>
            <a:ext cx="838200" cy="165192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Arrow: Right 47">
            <a:extLst>
              <a:ext uri="{FF2B5EF4-FFF2-40B4-BE49-F238E27FC236}">
                <a16:creationId xmlns:a16="http://schemas.microsoft.com/office/drawing/2014/main" id="{13F619E3-6472-C62A-5738-406CAA14627F}"/>
              </a:ext>
            </a:extLst>
          </p:cNvPr>
          <p:cNvSpPr/>
          <p:nvPr/>
        </p:nvSpPr>
        <p:spPr>
          <a:xfrm>
            <a:off x="9355646" y="4577795"/>
            <a:ext cx="838200" cy="165192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0" name="Picture 49">
            <a:extLst>
              <a:ext uri="{FF2B5EF4-FFF2-40B4-BE49-F238E27FC236}">
                <a16:creationId xmlns:a16="http://schemas.microsoft.com/office/drawing/2014/main" id="{28AC2BBE-DB8A-0F5D-1D9B-3FF329CF9C5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292906" y="3545450"/>
            <a:ext cx="800100" cy="676003"/>
          </a:xfrm>
          <a:prstGeom prst="rect">
            <a:avLst/>
          </a:prstGeom>
        </p:spPr>
      </p:pic>
      <p:pic>
        <p:nvPicPr>
          <p:cNvPr id="54" name="Picture 53">
            <a:extLst>
              <a:ext uri="{FF2B5EF4-FFF2-40B4-BE49-F238E27FC236}">
                <a16:creationId xmlns:a16="http://schemas.microsoft.com/office/drawing/2014/main" id="{B1A1DC37-47AE-D1D5-36D7-9FF71D7F23E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292906" y="4378824"/>
            <a:ext cx="800100" cy="676003"/>
          </a:xfrm>
          <a:prstGeom prst="rect">
            <a:avLst/>
          </a:prstGeom>
        </p:spPr>
      </p:pic>
      <p:sp>
        <p:nvSpPr>
          <p:cNvPr id="55" name="TextBox 54">
            <a:extLst>
              <a:ext uri="{FF2B5EF4-FFF2-40B4-BE49-F238E27FC236}">
                <a16:creationId xmlns:a16="http://schemas.microsoft.com/office/drawing/2014/main" id="{4A372F04-86CA-4F63-3413-F697915D31A7}"/>
              </a:ext>
            </a:extLst>
          </p:cNvPr>
          <p:cNvSpPr txBox="1"/>
          <p:nvPr/>
        </p:nvSpPr>
        <p:spPr>
          <a:xfrm>
            <a:off x="1132200" y="4856445"/>
            <a:ext cx="220593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i="1" dirty="0"/>
              <a:t>Changes to both the charging and discharging sides of the ESR can be done in one submission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1BECDD3F-0145-78BC-52EA-EC5060493ADF}"/>
              </a:ext>
            </a:extLst>
          </p:cNvPr>
          <p:cNvSpPr txBox="1"/>
          <p:nvPr/>
        </p:nvSpPr>
        <p:spPr>
          <a:xfrm>
            <a:off x="8175880" y="5107569"/>
            <a:ext cx="31017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i="1" dirty="0"/>
              <a:t>Downstream systems will continue to use the combo model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A2E40A8-65C5-3E2D-2C4F-FC028C95D08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715424" y="3456330"/>
            <a:ext cx="815486" cy="1497086"/>
          </a:xfrm>
          <a:prstGeom prst="rect">
            <a:avLst/>
          </a:prstGeom>
        </p:spPr>
      </p:pic>
      <p:sp>
        <p:nvSpPr>
          <p:cNvPr id="6" name="Arrow: Right 5">
            <a:extLst>
              <a:ext uri="{FF2B5EF4-FFF2-40B4-BE49-F238E27FC236}">
                <a16:creationId xmlns:a16="http://schemas.microsoft.com/office/drawing/2014/main" id="{1EC4F5BC-E365-AD58-227C-D6A4FC325393}"/>
              </a:ext>
            </a:extLst>
          </p:cNvPr>
          <p:cNvSpPr/>
          <p:nvPr/>
        </p:nvSpPr>
        <p:spPr>
          <a:xfrm>
            <a:off x="2576132" y="3883386"/>
            <a:ext cx="1112520" cy="246345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4CB049B1-D13D-D7B6-31F9-4FDAD8C26FC8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132767" y="3140701"/>
            <a:ext cx="591145" cy="1966464"/>
          </a:xfrm>
          <a:prstGeom prst="rect">
            <a:avLst/>
          </a:prstGeom>
        </p:spPr>
      </p:pic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DAA8BC18-99CE-80CE-F13B-8196CCC9CE19}"/>
              </a:ext>
            </a:extLst>
          </p:cNvPr>
          <p:cNvCxnSpPr>
            <a:cxnSpLocks/>
          </p:cNvCxnSpPr>
          <p:nvPr/>
        </p:nvCxnSpPr>
        <p:spPr>
          <a:xfrm flipV="1">
            <a:off x="4328732" y="3674101"/>
            <a:ext cx="1905000" cy="38100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973B19FE-41AD-6B02-B402-B15B36D26464}"/>
              </a:ext>
            </a:extLst>
          </p:cNvPr>
          <p:cNvCxnSpPr>
            <a:cxnSpLocks/>
          </p:cNvCxnSpPr>
          <p:nvPr/>
        </p:nvCxnSpPr>
        <p:spPr>
          <a:xfrm flipV="1">
            <a:off x="4397312" y="4221453"/>
            <a:ext cx="1717548" cy="32528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B042CF4D-13E4-C991-FA07-20981863BCC1}"/>
              </a:ext>
            </a:extLst>
          </p:cNvPr>
          <p:cNvCxnSpPr>
            <a:cxnSpLocks/>
          </p:cNvCxnSpPr>
          <p:nvPr/>
        </p:nvCxnSpPr>
        <p:spPr>
          <a:xfrm>
            <a:off x="4530910" y="4835852"/>
            <a:ext cx="1601857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5C6B8BDA-4166-84CA-48B2-BDB9D53D2CCA}"/>
              </a:ext>
            </a:extLst>
          </p:cNvPr>
          <p:cNvCxnSpPr>
            <a:cxnSpLocks/>
          </p:cNvCxnSpPr>
          <p:nvPr/>
        </p:nvCxnSpPr>
        <p:spPr>
          <a:xfrm>
            <a:off x="6670739" y="3640585"/>
            <a:ext cx="1754505" cy="308119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CF72DBF1-4CC0-5DF3-EE39-5F31239BB9BD}"/>
              </a:ext>
            </a:extLst>
          </p:cNvPr>
          <p:cNvCxnSpPr>
            <a:cxnSpLocks/>
          </p:cNvCxnSpPr>
          <p:nvPr/>
        </p:nvCxnSpPr>
        <p:spPr>
          <a:xfrm>
            <a:off x="6723912" y="4214032"/>
            <a:ext cx="1547980" cy="446359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90B38E6A-F9A2-ADE9-2BDF-BAC03D9F2A87}"/>
              </a:ext>
            </a:extLst>
          </p:cNvPr>
          <p:cNvCxnSpPr>
            <a:cxnSpLocks/>
            <a:endCxn id="55" idx="0"/>
          </p:cNvCxnSpPr>
          <p:nvPr/>
        </p:nvCxnSpPr>
        <p:spPr>
          <a:xfrm flipH="1">
            <a:off x="2235166" y="4162696"/>
            <a:ext cx="691813" cy="693749"/>
          </a:xfrm>
          <a:prstGeom prst="line">
            <a:avLst/>
          </a:prstGeom>
          <a:ln w="1905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>
            <a:extLst>
              <a:ext uri="{FF2B5EF4-FFF2-40B4-BE49-F238E27FC236}">
                <a16:creationId xmlns:a16="http://schemas.microsoft.com/office/drawing/2014/main" id="{06C40BB2-AB0D-E6B2-FB58-2328C62FF07D}"/>
              </a:ext>
            </a:extLst>
          </p:cNvPr>
          <p:cNvSpPr txBox="1"/>
          <p:nvPr/>
        </p:nvSpPr>
        <p:spPr>
          <a:xfrm>
            <a:off x="4245674" y="1981200"/>
            <a:ext cx="221742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i="1" dirty="0"/>
              <a:t>ERCOT will translate single model submissions into the combo model</a:t>
            </a:r>
          </a:p>
        </p:txBody>
      </p: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0021ADB4-1511-459E-D4B5-968B232D26B3}"/>
              </a:ext>
            </a:extLst>
          </p:cNvPr>
          <p:cNvCxnSpPr>
            <a:cxnSpLocks/>
            <a:stCxn id="47" idx="2"/>
          </p:cNvCxnSpPr>
          <p:nvPr/>
        </p:nvCxnSpPr>
        <p:spPr>
          <a:xfrm>
            <a:off x="5354384" y="2719864"/>
            <a:ext cx="318897" cy="883276"/>
          </a:xfrm>
          <a:prstGeom prst="line">
            <a:avLst/>
          </a:prstGeom>
          <a:ln w="1905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BDD63287-5414-2DDD-EDF3-B874648C5419}"/>
              </a:ext>
            </a:extLst>
          </p:cNvPr>
          <p:cNvCxnSpPr>
            <a:cxnSpLocks/>
            <a:stCxn id="47" idx="2"/>
          </p:cNvCxnSpPr>
          <p:nvPr/>
        </p:nvCxnSpPr>
        <p:spPr>
          <a:xfrm>
            <a:off x="5354384" y="2719864"/>
            <a:ext cx="122873" cy="1537416"/>
          </a:xfrm>
          <a:prstGeom prst="line">
            <a:avLst/>
          </a:prstGeom>
          <a:ln w="1905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66">
            <a:extLst>
              <a:ext uri="{FF2B5EF4-FFF2-40B4-BE49-F238E27FC236}">
                <a16:creationId xmlns:a16="http://schemas.microsoft.com/office/drawing/2014/main" id="{36B5B617-FFAE-B423-8348-69B086266BB6}"/>
              </a:ext>
            </a:extLst>
          </p:cNvPr>
          <p:cNvSpPr txBox="1"/>
          <p:nvPr/>
        </p:nvSpPr>
        <p:spPr>
          <a:xfrm>
            <a:off x="4897279" y="5544190"/>
            <a:ext cx="267290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i="1" dirty="0"/>
              <a:t>ERCOT will also bring key ESR information into the model to support RTC+B testing</a:t>
            </a:r>
          </a:p>
        </p:txBody>
      </p:sp>
      <p:cxnSp>
        <p:nvCxnSpPr>
          <p:cNvPr id="68" name="Straight Connector 67">
            <a:extLst>
              <a:ext uri="{FF2B5EF4-FFF2-40B4-BE49-F238E27FC236}">
                <a16:creationId xmlns:a16="http://schemas.microsoft.com/office/drawing/2014/main" id="{6023F1E6-0774-17B2-650C-4D888790D8D9}"/>
              </a:ext>
            </a:extLst>
          </p:cNvPr>
          <p:cNvCxnSpPr>
            <a:cxnSpLocks/>
            <a:endCxn id="67" idx="0"/>
          </p:cNvCxnSpPr>
          <p:nvPr/>
        </p:nvCxnSpPr>
        <p:spPr>
          <a:xfrm flipH="1">
            <a:off x="6233732" y="4953416"/>
            <a:ext cx="229362" cy="590774"/>
          </a:xfrm>
          <a:prstGeom prst="line">
            <a:avLst/>
          </a:prstGeom>
          <a:ln w="1905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Box 74">
            <a:extLst>
              <a:ext uri="{FF2B5EF4-FFF2-40B4-BE49-F238E27FC236}">
                <a16:creationId xmlns:a16="http://schemas.microsoft.com/office/drawing/2014/main" id="{0D05DEB1-B228-BF9D-A072-B0C7E6F64366}"/>
              </a:ext>
            </a:extLst>
          </p:cNvPr>
          <p:cNvSpPr txBox="1"/>
          <p:nvPr/>
        </p:nvSpPr>
        <p:spPr>
          <a:xfrm>
            <a:off x="152400" y="5834751"/>
            <a:ext cx="3810000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ctr">
              <a:defRPr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US" sz="2400" dirty="0">
                <a:solidFill>
                  <a:schemeClr val="tx1"/>
                </a:solidFill>
              </a:rPr>
              <a:t>Q3 2024 through Q4 2025</a:t>
            </a:r>
          </a:p>
        </p:txBody>
      </p:sp>
    </p:spTree>
    <p:extLst>
      <p:ext uri="{BB962C8B-B14F-4D97-AF65-F5344CB8AC3E}">
        <p14:creationId xmlns:p14="http://schemas.microsoft.com/office/powerpoint/2010/main" val="10231504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540690-F9E1-15D1-A697-0883D98409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Post RTC+B: Single Model Used in All Systems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19EC75F-E455-BE47-E880-2828BD2C745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/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564983D2-F12B-2AC4-7A94-CE14D3CE4497}"/>
              </a:ext>
            </a:extLst>
          </p:cNvPr>
          <p:cNvGrpSpPr/>
          <p:nvPr/>
        </p:nvGrpSpPr>
        <p:grpSpPr>
          <a:xfrm>
            <a:off x="5285232" y="2679701"/>
            <a:ext cx="1219200" cy="2044700"/>
            <a:chOff x="7086600" y="1066800"/>
            <a:chExt cx="1219200" cy="2209800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8BF3B1C0-21B6-5619-0239-1913AF89506E}"/>
                </a:ext>
              </a:extLst>
            </p:cNvPr>
            <p:cNvSpPr/>
            <p:nvPr/>
          </p:nvSpPr>
          <p:spPr>
            <a:xfrm>
              <a:off x="7086600" y="1066800"/>
              <a:ext cx="1219200" cy="2209800"/>
            </a:xfrm>
            <a:prstGeom prst="rect">
              <a:avLst/>
            </a:prstGeom>
            <a:solidFill>
              <a:schemeClr val="bg2">
                <a:lumMod val="95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3A1427D4-211A-433F-7604-77D8EB2A413C}"/>
                </a:ext>
              </a:extLst>
            </p:cNvPr>
            <p:cNvSpPr txBox="1"/>
            <p:nvPr/>
          </p:nvSpPr>
          <p:spPr>
            <a:xfrm>
              <a:off x="7162800" y="1126938"/>
              <a:ext cx="10668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/>
                <a:t>Model</a:t>
              </a:r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CD79AC3B-92AD-6A9A-E6EA-7BE0DD9C5EF6}"/>
              </a:ext>
            </a:extLst>
          </p:cNvPr>
          <p:cNvGrpSpPr/>
          <p:nvPr/>
        </p:nvGrpSpPr>
        <p:grpSpPr>
          <a:xfrm>
            <a:off x="7418832" y="2667000"/>
            <a:ext cx="1524000" cy="2057401"/>
            <a:chOff x="9296400" y="1091184"/>
            <a:chExt cx="1524000" cy="2209800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5718E8F3-7DFB-4E9F-BA2C-E9F414074813}"/>
                </a:ext>
              </a:extLst>
            </p:cNvPr>
            <p:cNvSpPr/>
            <p:nvPr/>
          </p:nvSpPr>
          <p:spPr>
            <a:xfrm>
              <a:off x="9433560" y="1091184"/>
              <a:ext cx="1219200" cy="2209800"/>
            </a:xfrm>
            <a:prstGeom prst="rect">
              <a:avLst/>
            </a:prstGeom>
            <a:solidFill>
              <a:schemeClr val="bg2">
                <a:lumMod val="95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851755D6-5F7B-B76A-5EDF-D9F9AA358CFA}"/>
                </a:ext>
              </a:extLst>
            </p:cNvPr>
            <p:cNvSpPr txBox="1"/>
            <p:nvPr/>
          </p:nvSpPr>
          <p:spPr>
            <a:xfrm>
              <a:off x="9296400" y="1151322"/>
              <a:ext cx="1524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EMS/MMS</a:t>
              </a:r>
            </a:p>
          </p:txBody>
        </p:sp>
      </p:grpSp>
      <p:sp>
        <p:nvSpPr>
          <p:cNvPr id="17" name="Arrow: Right 16">
            <a:extLst>
              <a:ext uri="{FF2B5EF4-FFF2-40B4-BE49-F238E27FC236}">
                <a16:creationId xmlns:a16="http://schemas.microsoft.com/office/drawing/2014/main" id="{B64C4922-207B-B7CD-4D73-2EBCE625E9EE}"/>
              </a:ext>
            </a:extLst>
          </p:cNvPr>
          <p:cNvSpPr/>
          <p:nvPr/>
        </p:nvSpPr>
        <p:spPr>
          <a:xfrm>
            <a:off x="4315968" y="3600107"/>
            <a:ext cx="838200" cy="391886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Arrow: Right 17">
            <a:extLst>
              <a:ext uri="{FF2B5EF4-FFF2-40B4-BE49-F238E27FC236}">
                <a16:creationId xmlns:a16="http://schemas.microsoft.com/office/drawing/2014/main" id="{0C8ACA18-A5BD-EB04-928A-A87000D6DDF1}"/>
              </a:ext>
            </a:extLst>
          </p:cNvPr>
          <p:cNvSpPr/>
          <p:nvPr/>
        </p:nvSpPr>
        <p:spPr>
          <a:xfrm>
            <a:off x="6629400" y="3571861"/>
            <a:ext cx="838200" cy="391886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5" name="Picture 34">
            <a:extLst>
              <a:ext uri="{FF2B5EF4-FFF2-40B4-BE49-F238E27FC236}">
                <a16:creationId xmlns:a16="http://schemas.microsoft.com/office/drawing/2014/main" id="{4A3F71DC-8C6B-3074-5650-4D5CCE8FD68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46944" y="3048000"/>
            <a:ext cx="685488" cy="1418251"/>
          </a:xfrm>
          <a:prstGeom prst="rect">
            <a:avLst/>
          </a:prstGeom>
        </p:spPr>
      </p:pic>
      <p:sp>
        <p:nvSpPr>
          <p:cNvPr id="40" name="Content Placeholder 2">
            <a:extLst>
              <a:ext uri="{FF2B5EF4-FFF2-40B4-BE49-F238E27FC236}">
                <a16:creationId xmlns:a16="http://schemas.microsoft.com/office/drawing/2014/main" id="{5DABD1A4-348A-5AEB-A592-9874C0DE31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1025388"/>
            <a:ext cx="9829800" cy="1162707"/>
          </a:xfrm>
        </p:spPr>
        <p:txBody>
          <a:bodyPr/>
          <a:lstStyle/>
          <a:p>
            <a:pPr marL="0" indent="0" algn="ctr">
              <a:buNone/>
            </a:pPr>
            <a:r>
              <a:rPr lang="en-US" sz="2800" dirty="0"/>
              <a:t>After RTC+B go-live (Q4 2025), all systems will represent an ESR as a single object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8C8CCC8E-12E6-8C69-B291-445FCD35AEDE}"/>
              </a:ext>
            </a:extLst>
          </p:cNvPr>
          <p:cNvSpPr txBox="1"/>
          <p:nvPr/>
        </p:nvSpPr>
        <p:spPr>
          <a:xfrm>
            <a:off x="9677400" y="3132049"/>
            <a:ext cx="1066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Outputs</a:t>
            </a:r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CC10EA31-2D68-AF4A-8348-3A2022218E5A}"/>
              </a:ext>
            </a:extLst>
          </p:cNvPr>
          <p:cNvGrpSpPr/>
          <p:nvPr/>
        </p:nvGrpSpPr>
        <p:grpSpPr>
          <a:xfrm>
            <a:off x="2971800" y="2679701"/>
            <a:ext cx="1219200" cy="2044700"/>
            <a:chOff x="2971800" y="2527300"/>
            <a:chExt cx="1219200" cy="2044700"/>
          </a:xfrm>
        </p:grpSpPr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5E218A4C-FA0B-DC8E-651F-0DA8D7EA49D6}"/>
                </a:ext>
              </a:extLst>
            </p:cNvPr>
            <p:cNvGrpSpPr/>
            <p:nvPr/>
          </p:nvGrpSpPr>
          <p:grpSpPr>
            <a:xfrm>
              <a:off x="2971800" y="2527300"/>
              <a:ext cx="1219200" cy="2044700"/>
              <a:chOff x="7086600" y="1066800"/>
              <a:chExt cx="1219200" cy="2209800"/>
            </a:xfrm>
          </p:grpSpPr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D3E4D1EA-8FB3-C0E0-D38C-D227A32EAB11}"/>
                  </a:ext>
                </a:extLst>
              </p:cNvPr>
              <p:cNvSpPr/>
              <p:nvPr/>
            </p:nvSpPr>
            <p:spPr>
              <a:xfrm>
                <a:off x="7086600" y="1066800"/>
                <a:ext cx="1219200" cy="2209800"/>
              </a:xfrm>
              <a:prstGeom prst="rect">
                <a:avLst/>
              </a:prstGeom>
              <a:solidFill>
                <a:schemeClr val="bg2">
                  <a:lumMod val="95000"/>
                </a:schemeClr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12DAED5D-C09E-CF55-D6B7-398ABDC7712A}"/>
                  </a:ext>
                </a:extLst>
              </p:cNvPr>
              <p:cNvSpPr txBox="1"/>
              <p:nvPr/>
            </p:nvSpPr>
            <p:spPr>
              <a:xfrm>
                <a:off x="7162800" y="1126938"/>
                <a:ext cx="10668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dirty="0"/>
                  <a:t>RIOO</a:t>
                </a:r>
              </a:p>
            </p:txBody>
          </p:sp>
        </p:grp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C064E3E9-B72C-6116-5672-41D7887888C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260160" y="3183258"/>
              <a:ext cx="638175" cy="1007742"/>
            </a:xfrm>
            <a:prstGeom prst="rect">
              <a:avLst/>
            </a:prstGeom>
          </p:spPr>
        </p:pic>
      </p:grpSp>
      <p:pic>
        <p:nvPicPr>
          <p:cNvPr id="6" name="Picture 5">
            <a:extLst>
              <a:ext uri="{FF2B5EF4-FFF2-40B4-BE49-F238E27FC236}">
                <a16:creationId xmlns:a16="http://schemas.microsoft.com/office/drawing/2014/main" id="{343B7BF0-E94B-B18C-EDCB-9393E8F6737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71398" y="3335658"/>
            <a:ext cx="638175" cy="1007744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FA53CA9C-73E8-40DC-3E8F-C77677C139F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46504" y="3307072"/>
            <a:ext cx="638175" cy="1036330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C75E1E74-A2AF-1C95-9ECB-CB2C92C95D8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834372" y="3459091"/>
            <a:ext cx="800100" cy="657225"/>
          </a:xfrm>
          <a:prstGeom prst="rect">
            <a:avLst/>
          </a:prstGeom>
        </p:spPr>
      </p:pic>
      <p:sp>
        <p:nvSpPr>
          <p:cNvPr id="20" name="Arrow: Right 19">
            <a:extLst>
              <a:ext uri="{FF2B5EF4-FFF2-40B4-BE49-F238E27FC236}">
                <a16:creationId xmlns:a16="http://schemas.microsoft.com/office/drawing/2014/main" id="{CD468896-60BA-25C6-09F5-4BF3E46522EC}"/>
              </a:ext>
            </a:extLst>
          </p:cNvPr>
          <p:cNvSpPr/>
          <p:nvPr/>
        </p:nvSpPr>
        <p:spPr>
          <a:xfrm>
            <a:off x="8912352" y="3585375"/>
            <a:ext cx="838200" cy="391886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Arrow: Right 24">
            <a:extLst>
              <a:ext uri="{FF2B5EF4-FFF2-40B4-BE49-F238E27FC236}">
                <a16:creationId xmlns:a16="http://schemas.microsoft.com/office/drawing/2014/main" id="{9833420F-0C5F-D455-9C5F-FBE19273BD72}"/>
              </a:ext>
            </a:extLst>
          </p:cNvPr>
          <p:cNvSpPr/>
          <p:nvPr/>
        </p:nvSpPr>
        <p:spPr>
          <a:xfrm>
            <a:off x="2089404" y="3640312"/>
            <a:ext cx="838200" cy="391886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9AF99154-9EF0-13D0-395E-9B0BB8288F41}"/>
              </a:ext>
            </a:extLst>
          </p:cNvPr>
          <p:cNvSpPr txBox="1"/>
          <p:nvPr/>
        </p:nvSpPr>
        <p:spPr>
          <a:xfrm>
            <a:off x="184404" y="5489556"/>
            <a:ext cx="2863596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ctr">
              <a:defRPr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US" sz="2400" dirty="0">
                <a:solidFill>
                  <a:schemeClr val="tx1"/>
                </a:solidFill>
              </a:rPr>
              <a:t>Q4 2025</a:t>
            </a:r>
          </a:p>
        </p:txBody>
      </p:sp>
    </p:spTree>
    <p:extLst>
      <p:ext uri="{BB962C8B-B14F-4D97-AF65-F5344CB8AC3E}">
        <p14:creationId xmlns:p14="http://schemas.microsoft.com/office/powerpoint/2010/main" val="19998911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2B4582-EDD7-F93B-CF3F-ACDD778C63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RIOO ESR Project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7A209C-72CB-88D2-0370-AE90F60DB3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5600" y="5078221"/>
            <a:ext cx="11379200" cy="970441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/>
              <a:t>The goal of the RIOO ESR project is to implement a single-model representation of Energy Storage Resources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4D8F017-B6EC-D588-D9C4-E7BF22DBBF0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D07F83E3-D2E1-F451-9A77-6B8DF84AD316}"/>
              </a:ext>
            </a:extLst>
          </p:cNvPr>
          <p:cNvGrpSpPr/>
          <p:nvPr/>
        </p:nvGrpSpPr>
        <p:grpSpPr>
          <a:xfrm>
            <a:off x="4191000" y="2278141"/>
            <a:ext cx="1219200" cy="2286000"/>
            <a:chOff x="7086600" y="1066800"/>
            <a:chExt cx="1219200" cy="2222500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732FF190-A533-4C00-313F-C391AA3C5766}"/>
                </a:ext>
              </a:extLst>
            </p:cNvPr>
            <p:cNvSpPr/>
            <p:nvPr/>
          </p:nvSpPr>
          <p:spPr>
            <a:xfrm>
              <a:off x="7086600" y="1066800"/>
              <a:ext cx="1219200" cy="2209800"/>
            </a:xfrm>
            <a:prstGeom prst="rect">
              <a:avLst/>
            </a:prstGeom>
            <a:solidFill>
              <a:schemeClr val="bg2">
                <a:lumMod val="95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7" name="Content Placeholder 5">
              <a:extLst>
                <a:ext uri="{FF2B5EF4-FFF2-40B4-BE49-F238E27FC236}">
                  <a16:creationId xmlns:a16="http://schemas.microsoft.com/office/drawing/2014/main" id="{7CC554E2-DB94-0E69-AFC3-308AC51C3B3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315200" y="1524000"/>
              <a:ext cx="762000" cy="1765300"/>
            </a:xfrm>
            <a:prstGeom prst="rect">
              <a:avLst/>
            </a:prstGeom>
          </p:spPr>
        </p:pic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CF6EE93F-0582-EEA8-EED4-3E2C9F280AF1}"/>
                </a:ext>
              </a:extLst>
            </p:cNvPr>
            <p:cNvSpPr txBox="1"/>
            <p:nvPr/>
          </p:nvSpPr>
          <p:spPr>
            <a:xfrm>
              <a:off x="7162800" y="1126938"/>
              <a:ext cx="10668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/>
                <a:t>RIOO</a:t>
              </a:r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60A4C5AE-070A-D71E-85E2-F7D9CECD553B}"/>
              </a:ext>
            </a:extLst>
          </p:cNvPr>
          <p:cNvGrpSpPr/>
          <p:nvPr/>
        </p:nvGrpSpPr>
        <p:grpSpPr>
          <a:xfrm>
            <a:off x="7176700" y="2278141"/>
            <a:ext cx="1219200" cy="2293859"/>
            <a:chOff x="2971800" y="2527300"/>
            <a:chExt cx="1219200" cy="2044700"/>
          </a:xfrm>
        </p:grpSpPr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F80FF15F-97F9-3A52-06E3-0F69D41D2CFA}"/>
                </a:ext>
              </a:extLst>
            </p:cNvPr>
            <p:cNvGrpSpPr/>
            <p:nvPr/>
          </p:nvGrpSpPr>
          <p:grpSpPr>
            <a:xfrm>
              <a:off x="2971800" y="2527300"/>
              <a:ext cx="1219200" cy="2044700"/>
              <a:chOff x="7086600" y="1066800"/>
              <a:chExt cx="1219200" cy="2209800"/>
            </a:xfrm>
          </p:grpSpPr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62C6C5DC-317F-D899-142A-FB273303DD9F}"/>
                  </a:ext>
                </a:extLst>
              </p:cNvPr>
              <p:cNvSpPr/>
              <p:nvPr/>
            </p:nvSpPr>
            <p:spPr>
              <a:xfrm>
                <a:off x="7086600" y="1066800"/>
                <a:ext cx="1219200" cy="2209800"/>
              </a:xfrm>
              <a:prstGeom prst="rect">
                <a:avLst/>
              </a:prstGeom>
              <a:solidFill>
                <a:schemeClr val="bg2">
                  <a:lumMod val="95000"/>
                </a:schemeClr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409D8388-5643-E964-BF83-EC6F7CFB2E27}"/>
                  </a:ext>
                </a:extLst>
              </p:cNvPr>
              <p:cNvSpPr txBox="1"/>
              <p:nvPr/>
            </p:nvSpPr>
            <p:spPr>
              <a:xfrm>
                <a:off x="7162800" y="1126938"/>
                <a:ext cx="10668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dirty="0"/>
                  <a:t>RIOO</a:t>
                </a:r>
              </a:p>
            </p:txBody>
          </p:sp>
        </p:grpSp>
        <p:pic>
          <p:nvPicPr>
            <p:cNvPr id="12" name="Picture 11">
              <a:extLst>
                <a:ext uri="{FF2B5EF4-FFF2-40B4-BE49-F238E27FC236}">
                  <a16:creationId xmlns:a16="http://schemas.microsoft.com/office/drawing/2014/main" id="{C17B72E0-04D2-00C0-E31D-F0D6028A286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260160" y="3183258"/>
              <a:ext cx="638175" cy="1007742"/>
            </a:xfrm>
            <a:prstGeom prst="rect">
              <a:avLst/>
            </a:prstGeom>
          </p:spPr>
        </p:pic>
      </p:grpSp>
      <p:sp>
        <p:nvSpPr>
          <p:cNvPr id="15" name="Arrow: Right 14">
            <a:extLst>
              <a:ext uri="{FF2B5EF4-FFF2-40B4-BE49-F238E27FC236}">
                <a16:creationId xmlns:a16="http://schemas.microsoft.com/office/drawing/2014/main" id="{D59A5FB7-1C6F-87B0-4272-43D19304338D}"/>
              </a:ext>
            </a:extLst>
          </p:cNvPr>
          <p:cNvSpPr/>
          <p:nvPr/>
        </p:nvSpPr>
        <p:spPr>
          <a:xfrm>
            <a:off x="5754300" y="3175363"/>
            <a:ext cx="1129735" cy="457200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FD6806D2-E933-CA9F-9340-DD7FDF2B0F9F}"/>
              </a:ext>
            </a:extLst>
          </p:cNvPr>
          <p:cNvSpPr txBox="1">
            <a:spLocks/>
          </p:cNvSpPr>
          <p:nvPr/>
        </p:nvSpPr>
        <p:spPr>
          <a:xfrm>
            <a:off x="1581150" y="1015482"/>
            <a:ext cx="9029700" cy="1226232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1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dirty="0"/>
              <a:t>This change supports the RTC+B program and precedes other downstream application updates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07D1E81-9E3C-E8D4-AA87-031BE502F418}"/>
              </a:ext>
            </a:extLst>
          </p:cNvPr>
          <p:cNvSpPr txBox="1"/>
          <p:nvPr/>
        </p:nvSpPr>
        <p:spPr>
          <a:xfrm>
            <a:off x="3924300" y="4538741"/>
            <a:ext cx="1752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i="1" dirty="0"/>
              <a:t>Combo Model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A32D8DE4-3CA9-3C57-FD32-3CC208BE9CFE}"/>
              </a:ext>
            </a:extLst>
          </p:cNvPr>
          <p:cNvSpPr txBox="1"/>
          <p:nvPr/>
        </p:nvSpPr>
        <p:spPr>
          <a:xfrm>
            <a:off x="6907847" y="4538741"/>
            <a:ext cx="1752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i="1" dirty="0"/>
              <a:t>Single Model</a:t>
            </a:r>
          </a:p>
        </p:txBody>
      </p:sp>
    </p:spTree>
    <p:extLst>
      <p:ext uri="{BB962C8B-B14F-4D97-AF65-F5344CB8AC3E}">
        <p14:creationId xmlns:p14="http://schemas.microsoft.com/office/powerpoint/2010/main" val="42397213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2B4582-EDD7-F93B-CF3F-ACDD778C63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RIOO ESR Project: Milestones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7A209C-72CB-88D2-0370-AE90F60DB3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143000"/>
            <a:ext cx="7467600" cy="3378614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The ESR project has two key milestones: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/>
              <a:t>Application updated to accept single-model submissions for </a:t>
            </a:r>
            <a:r>
              <a:rPr lang="en-US" u="sng" dirty="0"/>
              <a:t>new</a:t>
            </a:r>
            <a:r>
              <a:rPr lang="en-US" dirty="0"/>
              <a:t> interconnection requests</a:t>
            </a:r>
          </a:p>
          <a:p>
            <a:pPr marL="1314450" lvl="2" indent="-514350"/>
            <a:r>
              <a:rPr lang="en-US" dirty="0"/>
              <a:t>Target Date: </a:t>
            </a:r>
            <a:r>
              <a:rPr lang="en-US" b="1" u="sng" dirty="0"/>
              <a:t>7/25/2024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/>
              <a:t>All in-flight and commissioned ESRs programmatically converted from combo-model to single-model</a:t>
            </a:r>
          </a:p>
          <a:p>
            <a:pPr marL="1314450" lvl="2" indent="-514350"/>
            <a:r>
              <a:rPr lang="en-US" dirty="0"/>
              <a:t>Target Date: </a:t>
            </a:r>
            <a:r>
              <a:rPr lang="en-US" b="1" u="sng" dirty="0"/>
              <a:t>9/26/2024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4D8F017-B6EC-D588-D9C4-E7BF22DBBF0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F4CA113E-E4A1-4C0A-F27F-7A7E54871A1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72400" y="1143000"/>
            <a:ext cx="4239722" cy="2741200"/>
          </a:xfrm>
          <a:prstGeom prst="rect">
            <a:avLst/>
          </a:prstGeom>
        </p:spPr>
      </p:pic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69AFAED0-7E36-12C0-6A73-778B704571E2}"/>
              </a:ext>
            </a:extLst>
          </p:cNvPr>
          <p:cNvSpPr txBox="1">
            <a:spLocks/>
          </p:cNvSpPr>
          <p:nvPr/>
        </p:nvSpPr>
        <p:spPr>
          <a:xfrm>
            <a:off x="451104" y="4902614"/>
            <a:ext cx="11268456" cy="1304732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1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2800" dirty="0"/>
              <a:t>Prior to the ESR conversion, </a:t>
            </a:r>
            <a:r>
              <a:rPr lang="en-US" sz="2800" u="sng" dirty="0"/>
              <a:t>ERCOT will request additional information</a:t>
            </a:r>
            <a:r>
              <a:rPr lang="en-US" sz="2800" dirty="0"/>
              <a:t> to support the transformation.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D8BC0947-0271-E80B-00E7-CD88CB6CAD7F}"/>
              </a:ext>
            </a:extLst>
          </p:cNvPr>
          <p:cNvSpPr txBox="1"/>
          <p:nvPr/>
        </p:nvSpPr>
        <p:spPr>
          <a:xfrm>
            <a:off x="7635194" y="951012"/>
            <a:ext cx="4343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i="1" dirty="0"/>
              <a:t>The ESR project enables single model submissions</a:t>
            </a:r>
          </a:p>
        </p:txBody>
      </p:sp>
    </p:spTree>
    <p:extLst>
      <p:ext uri="{BB962C8B-B14F-4D97-AF65-F5344CB8AC3E}">
        <p14:creationId xmlns:p14="http://schemas.microsoft.com/office/powerpoint/2010/main" val="10360680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1AB74D-0228-C669-B424-705E925F98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ESR-Specific Data Request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F1AD33-E57B-B298-754F-8E581E5D86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8000" y="958419"/>
            <a:ext cx="11887200" cy="1142999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Additional information is needed to support the conversion to a single-model representation for ESRs, to ensure proper RIOO functionality, and to prepare for RTC+B functionality changes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2FD9889-9AB3-6E8E-4B02-B9FD6C2B4F8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12AF79A-EB71-6827-6A65-60752DDCF76C}"/>
              </a:ext>
            </a:extLst>
          </p:cNvPr>
          <p:cNvSpPr txBox="1">
            <a:spLocks/>
          </p:cNvSpPr>
          <p:nvPr/>
        </p:nvSpPr>
        <p:spPr>
          <a:xfrm>
            <a:off x="1828800" y="2514599"/>
            <a:ext cx="6705600" cy="2499501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1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/>
              <a:t>For Example:</a:t>
            </a:r>
          </a:p>
          <a:p>
            <a:pPr lvl="1"/>
            <a:r>
              <a:rPr lang="en-US" dirty="0"/>
              <a:t>Reactive Capability During Charging</a:t>
            </a:r>
          </a:p>
          <a:p>
            <a:pPr lvl="1"/>
            <a:r>
              <a:rPr lang="en-US" dirty="0"/>
              <a:t>Count of Inverters</a:t>
            </a:r>
          </a:p>
          <a:p>
            <a:pPr lvl="1"/>
            <a:r>
              <a:rPr lang="en-US" dirty="0"/>
              <a:t>Maximum/Minimum SOC</a:t>
            </a:r>
          </a:p>
          <a:p>
            <a:pPr lvl="1"/>
            <a:r>
              <a:rPr lang="en-US" dirty="0"/>
              <a:t>Round Trip Efficiency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1D580763-13AC-5380-4C98-BE4B76850239}"/>
              </a:ext>
            </a:extLst>
          </p:cNvPr>
          <p:cNvSpPr txBox="1">
            <a:spLocks/>
          </p:cNvSpPr>
          <p:nvPr/>
        </p:nvSpPr>
        <p:spPr>
          <a:xfrm>
            <a:off x="508000" y="5092286"/>
            <a:ext cx="11379200" cy="1142999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1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/>
              <a:t>ERCOT will be initiating an RFI to collect this information in the upcoming weeks.  The collection mechanism and dates are still being determined.</a:t>
            </a:r>
          </a:p>
        </p:txBody>
      </p:sp>
    </p:spTree>
    <p:extLst>
      <p:ext uri="{BB962C8B-B14F-4D97-AF65-F5344CB8AC3E}">
        <p14:creationId xmlns:p14="http://schemas.microsoft.com/office/powerpoint/2010/main" val="1311195406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0E9AA12-8AF9-4AA6-90FE-24669859CDF3}">
  <ds:schemaRefs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schemas.microsoft.com/office/2006/metadata/properties"/>
    <ds:schemaRef ds:uri="http://www.w3.org/XML/1998/namespace"/>
    <ds:schemaRef ds:uri="http://purl.org/dc/dcmitype/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1759</TotalTime>
  <Words>497</Words>
  <Application>Microsoft Office PowerPoint</Application>
  <PresentationFormat>Widescreen</PresentationFormat>
  <Paragraphs>80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1_Custom Design</vt:lpstr>
      <vt:lpstr>Office Theme</vt:lpstr>
      <vt:lpstr>PowerPoint Presentation</vt:lpstr>
      <vt:lpstr>Topics</vt:lpstr>
      <vt:lpstr>RTC+B: Transition to Single-Model Representation of ESRs</vt:lpstr>
      <vt:lpstr>Current State: Combo Model Used in All Systems</vt:lpstr>
      <vt:lpstr>Post RIOO ESR Project: Single Model in RIOO Only</vt:lpstr>
      <vt:lpstr>Post RTC+B: Single Model Used in All Systems</vt:lpstr>
      <vt:lpstr>RIOO ESR Project</vt:lpstr>
      <vt:lpstr>RIOO ESR Project: Milestones</vt:lpstr>
      <vt:lpstr>ESR-Specific Data Request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Koepke, Joel</cp:lastModifiedBy>
  <cp:revision>58</cp:revision>
  <cp:lastPrinted>2016-01-21T20:53:15Z</cp:lastPrinted>
  <dcterms:created xsi:type="dcterms:W3CDTF">2016-01-21T15:20:31Z</dcterms:created>
  <dcterms:modified xsi:type="dcterms:W3CDTF">2024-06-11T19:46:43Z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  <property fmtid="{D5CDD505-2E9C-101B-9397-08002B2CF9AE}" pid="3" name="MSIP_Label_7084cbda-52b8-46fb-a7b7-cb5bd465ed85_Enabled">
    <vt:lpwstr>true</vt:lpwstr>
  </property>
  <property fmtid="{D5CDD505-2E9C-101B-9397-08002B2CF9AE}" pid="4" name="MSIP_Label_7084cbda-52b8-46fb-a7b7-cb5bd465ed85_SetDate">
    <vt:lpwstr>2024-04-15T18:06:42Z</vt:lpwstr>
  </property>
  <property fmtid="{D5CDD505-2E9C-101B-9397-08002B2CF9AE}" pid="5" name="MSIP_Label_7084cbda-52b8-46fb-a7b7-cb5bd465ed85_Method">
    <vt:lpwstr>Standard</vt:lpwstr>
  </property>
  <property fmtid="{D5CDD505-2E9C-101B-9397-08002B2CF9AE}" pid="6" name="MSIP_Label_7084cbda-52b8-46fb-a7b7-cb5bd465ed85_Name">
    <vt:lpwstr>Internal</vt:lpwstr>
  </property>
  <property fmtid="{D5CDD505-2E9C-101B-9397-08002B2CF9AE}" pid="7" name="MSIP_Label_7084cbda-52b8-46fb-a7b7-cb5bd465ed85_SiteId">
    <vt:lpwstr>0afb747d-bff7-4596-a9fc-950ef9e0ec45</vt:lpwstr>
  </property>
  <property fmtid="{D5CDD505-2E9C-101B-9397-08002B2CF9AE}" pid="8" name="MSIP_Label_7084cbda-52b8-46fb-a7b7-cb5bd465ed85_ActionId">
    <vt:lpwstr>e51fc623-24ea-4f11-b528-23f2c0609a93</vt:lpwstr>
  </property>
  <property fmtid="{D5CDD505-2E9C-101B-9397-08002B2CF9AE}" pid="9" name="MSIP_Label_7084cbda-52b8-46fb-a7b7-cb5bd465ed85_ContentBits">
    <vt:lpwstr>0</vt:lpwstr>
  </property>
</Properties>
</file>