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6"/>
  </p:notesMasterIdLst>
  <p:handoutMasterIdLst>
    <p:handoutMasterId r:id="rId7"/>
  </p:handoutMasterIdLst>
  <p:sldIdLst>
    <p:sldId id="270" r:id="rId4"/>
    <p:sldId id="5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126" d="100"/>
          <a:sy n="126" d="100"/>
        </p:scale>
        <p:origin x="978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2025 Ancillary Service Methodology Review 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June 24, 2024</a:t>
            </a:r>
          </a:p>
          <a:p>
            <a:r>
              <a:rPr lang="en-US" dirty="0"/>
              <a:t>Technical Advisory Committee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Nitika Mago</a:t>
            </a:r>
          </a:p>
          <a:p>
            <a:r>
              <a:rPr lang="en-US" dirty="0"/>
              <a:t>Manager, Balancing Operations Planning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6355D24C-CA22-83E1-92FB-665913C1441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4840767"/>
          </a:xfr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u="sng" cap="all" dirty="0">
                <a:solidFill>
                  <a:schemeClr val="tx1"/>
                </a:solidFill>
              </a:rPr>
              <a:t>2025 Methodology Review Timeline 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July 23, 2024 – WMWG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July 24, 2024 – PDCWG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i="1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August 14, 2024 – PDCWG (Proposed)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August 15, 2024 – OWG (Proposed)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August 30, 2024 – WMWG (Proposed)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September 09, 2024 – ROS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September 11, 2024 </a:t>
            </a:r>
            <a:r>
              <a:rPr lang="en-US" sz="1600">
                <a:solidFill>
                  <a:schemeClr val="accent2"/>
                </a:solidFill>
              </a:rPr>
              <a:t>– WMS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September 25, 2024 – TAC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October 10, 2024 – </a:t>
            </a:r>
            <a:r>
              <a:rPr lang="en-US" sz="1600" dirty="0" err="1">
                <a:solidFill>
                  <a:schemeClr val="accent2"/>
                </a:solidFill>
              </a:rPr>
              <a:t>BoD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Nov or Dec 2024 – PUC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12E6491-A96A-E5EE-A56D-2DB2E588B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ERCOT will be initiating discussion on the 2025 Ancillary Service Methodology beginning at the July 23</a:t>
            </a:r>
            <a:r>
              <a:rPr lang="en-US" sz="1400" baseline="30000" dirty="0"/>
              <a:t>rd</a:t>
            </a:r>
            <a:r>
              <a:rPr lang="en-US" sz="1400" dirty="0"/>
              <a:t> WMWG meeting. </a:t>
            </a:r>
          </a:p>
          <a:p>
            <a:endParaRPr lang="en-US" sz="1400" dirty="0"/>
          </a:p>
          <a:p>
            <a:r>
              <a:rPr lang="en-US" sz="1400" dirty="0"/>
              <a:t>The proposed timeline for this review is included in the image alongside. Per NPRR1222, which the ERCOT </a:t>
            </a:r>
            <a:r>
              <a:rPr lang="en-US" sz="1400" dirty="0" err="1"/>
              <a:t>BoD</a:t>
            </a:r>
            <a:r>
              <a:rPr lang="en-US" sz="1400" dirty="0"/>
              <a:t> recently approved, this timeline incorporates the PUC’s review/approval into the review process.</a:t>
            </a:r>
          </a:p>
          <a:p>
            <a:endParaRPr lang="en-US" sz="1400" dirty="0"/>
          </a:p>
          <a:p>
            <a:r>
              <a:rPr lang="en-US" sz="1400" dirty="0"/>
              <a:t>Similar to last year, to make the AS Methodology review process more efficient, ERCOT plans to provide all relevant details on the proposed methodology during the July/August working group discussions and provide just a summary of the proposed changes during the September/October discussions. </a:t>
            </a:r>
          </a:p>
          <a:p>
            <a:endParaRPr lang="en-US" sz="1400" dirty="0"/>
          </a:p>
          <a:p>
            <a:r>
              <a:rPr lang="en-US" sz="1400" dirty="0"/>
              <a:t>Interested Stakeholders are requested to attend July WMWG and/or PDCWG meetings to provide any feedback on the AS Methodology.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C65DD900-E414-0671-DEAA-9C5C01A8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25154</TotalTime>
  <Words>223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Introduction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Hinojosa, Luis</cp:lastModifiedBy>
  <cp:revision>592</cp:revision>
  <dcterms:created xsi:type="dcterms:W3CDTF">2016-04-16T13:25:21Z</dcterms:created>
  <dcterms:modified xsi:type="dcterms:W3CDTF">2024-06-18T17:58:33Z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2023-08-21T15:23:29Z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ff0d77a5-b785-48fa-a03d-718721674400</vt:lpwstr>
  </property>
  <property fmtid="{D5CDD505-2E9C-101B-9397-08002B2CF9AE}" pid="8" name="MSIP_Label_7084cbda-52b8-46fb-a7b7-cb5bd465ed85_ContentBits">
    <vt:lpwstr>0</vt:lpwstr>
  </property>
</Properties>
</file>