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9"/>
  </p:notesMasterIdLst>
  <p:sldIdLst>
    <p:sldId id="256" r:id="rId6"/>
    <p:sldId id="271" r:id="rId7"/>
    <p:sldId id="264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5B9BD5"/>
    <a:srgbClr val="ED7D31"/>
    <a:srgbClr val="4472C4"/>
    <a:srgbClr val="FFC000"/>
    <a:srgbClr val="A5A5A5"/>
    <a:srgbClr val="FF6600"/>
    <a:srgbClr val="5D85A9"/>
    <a:srgbClr val="AFCDE3"/>
    <a:srgbClr val="20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12" d="100"/>
          <a:sy n="112" d="100"/>
        </p:scale>
        <p:origin x="1620" y="78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44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June 26,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Monitoring and Situational Awareness Technical Conference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Location: </a:t>
            </a:r>
            <a:r>
              <a:rPr lang="en-US" sz="2000" i="0" dirty="0" err="1">
                <a:latin typeface="Calibri" panose="020F0502020204030204" pitchFamily="34" charset="0"/>
              </a:rPr>
              <a:t>ReliabilityFirst</a:t>
            </a:r>
            <a:r>
              <a:rPr lang="en-US" sz="2000" i="0" dirty="0">
                <a:latin typeface="Calibri" panose="020F0502020204030204" pitchFamily="34" charset="0"/>
              </a:rPr>
              <a:t> in Cleveland, OH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Date and Time: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Tuesday, October 8, 2024, 9 am – 5 pm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Wednesday, October 9, 2024, 9 am - 12 pm</a:t>
            </a: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Theme: </a:t>
            </a:r>
            <a:r>
              <a:rPr lang="en-US" sz="2000" b="1" i="0" dirty="0">
                <a:latin typeface="Calibri" panose="020F0502020204030204" pitchFamily="34" charset="0"/>
              </a:rPr>
              <a:t>Insightful Evolution: Bridging Yesterday’s Trends with Tomorrow’s Innovations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i="0" dirty="0">
                <a:latin typeface="Calibri" panose="020F0502020204030204" pitchFamily="34" charset="0"/>
              </a:rPr>
              <a:t>AI/ML in Real-Time Operations</a:t>
            </a:r>
            <a:r>
              <a:rPr lang="en-US" sz="2000" i="0" dirty="0">
                <a:latin typeface="Calibri" panose="020F0502020204030204" pitchFamily="34" charset="0"/>
              </a:rPr>
              <a:t>: Exploring benefits and risks of AI and ML in real-time operations.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i="0" dirty="0">
                <a:latin typeface="Calibri" panose="020F0502020204030204" pitchFamily="34" charset="0"/>
              </a:rPr>
              <a:t>FERC 881</a:t>
            </a:r>
            <a:r>
              <a:rPr lang="en-US" sz="2000" i="0" dirty="0">
                <a:latin typeface="Calibri" panose="020F0502020204030204" pitchFamily="34" charset="0"/>
              </a:rPr>
              <a:t>: Discussing the implementations and strategies related to compliance with FERC Order No. 881.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i="0" dirty="0">
                <a:latin typeface="Calibri" panose="020F0502020204030204" pitchFamily="34" charset="0"/>
              </a:rPr>
              <a:t>Human Performance in Control Rooms</a:t>
            </a:r>
            <a:r>
              <a:rPr lang="en-US" sz="2000" i="0" dirty="0">
                <a:latin typeface="Calibri" panose="020F0502020204030204" pitchFamily="34" charset="0"/>
              </a:rPr>
              <a:t>: Examining best practices and technologies to enhance human performance and decision-making in control room environments.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i="0" dirty="0">
                <a:latin typeface="Calibri" panose="020F0502020204030204" pitchFamily="34" charset="0"/>
              </a:rPr>
              <a:t>EMS Upgrade</a:t>
            </a:r>
            <a:r>
              <a:rPr lang="en-US" sz="2000" i="0" dirty="0">
                <a:latin typeface="Calibri" panose="020F0502020204030204" pitchFamily="34" charset="0"/>
              </a:rPr>
              <a:t>: Addressing challenges and lessons learned from EMS upgrade.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i="0" dirty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A51EF14B-9FC4-4933-9DF9-300B895476B4}">
  <ds:schemaRefs>
    <ds:schemaRef ds:uri="http://schemas.openxmlformats.org/package/2006/metadata/core-properties"/>
    <ds:schemaRef ds:uri="http://schemas.microsoft.com/office/2006/documentManagement/types"/>
    <ds:schemaRef ds:uri="a614bff7-06ef-4380-81cc-ebb8f858167d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be72bb46-7b96-43f6-b3d2-cb56bca4285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On-screen Show (4:3)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2024 Monitoring and Situational Awareness Technical Conference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2024-06-24T16:25:07Z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