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1"/>
  </p:notesMasterIdLst>
  <p:handoutMasterIdLst>
    <p:handoutMasterId r:id="rId12"/>
  </p:handoutMasterIdLst>
  <p:sldIdLst>
    <p:sldId id="260" r:id="rId7"/>
    <p:sldId id="257" r:id="rId8"/>
    <p:sldId id="261" r:id="rId9"/>
    <p:sldId id="262" r:id="rId10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79090" autoAdjust="0"/>
  </p:normalViewPr>
  <p:slideViewPr>
    <p:cSldViewPr showGuides="1">
      <p:cViewPr varScale="1">
        <p:scale>
          <a:sx n="67" d="100"/>
          <a:sy n="67" d="100"/>
        </p:scale>
        <p:origin x="1186" y="53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2.xml"/><Relationship Id="rId15" Type="http://schemas.openxmlformats.org/officeDocument/2006/relationships/theme" Target="theme/theme1.xml"/><Relationship Id="rId10" Type="http://schemas.openxmlformats.org/officeDocument/2006/relationships/slide" Target="slides/slide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1/2/2025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1/2/2025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en-US" altLang="en-US" dirty="0">
                <a:ea typeface="Calibri" panose="020F0502020204030204" pitchFamily="34" charset="0"/>
                <a:cs typeface="Times New Roman" panose="02020603050405020304" pitchFamily="18" charset="0"/>
              </a:rPr>
              <a:t>The percentage of ESI IDs represented in blue with an “Observed Selection” Includes:</a:t>
            </a:r>
          </a:p>
          <a:p>
            <a:pPr eaLnBrk="1" hangingPunct="1">
              <a:spcBef>
                <a:spcPct val="0"/>
              </a:spcBef>
            </a:pPr>
            <a:r>
              <a:rPr lang="en-US" altLang="en-US" dirty="0">
                <a:ea typeface="Calibri" panose="020F0502020204030204" pitchFamily="34" charset="0"/>
                <a:cs typeface="Times New Roman" panose="02020603050405020304" pitchFamily="18" charset="0"/>
              </a:rPr>
              <a:t>-	ESI IDs created after the start of full Retail Competition in 2002</a:t>
            </a:r>
          </a:p>
          <a:p>
            <a:pPr eaLnBrk="1" hangingPunct="1">
              <a:spcBef>
                <a:spcPct val="0"/>
              </a:spcBef>
            </a:pPr>
            <a:r>
              <a:rPr lang="en-US" altLang="en-US" dirty="0">
                <a:ea typeface="Calibri" panose="020F0502020204030204" pitchFamily="34" charset="0"/>
                <a:cs typeface="Times New Roman" panose="02020603050405020304" pitchFamily="18" charset="0"/>
              </a:rPr>
              <a:t>-	ESI IDs that have had at least one change to the initially established default Rep of Record relationship since the start of Retail Competition in 2002</a:t>
            </a:r>
          </a:p>
          <a:p>
            <a:pPr eaLnBrk="1" hangingPunct="1">
              <a:spcBef>
                <a:spcPct val="0"/>
              </a:spcBef>
            </a:pPr>
            <a:r>
              <a:rPr lang="en-US" altLang="en-US" dirty="0">
                <a:ea typeface="Calibri" panose="020F0502020204030204" pitchFamily="34" charset="0"/>
                <a:cs typeface="Times New Roman" panose="02020603050405020304" pitchFamily="18" charset="0"/>
              </a:rPr>
              <a:t>The percentage of ESI IDs represented in red without an “Observed Selection” includes:</a:t>
            </a:r>
          </a:p>
          <a:p>
            <a:pPr eaLnBrk="1" hangingPunct="1">
              <a:spcBef>
                <a:spcPct val="0"/>
              </a:spcBef>
            </a:pPr>
            <a:r>
              <a:rPr lang="en-US" altLang="en-US" dirty="0">
                <a:ea typeface="Calibri" panose="020F0502020204030204" pitchFamily="34" charset="0"/>
                <a:cs typeface="Times New Roman" panose="02020603050405020304" pitchFamily="18" charset="0"/>
              </a:rPr>
              <a:t>-	ESI IDs that have never had a change to the initially established default Rep of Record relationship since the start of Retail Competition in 2002</a:t>
            </a:r>
          </a:p>
          <a:p>
            <a:pPr eaLnBrk="1" hangingPunct="1">
              <a:spcBef>
                <a:spcPct val="0"/>
              </a:spcBef>
            </a:pPr>
            <a:r>
              <a:rPr lang="en-US" altLang="en-US" i="1" dirty="0">
                <a:ea typeface="Calibri" panose="020F0502020204030204" pitchFamily="34" charset="0"/>
                <a:cs typeface="Times New Roman" panose="02020603050405020304" pitchFamily="18" charset="0"/>
              </a:rPr>
              <a:t>These statistics are based on the data available in ERCOT’s retail registration system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00893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en-US" altLang="en-US" dirty="0"/>
              <a:t>Move Out to CSA represents the initiation of a service period with a retailer having an existing Continuous Service Agreement at a premise.  This is often used in landlord/tenant scenarios.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dirty="0"/>
              <a:t>*Total for</a:t>
            </a:r>
            <a:r>
              <a:rPr lang="en-US" altLang="en-US" baseline="0" dirty="0"/>
              <a:t> December 2023 </a:t>
            </a:r>
            <a:r>
              <a:rPr lang="en-US" altLang="en-US" dirty="0"/>
              <a:t>–</a:t>
            </a:r>
            <a:r>
              <a:rPr lang="en-US" altLang="en-US" baseline="0" dirty="0"/>
              <a:t> December</a:t>
            </a:r>
            <a:r>
              <a:rPr lang="en-US" altLang="en-US" dirty="0"/>
              <a:t> 2024 = 4,942,838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dirty="0"/>
              <a:t>*Average per Month =</a:t>
            </a:r>
            <a:r>
              <a:rPr lang="en-US" altLang="en-US" baseline="0" dirty="0"/>
              <a:t> 380,218</a:t>
            </a:r>
          </a:p>
          <a:p>
            <a:pPr eaLnBrk="1" hangingPunct="1">
              <a:spcBef>
                <a:spcPct val="0"/>
              </a:spcBef>
            </a:pPr>
            <a:r>
              <a:rPr lang="en-US" altLang="en-US" dirty="0"/>
              <a:t>*Total for 2024 = 4,583,125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36563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231350" y="0"/>
            <a:ext cx="591265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6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412906" y="2413338"/>
            <a:ext cx="5646034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Supplemental Information</a:t>
            </a:r>
          </a:p>
          <a:p>
            <a:r>
              <a:rPr lang="en-US" sz="2800" b="1" dirty="0"/>
              <a:t>Retail Electric Market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December 2023 – December 2024</a:t>
            </a: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948" y="266700"/>
            <a:ext cx="8458200" cy="838200"/>
          </a:xfrm>
        </p:spPr>
        <p:txBody>
          <a:bodyPr/>
          <a:lstStyle/>
          <a:p>
            <a:r>
              <a:rPr lang="en-US" b="1" dirty="0">
                <a:solidFill>
                  <a:schemeClr val="accent1"/>
                </a:solidFill>
              </a:rPr>
              <a:t>Observable Selection of Electric Provider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D11CAF3B-76D5-5425-BB5D-85814F0F6E7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3400" y="838200"/>
            <a:ext cx="7823745" cy="5394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40582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sz="2500" b="1" dirty="0">
                <a:solidFill>
                  <a:schemeClr val="accent1"/>
                </a:solidFill>
              </a:rPr>
              <a:t>Observable Selection of Electric Provider - Definition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95300" y="1295400"/>
            <a:ext cx="8458200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0"/>
              </a:spcBef>
            </a:pPr>
            <a:r>
              <a:rPr lang="en-US" altLang="en-US" sz="2000" dirty="0">
                <a:ea typeface="Calibri" panose="020F0502020204030204" pitchFamily="34" charset="0"/>
                <a:cs typeface="Times New Roman" panose="02020603050405020304" pitchFamily="18" charset="0"/>
              </a:rPr>
              <a:t>The percentage of ESI IDs represented in blue with an “Observed Selection” Includes:</a:t>
            </a:r>
          </a:p>
          <a:p>
            <a:pPr marL="285750" indent="-285750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n-US" altLang="en-US" sz="2000" dirty="0">
                <a:ea typeface="Calibri" panose="020F0502020204030204" pitchFamily="34" charset="0"/>
                <a:cs typeface="Times New Roman" panose="02020603050405020304" pitchFamily="18" charset="0"/>
              </a:rPr>
              <a:t>ESI IDs created after the start of full Retail Competition in 2002</a:t>
            </a:r>
          </a:p>
          <a:p>
            <a:pPr marL="285750" indent="-285750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n-US" altLang="en-US" sz="2000" dirty="0">
                <a:ea typeface="Calibri" panose="020F0502020204030204" pitchFamily="34" charset="0"/>
                <a:cs typeface="Times New Roman" panose="02020603050405020304" pitchFamily="18" charset="0"/>
              </a:rPr>
              <a:t>ESI IDs that have had at least one change to the initially established default Rep of Record relationship since the start of Retail Competition in 2002</a:t>
            </a:r>
          </a:p>
          <a:p>
            <a:pPr>
              <a:spcBef>
                <a:spcPct val="0"/>
              </a:spcBef>
            </a:pPr>
            <a:endParaRPr lang="en-US" altLang="en-US" sz="20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Bef>
                <a:spcPct val="0"/>
              </a:spcBef>
            </a:pPr>
            <a:r>
              <a:rPr lang="en-US" altLang="en-US" sz="2000" dirty="0">
                <a:ea typeface="Calibri" panose="020F0502020204030204" pitchFamily="34" charset="0"/>
                <a:cs typeface="Times New Roman" panose="02020603050405020304" pitchFamily="18" charset="0"/>
              </a:rPr>
              <a:t>The percentage of ESI IDs represented in red without an “Observed Selection” includes:</a:t>
            </a:r>
          </a:p>
          <a:p>
            <a:pPr marL="285750" indent="-285750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n-US" altLang="en-US" sz="2000" dirty="0">
                <a:ea typeface="Calibri" panose="020F0502020204030204" pitchFamily="34" charset="0"/>
                <a:cs typeface="Times New Roman" panose="02020603050405020304" pitchFamily="18" charset="0"/>
              </a:rPr>
              <a:t>ESI IDs that have never had a change to the initially established default Rep of Record relationship since the start of Retail Competition in 2002</a:t>
            </a:r>
          </a:p>
          <a:p>
            <a:pPr>
              <a:spcBef>
                <a:spcPct val="0"/>
              </a:spcBef>
            </a:pPr>
            <a:endParaRPr lang="en-US" altLang="en-US" sz="2000" i="1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Bef>
                <a:spcPct val="0"/>
              </a:spcBef>
            </a:pPr>
            <a:r>
              <a:rPr lang="en-US" altLang="en-US" sz="2000" i="1" dirty="0">
                <a:ea typeface="Calibri" panose="020F0502020204030204" pitchFamily="34" charset="0"/>
                <a:cs typeface="Times New Roman" panose="02020603050405020304" pitchFamily="18" charset="0"/>
              </a:rPr>
              <a:t>These statistics are based on the data available in ERCOT’s retail registration system</a:t>
            </a:r>
          </a:p>
        </p:txBody>
      </p:sp>
    </p:spTree>
    <p:extLst>
      <p:ext uri="{BB962C8B-B14F-4D97-AF65-F5344CB8AC3E}">
        <p14:creationId xmlns:p14="http://schemas.microsoft.com/office/powerpoint/2010/main" val="28263589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b="1" dirty="0">
                <a:solidFill>
                  <a:schemeClr val="accent1"/>
                </a:solidFill>
              </a:rPr>
              <a:t>Competitive Retail Market Activity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4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DE3EFFD0-4577-BF32-E667-66C18B7A8F7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2647" y="1143000"/>
            <a:ext cx="8854905" cy="457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6629374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0884B7F-5407-4A7E-885F-D19D0E5ED72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248F63C-08AC-4CDD-B36F-0851B11853CB}">
  <ds:schemaRefs>
    <ds:schemaRef ds:uri="http://purl.org/dc/elements/1.1/"/>
    <ds:schemaRef ds:uri="http://purl.org/dc/terms/"/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c34af464-7aa1-4edd-9be4-83dffc1cb926"/>
    <ds:schemaRef ds:uri="http://schemas.microsoft.com/office/2006/metadata/properties"/>
    <ds:schemaRef ds:uri="http://schemas.openxmlformats.org/package/2006/metadata/core-properties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686AC9E6-93EC-408A-81EA-765D121FF0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1075</TotalTime>
  <Words>310</Words>
  <Application>Microsoft Office PowerPoint</Application>
  <PresentationFormat>On-screen Show (4:3)</PresentationFormat>
  <Paragraphs>32</Paragraphs>
  <Slides>4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1_Custom Design</vt:lpstr>
      <vt:lpstr>Office Theme</vt:lpstr>
      <vt:lpstr>Custom Design</vt:lpstr>
      <vt:lpstr>PowerPoint Presentation</vt:lpstr>
      <vt:lpstr>Observable Selection of Electric Provider</vt:lpstr>
      <vt:lpstr>Observable Selection of Electric Provider - Definition</vt:lpstr>
      <vt:lpstr>Competitive Retail Market Activity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Host, Marianne</cp:lastModifiedBy>
  <cp:revision>254</cp:revision>
  <cp:lastPrinted>2016-01-21T20:53:15Z</cp:lastPrinted>
  <dcterms:created xsi:type="dcterms:W3CDTF">2016-01-21T15:20:31Z</dcterms:created>
  <dcterms:modified xsi:type="dcterms:W3CDTF">2025-01-02T16:15:17Z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  <property fmtid="{D5CDD505-2E9C-101B-9397-08002B2CF9AE}" pid="3" name="MSIP_Label_7084cbda-52b8-46fb-a7b7-cb5bd465ed85_Enabled">
    <vt:lpwstr>true</vt:lpwstr>
  </property>
  <property fmtid="{D5CDD505-2E9C-101B-9397-08002B2CF9AE}" pid="4" name="MSIP_Label_7084cbda-52b8-46fb-a7b7-cb5bd465ed85_SetDate">
    <vt:lpwstr>2023-08-01T14:13:05Z</vt:lpwstr>
  </property>
  <property fmtid="{D5CDD505-2E9C-101B-9397-08002B2CF9AE}" pid="5" name="MSIP_Label_7084cbda-52b8-46fb-a7b7-cb5bd465ed85_Method">
    <vt:lpwstr>Standard</vt:lpwstr>
  </property>
  <property fmtid="{D5CDD505-2E9C-101B-9397-08002B2CF9AE}" pid="6" name="MSIP_Label_7084cbda-52b8-46fb-a7b7-cb5bd465ed85_Name">
    <vt:lpwstr>Internal</vt:lpwstr>
  </property>
  <property fmtid="{D5CDD505-2E9C-101B-9397-08002B2CF9AE}" pid="7" name="MSIP_Label_7084cbda-52b8-46fb-a7b7-cb5bd465ed85_SiteId">
    <vt:lpwstr>0afb747d-bff7-4596-a9fc-950ef9e0ec45</vt:lpwstr>
  </property>
  <property fmtid="{D5CDD505-2E9C-101B-9397-08002B2CF9AE}" pid="8" name="MSIP_Label_7084cbda-52b8-46fb-a7b7-cb5bd465ed85_ActionId">
    <vt:lpwstr>81c02482-64a6-4d5a-8aec-93c4d12ed52f</vt:lpwstr>
  </property>
  <property fmtid="{D5CDD505-2E9C-101B-9397-08002B2CF9AE}" pid="9" name="MSIP_Label_7084cbda-52b8-46fb-a7b7-cb5bd465ed85_ContentBits">
    <vt:lpwstr>0</vt:lpwstr>
  </property>
</Properties>
</file>