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1" r:id="rId9"/>
    <p:sldId id="26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090" autoAdjust="0"/>
  </p:normalViewPr>
  <p:slideViewPr>
    <p:cSldViewPr showGuides="1">
      <p:cViewPr varScale="1">
        <p:scale>
          <a:sx n="89" d="100"/>
          <a:sy n="89" d="100"/>
        </p:scale>
        <p:origin x="224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0"/>
      <c:rotY val="0"/>
      <c:rAngAx val="1"/>
    </c:view3D>
    <c:floor>
      <c:thickness val="0"/>
    </c:floor>
    <c:sideWall>
      <c:thickness val="0"/>
      <c:spPr>
        <a:ln>
          <a:solidFill>
            <a:schemeClr val="tx1"/>
          </a:solidFill>
        </a:ln>
        <a:scene3d>
          <a:camera prst="orthographicFront"/>
          <a:lightRig rig="threePt" dir="t"/>
        </a:scene3d>
        <a:sp3d/>
      </c:spPr>
    </c:sideWall>
    <c:backWall>
      <c:thickness val="0"/>
      <c:spPr>
        <a:ln>
          <a:solidFill>
            <a:schemeClr val="tx1"/>
          </a:solidFill>
        </a:ln>
      </c:spPr>
    </c:backWall>
    <c:plotArea>
      <c:layout>
        <c:manualLayout>
          <c:layoutTarget val="inner"/>
          <c:xMode val="edge"/>
          <c:yMode val="edge"/>
          <c:x val="0.11237131816856226"/>
          <c:y val="0.36298207656475373"/>
          <c:w val="0.70461274967747678"/>
          <c:h val="0.5225767450785257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'Rolling Year'!$B$1</c:f>
              <c:strCache>
                <c:ptCount val="1"/>
                <c:pt idx="0">
                  <c:v>Move In</c:v>
                </c:pt>
              </c:strCache>
            </c:strRef>
          </c:tx>
          <c:spPr>
            <a:ln>
              <a:noFill/>
            </a:ln>
          </c:spPr>
          <c:invertIfNegative val="0"/>
          <c:cat>
            <c:numRef>
              <c:f>'Rolling Year'!$A$7:$A$19</c:f>
              <c:numCache>
                <c:formatCode>mmm\-yy</c:formatCode>
                <c:ptCount val="13"/>
                <c:pt idx="0">
                  <c:v>45231</c:v>
                </c:pt>
                <c:pt idx="1">
                  <c:v>45261</c:v>
                </c:pt>
                <c:pt idx="2">
                  <c:v>45292</c:v>
                </c:pt>
                <c:pt idx="3">
                  <c:v>45323</c:v>
                </c:pt>
                <c:pt idx="4">
                  <c:v>45352</c:v>
                </c:pt>
                <c:pt idx="5">
                  <c:v>45383</c:v>
                </c:pt>
                <c:pt idx="6">
                  <c:v>45413</c:v>
                </c:pt>
                <c:pt idx="7">
                  <c:v>45444</c:v>
                </c:pt>
                <c:pt idx="8">
                  <c:v>45474</c:v>
                </c:pt>
                <c:pt idx="9">
                  <c:v>45505</c:v>
                </c:pt>
                <c:pt idx="10">
                  <c:v>45536</c:v>
                </c:pt>
                <c:pt idx="11">
                  <c:v>45566</c:v>
                </c:pt>
                <c:pt idx="12">
                  <c:v>45597</c:v>
                </c:pt>
              </c:numCache>
            </c:numRef>
          </c:cat>
          <c:val>
            <c:numRef>
              <c:f>'Rolling Year'!$B$7:$B$19</c:f>
              <c:numCache>
                <c:formatCode>_(* #,##0_);_(* \(#,##0\);_(* "-"??_);_(@_)</c:formatCode>
                <c:ptCount val="13"/>
                <c:pt idx="0">
                  <c:v>209930</c:v>
                </c:pt>
                <c:pt idx="1">
                  <c:v>199584</c:v>
                </c:pt>
                <c:pt idx="2">
                  <c:v>208921</c:v>
                </c:pt>
                <c:pt idx="3">
                  <c:v>213710</c:v>
                </c:pt>
                <c:pt idx="4">
                  <c:v>329866</c:v>
                </c:pt>
                <c:pt idx="5">
                  <c:v>238842</c:v>
                </c:pt>
                <c:pt idx="6">
                  <c:v>233258</c:v>
                </c:pt>
                <c:pt idx="7">
                  <c:v>237323</c:v>
                </c:pt>
                <c:pt idx="8">
                  <c:v>248254</c:v>
                </c:pt>
                <c:pt idx="9">
                  <c:v>276838</c:v>
                </c:pt>
                <c:pt idx="10">
                  <c:v>238560</c:v>
                </c:pt>
                <c:pt idx="11">
                  <c:v>249992</c:v>
                </c:pt>
                <c:pt idx="12">
                  <c:v>205558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56-44D2-B7DC-A26E5D95C6FA}"/>
            </c:ext>
          </c:extLst>
        </c:ser>
        <c:ser>
          <c:idx val="1"/>
          <c:order val="1"/>
          <c:tx>
            <c:strRef>
              <c:f>'Rolling Year'!$C$1</c:f>
              <c:strCache>
                <c:ptCount val="1"/>
                <c:pt idx="0">
                  <c:v>Move Out to CSA</c:v>
                </c:pt>
              </c:strCache>
            </c:strRef>
          </c:tx>
          <c:invertIfNegative val="0"/>
          <c:cat>
            <c:numRef>
              <c:f>'Rolling Year'!$A$7:$A$19</c:f>
              <c:numCache>
                <c:formatCode>mmm\-yy</c:formatCode>
                <c:ptCount val="13"/>
                <c:pt idx="0">
                  <c:v>45231</c:v>
                </c:pt>
                <c:pt idx="1">
                  <c:v>45261</c:v>
                </c:pt>
                <c:pt idx="2">
                  <c:v>45292</c:v>
                </c:pt>
                <c:pt idx="3">
                  <c:v>45323</c:v>
                </c:pt>
                <c:pt idx="4">
                  <c:v>45352</c:v>
                </c:pt>
                <c:pt idx="5">
                  <c:v>45383</c:v>
                </c:pt>
                <c:pt idx="6">
                  <c:v>45413</c:v>
                </c:pt>
                <c:pt idx="7">
                  <c:v>45444</c:v>
                </c:pt>
                <c:pt idx="8">
                  <c:v>45474</c:v>
                </c:pt>
                <c:pt idx="9">
                  <c:v>45505</c:v>
                </c:pt>
                <c:pt idx="10">
                  <c:v>45536</c:v>
                </c:pt>
                <c:pt idx="11">
                  <c:v>45566</c:v>
                </c:pt>
                <c:pt idx="12">
                  <c:v>45597</c:v>
                </c:pt>
              </c:numCache>
            </c:numRef>
          </c:cat>
          <c:val>
            <c:numRef>
              <c:f>'Rolling Year'!$C$7:$C$19</c:f>
              <c:numCache>
                <c:formatCode>_(* #,##0_);_(* \(#,##0\);_(* "-"??_);_(@_)</c:formatCode>
                <c:ptCount val="13"/>
                <c:pt idx="0">
                  <c:v>43564</c:v>
                </c:pt>
                <c:pt idx="1">
                  <c:v>40458</c:v>
                </c:pt>
                <c:pt idx="2">
                  <c:v>42986</c:v>
                </c:pt>
                <c:pt idx="3">
                  <c:v>41790</c:v>
                </c:pt>
                <c:pt idx="4">
                  <c:v>42583</c:v>
                </c:pt>
                <c:pt idx="5">
                  <c:v>49823</c:v>
                </c:pt>
                <c:pt idx="6">
                  <c:v>49901</c:v>
                </c:pt>
                <c:pt idx="7">
                  <c:v>50929</c:v>
                </c:pt>
                <c:pt idx="8">
                  <c:v>61485</c:v>
                </c:pt>
                <c:pt idx="9">
                  <c:v>57104</c:v>
                </c:pt>
                <c:pt idx="10">
                  <c:v>54044</c:v>
                </c:pt>
                <c:pt idx="11">
                  <c:v>51807</c:v>
                </c:pt>
                <c:pt idx="12">
                  <c:v>41190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56-44D2-B7DC-A26E5D95C6FA}"/>
            </c:ext>
          </c:extLst>
        </c:ser>
        <c:ser>
          <c:idx val="2"/>
          <c:order val="2"/>
          <c:tx>
            <c:strRef>
              <c:f>'Rolling Year'!$D$1</c:f>
              <c:strCache>
                <c:ptCount val="1"/>
                <c:pt idx="0">
                  <c:v>Switch</c:v>
                </c:pt>
              </c:strCache>
            </c:strRef>
          </c:tx>
          <c:invertIfNegative val="0"/>
          <c:cat>
            <c:numRef>
              <c:f>'Rolling Year'!$A$7:$A$19</c:f>
              <c:numCache>
                <c:formatCode>mmm\-yy</c:formatCode>
                <c:ptCount val="13"/>
                <c:pt idx="0">
                  <c:v>45231</c:v>
                </c:pt>
                <c:pt idx="1">
                  <c:v>45261</c:v>
                </c:pt>
                <c:pt idx="2">
                  <c:v>45292</c:v>
                </c:pt>
                <c:pt idx="3">
                  <c:v>45323</c:v>
                </c:pt>
                <c:pt idx="4">
                  <c:v>45352</c:v>
                </c:pt>
                <c:pt idx="5">
                  <c:v>45383</c:v>
                </c:pt>
                <c:pt idx="6">
                  <c:v>45413</c:v>
                </c:pt>
                <c:pt idx="7">
                  <c:v>45444</c:v>
                </c:pt>
                <c:pt idx="8">
                  <c:v>45474</c:v>
                </c:pt>
                <c:pt idx="9">
                  <c:v>45505</c:v>
                </c:pt>
                <c:pt idx="10">
                  <c:v>45536</c:v>
                </c:pt>
                <c:pt idx="11">
                  <c:v>45566</c:v>
                </c:pt>
                <c:pt idx="12">
                  <c:v>45597</c:v>
                </c:pt>
              </c:numCache>
            </c:numRef>
          </c:cat>
          <c:val>
            <c:numRef>
              <c:f>'Rolling Year'!$D$7:$D$19</c:f>
              <c:numCache>
                <c:formatCode>_(* #,##0_);_(* \(#,##0\);_(* "-"??_);_(@_)</c:formatCode>
                <c:ptCount val="13"/>
                <c:pt idx="0">
                  <c:v>60450</c:v>
                </c:pt>
                <c:pt idx="1">
                  <c:v>119671</c:v>
                </c:pt>
                <c:pt idx="2">
                  <c:v>80194</c:v>
                </c:pt>
                <c:pt idx="3">
                  <c:v>93205</c:v>
                </c:pt>
                <c:pt idx="4">
                  <c:v>101079</c:v>
                </c:pt>
                <c:pt idx="5">
                  <c:v>119641</c:v>
                </c:pt>
                <c:pt idx="6">
                  <c:v>93531</c:v>
                </c:pt>
                <c:pt idx="7">
                  <c:v>102365</c:v>
                </c:pt>
                <c:pt idx="8">
                  <c:v>114357</c:v>
                </c:pt>
                <c:pt idx="9">
                  <c:v>100898</c:v>
                </c:pt>
                <c:pt idx="10">
                  <c:v>92086</c:v>
                </c:pt>
                <c:pt idx="11">
                  <c:v>79179</c:v>
                </c:pt>
                <c:pt idx="12">
                  <c:v>59974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56-44D2-B7DC-A26E5D95C6FA}"/>
            </c:ext>
          </c:extLst>
        </c:ser>
        <c:ser>
          <c:idx val="3"/>
          <c:order val="3"/>
          <c:tx>
            <c:strRef>
              <c:f>'Rolling Year'!$E$1</c:f>
              <c:strCache>
                <c:ptCount val="1"/>
                <c:pt idx="0">
                  <c:v>Mass Acquisition/DROP</c:v>
                </c:pt>
              </c:strCache>
            </c:strRef>
          </c:tx>
          <c:invertIfNegative val="0"/>
          <c:cat>
            <c:numRef>
              <c:f>'Rolling Year'!$A$7:$A$19</c:f>
              <c:numCache>
                <c:formatCode>mmm\-yy</c:formatCode>
                <c:ptCount val="13"/>
                <c:pt idx="0">
                  <c:v>45231</c:v>
                </c:pt>
                <c:pt idx="1">
                  <c:v>45261</c:v>
                </c:pt>
                <c:pt idx="2">
                  <c:v>45292</c:v>
                </c:pt>
                <c:pt idx="3">
                  <c:v>45323</c:v>
                </c:pt>
                <c:pt idx="4">
                  <c:v>45352</c:v>
                </c:pt>
                <c:pt idx="5">
                  <c:v>45383</c:v>
                </c:pt>
                <c:pt idx="6">
                  <c:v>45413</c:v>
                </c:pt>
                <c:pt idx="7">
                  <c:v>45444</c:v>
                </c:pt>
                <c:pt idx="8">
                  <c:v>45474</c:v>
                </c:pt>
                <c:pt idx="9">
                  <c:v>45505</c:v>
                </c:pt>
                <c:pt idx="10">
                  <c:v>45536</c:v>
                </c:pt>
                <c:pt idx="11">
                  <c:v>45566</c:v>
                </c:pt>
                <c:pt idx="12">
                  <c:v>45597</c:v>
                </c:pt>
              </c:numCache>
            </c:numRef>
          </c:cat>
          <c:val>
            <c:numRef>
              <c:f>'Rolling Year'!$E$7:$E$19</c:f>
              <c:numCache>
                <c:formatCode>_(* #,##0_);_(* \(#,##0\);_(* "-"??_);_(@_)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656-44D2-B7DC-A26E5D95C6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0907672"/>
        <c:axId val="360908064"/>
        <c:axId val="0"/>
      </c:bar3DChart>
      <c:dateAx>
        <c:axId val="36090767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en-US"/>
          </a:p>
        </c:txPr>
        <c:crossAx val="360908064"/>
        <c:crosses val="autoZero"/>
        <c:auto val="1"/>
        <c:lblOffset val="100"/>
        <c:baseTimeUnit val="months"/>
      </c:dateAx>
      <c:valAx>
        <c:axId val="360908064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en-US"/>
          </a:p>
        </c:txPr>
        <c:crossAx val="3609076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05645474871195"/>
          <c:y val="0.42007644948097705"/>
          <c:w val="0.16171940313016428"/>
          <c:h val="0.35703518479109031"/>
        </c:manualLayout>
      </c:layout>
      <c:overlay val="0"/>
      <c:txPr>
        <a:bodyPr/>
        <a:lstStyle/>
        <a:p>
          <a:pPr>
            <a:defRPr sz="1100" b="1"/>
          </a:pPr>
          <a:endParaRPr lang="en-US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0.55508</cdr:x>
      <cdr:y>0.18296</cdr:y>
    </cdr:from>
    <cdr:to>
      <cdr:x>0.87288</cdr:x>
      <cdr:y>0.29138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743325" y="900114"/>
          <a:ext cx="2143125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0.08917</cdr:x>
      <cdr:y>0.1412</cdr:y>
    </cdr:from>
    <cdr:to>
      <cdr:x>0.91092</cdr:x>
      <cdr:y>0.25926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58481" y="581023"/>
          <a:ext cx="5146994" cy="4857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l"/>
          <a:r>
            <a:rPr lang="en-US" sz="1800" b="1"/>
            <a:t>ESIID Relationship Established in the ERCOT Region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blue with an “Observed Selection” Includes: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-	ESI IDs created after the start of full Retail Competition in 2002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-	ESI IDs that have had at least one change to the initially established default Rep of Record relationship since the start of Retail Competition in 2002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red without an “Observed Selection” includes: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-	ESI IDs that have never had a change to the initially established default Rep of Record relationship since the start of Retail Competition in 2002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These statistics are based on the data available in ERCOT’s retail registration system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Move Out to CSA represents the initiation of a service period with a retailer having an existing Continuous Service Agreement at a premise.  This is often used in landlord/tenant scenarios.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*Total for</a:t>
            </a:r>
            <a:r>
              <a:rPr lang="en-US" altLang="en-US" baseline="0" dirty="0"/>
              <a:t> November 2023 </a:t>
            </a:r>
            <a:r>
              <a:rPr lang="en-US" altLang="en-US" dirty="0"/>
              <a:t>–</a:t>
            </a:r>
            <a:r>
              <a:rPr lang="en-US" altLang="en-US" baseline="0" dirty="0"/>
              <a:t> November</a:t>
            </a:r>
            <a:r>
              <a:rPr lang="en-US" altLang="en-US" dirty="0"/>
              <a:t> 2024 = 4,934,930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*Average per Month =</a:t>
            </a:r>
            <a:r>
              <a:rPr lang="en-US" altLang="en-US" baseline="0" dirty="0"/>
              <a:t> 379,610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*Total for 2024 = 4,261,273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56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Supplemental Information</a:t>
            </a:r>
          </a:p>
          <a:p>
            <a:r>
              <a:rPr lang="en-US" sz="2800" b="1" dirty="0"/>
              <a:t>Retail Electric Market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November 2023 – November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948" y="266700"/>
            <a:ext cx="8458200" cy="8382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Observable Selection of Electric Provider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409A372-81E6-8A2D-A92C-8061494F54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852" y="1104900"/>
            <a:ext cx="8702747" cy="499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500" b="1" dirty="0">
                <a:solidFill>
                  <a:schemeClr val="accent1"/>
                </a:solidFill>
              </a:rPr>
              <a:t>Observable Selection of Electric Provider - Definition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95300" y="1295400"/>
            <a:ext cx="8458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blue with an “Observed Selection” Includes: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ESI IDs created after the start of full Retail Competition in 2002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ESI IDs that have had at least one change to the initially established default Rep of Record relationship since the start of Retail Competition in 2002</a:t>
            </a:r>
          </a:p>
          <a:p>
            <a:pPr>
              <a:spcBef>
                <a:spcPct val="0"/>
              </a:spcBef>
            </a:pPr>
            <a:endParaRPr lang="en-US" alt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red without an “Observed Selection” includes: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ESI IDs that have never had a change to the initially established default Rep of Record relationship since the start of Retail Competition in 2002</a:t>
            </a:r>
          </a:p>
          <a:p>
            <a:pPr>
              <a:spcBef>
                <a:spcPct val="0"/>
              </a:spcBef>
            </a:pPr>
            <a:endParaRPr lang="en-US" altLang="en-US" sz="2000" i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en-US" sz="2000" i="1" dirty="0">
                <a:ea typeface="Calibri" panose="020F0502020204030204" pitchFamily="34" charset="0"/>
                <a:cs typeface="Times New Roman" panose="02020603050405020304" pitchFamily="18" charset="0"/>
              </a:rPr>
              <a:t>These statistics are based on the data available in ERCOT’s retail registration system</a:t>
            </a:r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Competitive Retail Market Activity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8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8160061"/>
              </p:ext>
            </p:extLst>
          </p:nvPr>
        </p:nvGraphicFramePr>
        <p:xfrm>
          <a:off x="380999" y="914400"/>
          <a:ext cx="8610601" cy="5221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4662937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2007 - 2010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2007 - 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c34af464-7aa1-4edd-9be4-83dffc1cb926"/>
    <ds:schemaRef ds:uri="http://schemas.microsoft.com/office/2006/metadata/propertie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1066</TotalTime>
  <Words>317</Words>
  <Application>Microsoft Office PowerPoint</Application>
  <PresentationFormat>On-screen Show (4:3)</PresentationFormat>
  <Paragraphs>33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PowerPoint Presentation</vt:lpstr>
      <vt:lpstr>Observable Selection of Electric Provider</vt:lpstr>
      <vt:lpstr>Observable Selection of Electric Provider - Definition</vt:lpstr>
      <vt:lpstr>Competitive Retail Market Activity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Host, Marianne</cp:lastModifiedBy>
  <cp:revision>253</cp:revision>
  <cp:lastPrinted>2016-01-21T20:53:15Z</cp:lastPrinted>
  <dcterms:created xsi:type="dcterms:W3CDTF">2016-01-21T15:20:31Z</dcterms:created>
  <dcterms:modified xsi:type="dcterms:W3CDTF">2024-12-02T15:55:09Z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2023-08-01T14:13:05Z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81c02482-64a6-4d5a-8aec-93c4d12ed52f</vt:lpwstr>
  </property>
  <property fmtid="{D5CDD505-2E9C-101B-9397-08002B2CF9AE}" pid="9" name="MSIP_Label_7084cbda-52b8-46fb-a7b7-cb5bd465ed85_ContentBits">
    <vt:lpwstr>0</vt:lpwstr>
  </property>
</Properties>
</file>