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89" d="100"/>
          <a:sy n="89" d="100"/>
        </p:scale>
        <p:origin x="224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tx1"/>
          </a:solidFill>
        </a:ln>
        <a:scene3d>
          <a:camera prst="orthographicFront"/>
          <a:lightRig rig="threePt" dir="t"/>
        </a:scene3d>
        <a:sp3d/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0.11237131816856226"/>
          <c:y val="0.36298207656475373"/>
          <c:w val="0.70461274967747678"/>
          <c:h val="0.522576745078525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'Rolling Year'!$B$1</c:f>
              <c:strCache>
                <c:ptCount val="1"/>
                <c:pt idx="0">
                  <c:v>Move In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'Rolling Year'!$A$7:$A$19</c:f>
              <c:numCache>
                <c:formatCode>mmm\-yy</c:formatCode>
                <c:ptCount val="13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  <c:pt idx="12">
                  <c:v>45597</c:v>
                </c:pt>
              </c:numCache>
            </c:numRef>
          </c:cat>
          <c:val>
            <c:numRef>
              <c:f>'Rolling Year'!$B$7:$B$19</c:f>
              <c:numCache>
                <c:formatCode>_(* #,##0_);_(* \(#,##0\);_(* "-"??_);_(@_)</c:formatCode>
                <c:ptCount val="13"/>
                <c:pt idx="0">
                  <c:v>209930</c:v>
                </c:pt>
                <c:pt idx="1">
                  <c:v>199584</c:v>
                </c:pt>
                <c:pt idx="2">
                  <c:v>208921</c:v>
                </c:pt>
                <c:pt idx="3">
                  <c:v>213710</c:v>
                </c:pt>
                <c:pt idx="4">
                  <c:v>329866</c:v>
                </c:pt>
                <c:pt idx="5">
                  <c:v>238842</c:v>
                </c:pt>
                <c:pt idx="6">
                  <c:v>233258</c:v>
                </c:pt>
                <c:pt idx="7">
                  <c:v>237323</c:v>
                </c:pt>
                <c:pt idx="8">
                  <c:v>248254</c:v>
                </c:pt>
                <c:pt idx="9">
                  <c:v>276838</c:v>
                </c:pt>
                <c:pt idx="10">
                  <c:v>238560</c:v>
                </c:pt>
                <c:pt idx="11">
                  <c:v>249992</c:v>
                </c:pt>
                <c:pt idx="12">
                  <c:v>205558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6-44D2-B7DC-A26E5D95C6FA}"/>
            </c:ext>
          </c:extLst>
        </c:ser>
        <c:ser>
          <c:idx val="1"/>
          <c:order val="1"/>
          <c:tx>
            <c:strRef>
              <c:f>'Rolling Year'!$C$1</c:f>
              <c:strCache>
                <c:ptCount val="1"/>
                <c:pt idx="0">
                  <c:v>Move Out to CSA</c:v>
                </c:pt>
              </c:strCache>
            </c:strRef>
          </c:tx>
          <c:invertIfNegative val="0"/>
          <c:cat>
            <c:numRef>
              <c:f>'Rolling Year'!$A$7:$A$19</c:f>
              <c:numCache>
                <c:formatCode>mmm\-yy</c:formatCode>
                <c:ptCount val="13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  <c:pt idx="12">
                  <c:v>45597</c:v>
                </c:pt>
              </c:numCache>
            </c:numRef>
          </c:cat>
          <c:val>
            <c:numRef>
              <c:f>'Rolling Year'!$C$7:$C$19</c:f>
              <c:numCache>
                <c:formatCode>_(* #,##0_);_(* \(#,##0\);_(* "-"??_);_(@_)</c:formatCode>
                <c:ptCount val="13"/>
                <c:pt idx="0">
                  <c:v>43564</c:v>
                </c:pt>
                <c:pt idx="1">
                  <c:v>40458</c:v>
                </c:pt>
                <c:pt idx="2">
                  <c:v>42986</c:v>
                </c:pt>
                <c:pt idx="3">
                  <c:v>41790</c:v>
                </c:pt>
                <c:pt idx="4">
                  <c:v>42583</c:v>
                </c:pt>
                <c:pt idx="5">
                  <c:v>49823</c:v>
                </c:pt>
                <c:pt idx="6">
                  <c:v>49901</c:v>
                </c:pt>
                <c:pt idx="7">
                  <c:v>50929</c:v>
                </c:pt>
                <c:pt idx="8">
                  <c:v>61485</c:v>
                </c:pt>
                <c:pt idx="9">
                  <c:v>57104</c:v>
                </c:pt>
                <c:pt idx="10">
                  <c:v>54044</c:v>
                </c:pt>
                <c:pt idx="11">
                  <c:v>51807</c:v>
                </c:pt>
                <c:pt idx="12">
                  <c:v>41190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56-44D2-B7DC-A26E5D95C6FA}"/>
            </c:ext>
          </c:extLst>
        </c:ser>
        <c:ser>
          <c:idx val="2"/>
          <c:order val="2"/>
          <c:tx>
            <c:strRef>
              <c:f>'Rolling Year'!$D$1</c:f>
              <c:strCache>
                <c:ptCount val="1"/>
                <c:pt idx="0">
                  <c:v>Switch</c:v>
                </c:pt>
              </c:strCache>
            </c:strRef>
          </c:tx>
          <c:invertIfNegative val="0"/>
          <c:cat>
            <c:numRef>
              <c:f>'Rolling Year'!$A$7:$A$19</c:f>
              <c:numCache>
                <c:formatCode>mmm\-yy</c:formatCode>
                <c:ptCount val="13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  <c:pt idx="12">
                  <c:v>45597</c:v>
                </c:pt>
              </c:numCache>
            </c:numRef>
          </c:cat>
          <c:val>
            <c:numRef>
              <c:f>'Rolling Year'!$D$7:$D$19</c:f>
              <c:numCache>
                <c:formatCode>_(* #,##0_);_(* \(#,##0\);_(* "-"??_);_(@_)</c:formatCode>
                <c:ptCount val="13"/>
                <c:pt idx="0">
                  <c:v>60450</c:v>
                </c:pt>
                <c:pt idx="1">
                  <c:v>119671</c:v>
                </c:pt>
                <c:pt idx="2">
                  <c:v>80194</c:v>
                </c:pt>
                <c:pt idx="3">
                  <c:v>93205</c:v>
                </c:pt>
                <c:pt idx="4">
                  <c:v>101079</c:v>
                </c:pt>
                <c:pt idx="5">
                  <c:v>119641</c:v>
                </c:pt>
                <c:pt idx="6">
                  <c:v>93531</c:v>
                </c:pt>
                <c:pt idx="7">
                  <c:v>102365</c:v>
                </c:pt>
                <c:pt idx="8">
                  <c:v>114357</c:v>
                </c:pt>
                <c:pt idx="9">
                  <c:v>100898</c:v>
                </c:pt>
                <c:pt idx="10">
                  <c:v>92086</c:v>
                </c:pt>
                <c:pt idx="11">
                  <c:v>79179</c:v>
                </c:pt>
                <c:pt idx="12">
                  <c:v>59974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56-44D2-B7DC-A26E5D95C6FA}"/>
            </c:ext>
          </c:extLst>
        </c:ser>
        <c:ser>
          <c:idx val="3"/>
          <c:order val="3"/>
          <c:tx>
            <c:strRef>
              <c:f>'Rolling Year'!$E$1</c:f>
              <c:strCache>
                <c:ptCount val="1"/>
                <c:pt idx="0">
                  <c:v>Mass Acquisition/DROP</c:v>
                </c:pt>
              </c:strCache>
            </c:strRef>
          </c:tx>
          <c:invertIfNegative val="0"/>
          <c:cat>
            <c:numRef>
              <c:f>'Rolling Year'!$A$7:$A$19</c:f>
              <c:numCache>
                <c:formatCode>mmm\-yy</c:formatCode>
                <c:ptCount val="13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  <c:pt idx="12">
                  <c:v>45597</c:v>
                </c:pt>
              </c:numCache>
            </c:numRef>
          </c:cat>
          <c:val>
            <c:numRef>
              <c:f>'Rolling Year'!$E$7:$E$19</c:f>
              <c:numCache>
                <c:formatCode>_(* #,##0_);_(* \(#,##0\);_(* "-"??_);_(@_)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56-44D2-B7DC-A26E5D95C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0907672"/>
        <c:axId val="360908064"/>
        <c:axId val="0"/>
      </c:bar3DChart>
      <c:dateAx>
        <c:axId val="3609076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360908064"/>
        <c:crosses val="autoZero"/>
        <c:auto val="1"/>
        <c:lblOffset val="100"/>
        <c:baseTimeUnit val="months"/>
      </c:dateAx>
      <c:valAx>
        <c:axId val="36090806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360907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5645474871195"/>
          <c:y val="0.42007644948097705"/>
          <c:w val="0.16171940313016428"/>
          <c:h val="0.35703518479109031"/>
        </c:manualLayout>
      </c:layout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0.55508</cdr:x>
      <cdr:y>0.18296</cdr:y>
    </cdr:from>
    <cdr:to>
      <cdr:x>0.87288</cdr:x>
      <cdr:y>0.29138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43325" y="900114"/>
          <a:ext cx="2143125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0.08917</cdr:x>
      <cdr:y>0.1412</cdr:y>
    </cdr:from>
    <cdr:to>
      <cdr:x>0.91092</cdr:x>
      <cdr:y>0.25926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8481" y="581023"/>
          <a:ext cx="5146994" cy="485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800" b="1"/>
            <a:t>ESIID Relationship Established in the ERCOT Region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November 2023 </a:t>
            </a:r>
            <a:r>
              <a:rPr lang="en-US" altLang="en-US" dirty="0"/>
              <a:t>–</a:t>
            </a:r>
            <a:r>
              <a:rPr lang="en-US" altLang="en-US" baseline="0" dirty="0"/>
              <a:t> November</a:t>
            </a:r>
            <a:r>
              <a:rPr lang="en-US" altLang="en-US" dirty="0"/>
              <a:t> 2024 = 4,934,930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379,610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2024 = 4,261,273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November 2023 – November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09A372-81E6-8A2D-A92C-8061494F5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52" y="1104900"/>
            <a:ext cx="8702747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160061"/>
              </p:ext>
            </p:extLst>
          </p:nvPr>
        </p:nvGraphicFramePr>
        <p:xfrm>
          <a:off x="380999" y="914400"/>
          <a:ext cx="8610601" cy="522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Words>317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Host, Marianne</cp:lastModifiedBy>
  <cp:revision>253</cp:revision>
  <cp:lastPrinted>2016-01-21T20:53:15Z</cp:lastPrinted>
  <dcterms:created xsi:type="dcterms:W3CDTF">2016-01-21T15:20:31Z</dcterms:created>
  <dcterms:modified xsi:type="dcterms:W3CDTF">2024-12-02T15:55:09Z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