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1"/>
  </p:notesMasterIdLst>
  <p:handoutMasterIdLst>
    <p:handoutMasterId r:id="rId12"/>
  </p:handoutMasterIdLst>
  <p:sldIdLst>
    <p:sldId id="260" r:id="rId7"/>
    <p:sldId id="257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9090" autoAdjust="0"/>
  </p:normalViewPr>
  <p:slideViewPr>
    <p:cSldViewPr showGuides="1">
      <p:cViewPr varScale="1">
        <p:scale>
          <a:sx n="89" d="100"/>
          <a:sy n="89" d="100"/>
        </p:scale>
        <p:origin x="2244" y="9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created after the start of full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had at least one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>
                <a:ea typeface="Calibri" panose="020F0502020204030204" pitchFamily="34" charset="0"/>
                <a:cs typeface="Times New Roman" panose="02020603050405020304" pitchFamily="18" charset="0"/>
              </a:rPr>
              <a:t>-	ESI IDs that have never had a change to the initially established default Rep of Record relationship since the start of Retail Competition in 2002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altLang="en-US" dirty="0"/>
              <a:t>Move Out to CSA represents the initiation of a service period with a retailer having an existing Continuous Service Agreement at a premise.  This is often used in landlord/tenant scenarios.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*Total for</a:t>
            </a:r>
            <a:r>
              <a:rPr lang="en-US" altLang="en-US" baseline="0" dirty="0"/>
              <a:t> October 2023 </a:t>
            </a:r>
            <a:r>
              <a:rPr lang="en-US" altLang="en-US" dirty="0"/>
              <a:t>–</a:t>
            </a:r>
            <a:r>
              <a:rPr lang="en-US" altLang="en-US" baseline="0" dirty="0"/>
              <a:t> October</a:t>
            </a:r>
            <a:r>
              <a:rPr lang="en-US" altLang="en-US" dirty="0"/>
              <a:t> 2024 = 5,002,538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/>
              <a:t>*Average per Month =</a:t>
            </a:r>
            <a:r>
              <a:rPr lang="en-US" altLang="en-US" baseline="0" dirty="0"/>
              <a:t> 384,810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/>
              <a:t>*Total for 2024 = 3,954,551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3656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Supplemental Information</a:t>
            </a:r>
          </a:p>
          <a:p>
            <a:r>
              <a:rPr lang="en-US" sz="2800" b="1" dirty="0"/>
              <a:t>Retail Electric Market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October 2023 – October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48" y="266700"/>
            <a:ext cx="8458200" cy="838200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Observable Selection of Electric Provider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B67D37-3EFA-CE20-2C8E-6F8739A6E2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948" y="838200"/>
            <a:ext cx="8570648" cy="533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94518"/>
          </a:xfrm>
        </p:spPr>
        <p:txBody>
          <a:bodyPr/>
          <a:lstStyle/>
          <a:p>
            <a:r>
              <a:rPr lang="en-US" sz="2500" b="1" dirty="0">
                <a:solidFill>
                  <a:schemeClr val="accent1"/>
                </a:solidFill>
              </a:rPr>
              <a:t>Observable Selection of Electric Provider - Definition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95300" y="1295400"/>
            <a:ext cx="845820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blue with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created after the start of full Retail Competition in 2002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had at least one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The percentage of ESI IDs represented in red without an “Observed Selection” includes:</a:t>
            </a:r>
          </a:p>
          <a:p>
            <a:pPr marL="285750" indent="-28575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>
                <a:ea typeface="Calibri" panose="020F0502020204030204" pitchFamily="34" charset="0"/>
                <a:cs typeface="Times New Roman" panose="02020603050405020304" pitchFamily="18" charset="0"/>
              </a:rPr>
              <a:t>ESI IDs that have never had a change to the initially established default Rep of Record relationship since the start of Retail Competition in 2002</a:t>
            </a:r>
          </a:p>
          <a:p>
            <a:pPr>
              <a:spcBef>
                <a:spcPct val="0"/>
              </a:spcBef>
            </a:pPr>
            <a:endParaRPr lang="en-US" altLang="en-US" sz="200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ct val="0"/>
              </a:spcBef>
            </a:pPr>
            <a:r>
              <a:rPr lang="en-US" altLang="en-US" sz="2000" i="1" dirty="0">
                <a:ea typeface="Calibri" panose="020F0502020204030204" pitchFamily="34" charset="0"/>
                <a:cs typeface="Times New Roman" panose="02020603050405020304" pitchFamily="18" charset="0"/>
              </a:rPr>
              <a:t>These statistics are based on the data available in ERCOT’s retail registration system</a:t>
            </a:r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</a:rPr>
              <a:t>Competitive Retail Market Activity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67D9497-DB5C-C952-E7B4-837B28ED55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918772"/>
            <a:ext cx="8610600" cy="502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2937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purl.org/dc/elements/1.1/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c34af464-7aa1-4edd-9be4-83dffc1cb926"/>
    <ds:schemaRef ds:uri="http://schemas.microsoft.com/office/2006/metadata/properties"/>
    <ds:schemaRef ds:uri="http://schemas.openxmlformats.org/package/2006/metadata/core-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1050</TotalTime>
  <Words>310</Words>
  <Application>Microsoft Office PowerPoint</Application>
  <PresentationFormat>On-screen Show (4:3)</PresentationFormat>
  <Paragraphs>32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PowerPoint Presentation</vt:lpstr>
      <vt:lpstr>Observable Selection of Electric Provider</vt:lpstr>
      <vt:lpstr>Observable Selection of Electric Provider - Definition</vt:lpstr>
      <vt:lpstr>Competitive Retail Market Activity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Cortez, Farrah</cp:lastModifiedBy>
  <cp:revision>251</cp:revision>
  <cp:lastPrinted>2016-01-21T20:53:15Z</cp:lastPrinted>
  <dcterms:created xsi:type="dcterms:W3CDTF">2016-01-21T15:20:31Z</dcterms:created>
  <dcterms:modified xsi:type="dcterms:W3CDTF">2024-11-01T13:25:22Z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2023-08-01T14:13:05Z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81c02482-64a6-4d5a-8aec-93c4d12ed52f</vt:lpwstr>
  </property>
  <property fmtid="{D5CDD505-2E9C-101B-9397-08002B2CF9AE}" pid="9" name="MSIP_Label_7084cbda-52b8-46fb-a7b7-cb5bd465ed85_ContentBits">
    <vt:lpwstr>0</vt:lpwstr>
  </property>
</Properties>
</file>