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4"/>
  </p:notesMasterIdLst>
  <p:handoutMasterIdLst>
    <p:handoutMasterId r:id="rId15"/>
  </p:handoutMasterIdLst>
  <p:sldIdLst>
    <p:sldId id="671" r:id="rId7"/>
    <p:sldId id="681" r:id="rId8"/>
    <p:sldId id="731" r:id="rId9"/>
    <p:sldId id="728" r:id="rId10"/>
    <p:sldId id="727" r:id="rId11"/>
    <p:sldId id="729" r:id="rId12"/>
    <p:sldId id="73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A793AA7F-861A-4740-9874-77149BC6632F}">
          <p14:sldIdLst>
            <p14:sldId id="671"/>
            <p14:sldId id="681"/>
            <p14:sldId id="731"/>
          </p14:sldIdLst>
        </p14:section>
        <p14:section name="Examples" id="{B9B08D91-B359-48D8-ACDB-D167E8D92364}">
          <p14:sldIdLst>
            <p14:sldId id="728"/>
            <p14:sldId id="727"/>
            <p14:sldId id="729"/>
            <p14:sldId id="7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210E16-8D79-8505-F57C-62CAD3E6CDAD}" name="Rowe, Evan" initials="RE" userId="S::Evan.Rowe@ercot.com::d81abe1c-6950-4df8-9373-68ccbd619277" providerId="AD"/>
  <p188:author id="{B9996E7C-7F43-782D-6924-D67A30165977}" name="Nathan Bigbee" initials="NB" userId="Nathan Bigbee" providerId="None"/>
  <p188:author id="{95B2E48F-FF42-0370-0F43-70643E8E4E1E}" name="Dwyer, Davida" initials="DD" userId="S::Davida.Dwyer@ercot.com::79b08b87-7cab-486c-83ce-9fe1deb6aa28" providerId="AD"/>
  <p188:author id="{681943A9-36B9-8CCE-5BB5-53154F9E201A}" name="Springer, Agee" initials="SA" userId="S::Agee.Springer@ercot.com::c70aae34-03cc-4ca4-9dc9-ab0f1f0f7e1f" providerId="AD"/>
  <p188:author id="{B23A98CE-C3AC-ADFF-85B2-5D055AEDD4B0}" name="Rowe, Evan" initials="RE" userId="S::evan.rowe@ercot.com::d81abe1c-6950-4df8-9373-68ccbd6192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26D07C"/>
    <a:srgbClr val="00AEC7"/>
    <a:srgbClr val="FF8200"/>
    <a:srgbClr val="890C58"/>
    <a:srgbClr val="685BC7"/>
    <a:srgbClr val="003865"/>
    <a:srgbClr val="DEE1E2"/>
    <a:srgbClr val="FFE6CC"/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1">
                <a:solidFill>
                  <a:schemeClr val="tx1"/>
                </a:solidFill>
              </a:defRPr>
            </a:lvl2pPr>
            <a:lvl3pPr>
              <a:defRPr sz="14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>
              <a:defRPr sz="1600" b="0">
                <a:solidFill>
                  <a:schemeClr val="tx1"/>
                </a:solidFill>
              </a:defRPr>
            </a:lvl2pPr>
            <a:lvl3pPr>
              <a:defRPr sz="14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4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600" b="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5B6770"/>
                </a:solidFill>
              </a:defRPr>
            </a:lvl2pPr>
            <a:lvl3pPr>
              <a:defRPr sz="2000">
                <a:solidFill>
                  <a:srgbClr val="5B6770"/>
                </a:solidFill>
              </a:defRPr>
            </a:lvl3pPr>
            <a:lvl4pPr>
              <a:defRPr sz="1800">
                <a:solidFill>
                  <a:srgbClr val="5B6770"/>
                </a:solidFill>
              </a:defRPr>
            </a:lvl4pPr>
            <a:lvl5pPr>
              <a:defRPr sz="16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4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08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2" y="6553200"/>
            <a:ext cx="11967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17957" y="2826561"/>
            <a:ext cx="65612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Large Load related Interconnection service requirements</a:t>
            </a:r>
          </a:p>
          <a:p>
            <a:endParaRPr lang="en-US" dirty="0"/>
          </a:p>
          <a:p>
            <a:r>
              <a:rPr lang="en-US" i="1" dirty="0"/>
              <a:t>Bill Blevins</a:t>
            </a:r>
          </a:p>
          <a:p>
            <a:r>
              <a:rPr lang="en-US" dirty="0"/>
              <a:t>Director Grid Coordination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LFLTF</a:t>
            </a:r>
          </a:p>
          <a:p>
            <a:endParaRPr lang="en-US" dirty="0"/>
          </a:p>
          <a:p>
            <a:r>
              <a:rPr lang="en-US" dirty="0"/>
              <a:t>July 8, 2024</a:t>
            </a:r>
          </a:p>
        </p:txBody>
      </p:sp>
    </p:spTree>
    <p:extLst>
      <p:ext uri="{BB962C8B-B14F-4D97-AF65-F5344CB8AC3E}">
        <p14:creationId xmlns:p14="http://schemas.microsoft.com/office/powerpoint/2010/main" val="3215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7AA4-E8BA-03A1-A601-69776177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0D3AA-37C2-98C8-2D2E-2364F477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Overview of concept for size of Large Loads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Large Loads &lt; 350 MW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Large Loads ≥ 350 MW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Large Loads ≥ 700 MW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Radial connection load serving considerations ≥ 1GW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21DF6-7251-42CC-1A56-2D6CCB739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5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71F5-BC69-BD50-932A-4A427BAB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A1C54-38CE-D1CB-DA1F-E118E712B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ERCOT has been asked if there is </a:t>
            </a:r>
            <a:r>
              <a:rPr lang="en-US" sz="2000" u="sng" dirty="0"/>
              <a:t>a</a:t>
            </a:r>
            <a:r>
              <a:rPr lang="en-US" sz="2000" dirty="0"/>
              <a:t> limit to the size of service for a Large Load.</a:t>
            </a:r>
          </a:p>
          <a:p>
            <a:r>
              <a:rPr lang="en-US" sz="2000" dirty="0"/>
              <a:t>There isn’t an ERCOT</a:t>
            </a:r>
            <a:r>
              <a:rPr lang="en-US" sz="2000" u="sng" dirty="0"/>
              <a:t>-</a:t>
            </a:r>
            <a:r>
              <a:rPr lang="en-US" sz="2000" dirty="0"/>
              <a:t>wide limit today </a:t>
            </a:r>
            <a:r>
              <a:rPr lang="en-US" sz="2000" u="sng" dirty="0"/>
              <a:t>because </a:t>
            </a:r>
            <a:r>
              <a:rPr lang="en-US" sz="2000" dirty="0"/>
              <a:t>most older</a:t>
            </a:r>
            <a:r>
              <a:rPr lang="en-US" sz="2000" u="sng" dirty="0"/>
              <a:t>, larger</a:t>
            </a:r>
            <a:r>
              <a:rPr lang="en-US" sz="2000" dirty="0"/>
              <a:t> loads had multiple service points to allow for resiliency and reliability.</a:t>
            </a:r>
          </a:p>
          <a:p>
            <a:r>
              <a:rPr lang="en-US" sz="2000" u="sng" dirty="0"/>
              <a:t>Recently, ERCOT has received load interconnection requests for &gt; 1 GW connections ranging from 2 to 4 GW.</a:t>
            </a:r>
          </a:p>
          <a:p>
            <a:r>
              <a:rPr lang="en-US" sz="2000" dirty="0"/>
              <a:t>ERCOT has experienced </a:t>
            </a:r>
            <a:r>
              <a:rPr lang="en-US" sz="2000" u="sng" dirty="0"/>
              <a:t>and reported on </a:t>
            </a:r>
            <a:r>
              <a:rPr lang="en-US" sz="2000" dirty="0"/>
              <a:t>frequency events </a:t>
            </a:r>
            <a:r>
              <a:rPr lang="en-US" sz="2000" u="sng" dirty="0"/>
              <a:t>that were cause or exacerbated by </a:t>
            </a:r>
            <a:r>
              <a:rPr lang="en-US" sz="2000" dirty="0"/>
              <a:t>loss of load.</a:t>
            </a:r>
          </a:p>
          <a:p>
            <a:r>
              <a:rPr lang="en-US" sz="1800" dirty="0"/>
              <a:t>ERCOT doesn’t want to have single credible contingencies above 350 MW without attempting to mitigate those contingencies.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 customer in some cases hasn’t seen the need to have the extra service</a:t>
            </a:r>
            <a:r>
              <a:rPr lang="en-US" sz="1600" u="sng" dirty="0">
                <a:solidFill>
                  <a:schemeClr val="tx1"/>
                </a:solidFill>
              </a:rPr>
              <a:t>,</a:t>
            </a:r>
            <a:r>
              <a:rPr lang="en-US" sz="1600" dirty="0">
                <a:solidFill>
                  <a:schemeClr val="tx1"/>
                </a:solidFill>
              </a:rPr>
              <a:t> but the risk of that service tripping does impact the grid and other customers and resources.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ERCOT </a:t>
            </a:r>
            <a:r>
              <a:rPr lang="en-US" sz="1600" u="sng" dirty="0">
                <a:solidFill>
                  <a:schemeClr val="tx1"/>
                </a:solidFill>
              </a:rPr>
              <a:t>proposes</a:t>
            </a:r>
            <a:r>
              <a:rPr lang="en-US" sz="1600" dirty="0">
                <a:solidFill>
                  <a:schemeClr val="tx1"/>
                </a:solidFill>
              </a:rPr>
              <a:t> to establish limits which allow for some flexibility in choosing more reliable service but that also accounts for the impacts of </a:t>
            </a:r>
            <a:r>
              <a:rPr lang="en-US" sz="1600" u="sng" dirty="0">
                <a:solidFill>
                  <a:schemeClr val="tx1"/>
                </a:solidFill>
              </a:rPr>
              <a:t>future Large Load interconnections </a:t>
            </a:r>
            <a:r>
              <a:rPr lang="en-US" sz="1600" dirty="0">
                <a:solidFill>
                  <a:schemeClr val="tx1"/>
                </a:solidFill>
              </a:rPr>
              <a:t>on the rest of the grid.	</a:t>
            </a:r>
          </a:p>
          <a:p>
            <a:r>
              <a:rPr lang="en-US" sz="2000" dirty="0"/>
              <a:t>ERCOT considers this a system frequency concern</a:t>
            </a:r>
          </a:p>
          <a:p>
            <a:r>
              <a:rPr lang="en-US" sz="2000" dirty="0"/>
              <a:t>ERCOT reviewed the Southern Cross studies which looked at various scenarios with differing inertia.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F75AD-947C-1782-F3C6-7D9F264B3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D2D4-6412-C509-8706-334C363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less than 350 MW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E3428-0B68-ED7E-3D49-91F28E03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AED177D6-863F-2200-EA7A-9781D96172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673" y="904043"/>
            <a:ext cx="6532654" cy="5281613"/>
          </a:xfrm>
        </p:spPr>
      </p:pic>
    </p:spTree>
    <p:extLst>
      <p:ext uri="{BB962C8B-B14F-4D97-AF65-F5344CB8AC3E}">
        <p14:creationId xmlns:p14="http://schemas.microsoft.com/office/powerpoint/2010/main" val="213771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D2D4-6412-C509-8706-334C363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≥ 350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E3428-0B68-ED7E-3D49-91F28E03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E3BE4D2F-BD4A-B335-FB3A-6BFCB6D94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2199" y="762000"/>
            <a:ext cx="6613044" cy="5718699"/>
          </a:xfrm>
        </p:spPr>
      </p:pic>
    </p:spTree>
    <p:extLst>
      <p:ext uri="{BB962C8B-B14F-4D97-AF65-F5344CB8AC3E}">
        <p14:creationId xmlns:p14="http://schemas.microsoft.com/office/powerpoint/2010/main" val="332763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D2D4-6412-C509-8706-334C363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≥ 700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E3428-0B68-ED7E-3D49-91F28E03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84485782-8CE5-F256-5DD7-7A087FAD2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283" y="762000"/>
            <a:ext cx="7467879" cy="5799138"/>
          </a:xfrm>
        </p:spPr>
      </p:pic>
    </p:spTree>
    <p:extLst>
      <p:ext uri="{BB962C8B-B14F-4D97-AF65-F5344CB8AC3E}">
        <p14:creationId xmlns:p14="http://schemas.microsoft.com/office/powerpoint/2010/main" val="14443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9830-C72B-A74C-556B-5572C3BD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≥ 1000 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CFF31-F4E8-CBB9-8D37-00C05C8BD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" name="Content Placeholder 29">
            <a:extLst>
              <a:ext uri="{FF2B5EF4-FFF2-40B4-BE49-F238E27FC236}">
                <a16:creationId xmlns:a16="http://schemas.microsoft.com/office/drawing/2014/main" id="{D83D8963-C0ED-2C08-63BE-D948B4163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702" y="762000"/>
            <a:ext cx="7552602" cy="5799138"/>
          </a:xfrm>
        </p:spPr>
      </p:pic>
    </p:spTree>
    <p:extLst>
      <p:ext uri="{BB962C8B-B14F-4D97-AF65-F5344CB8AC3E}">
        <p14:creationId xmlns:p14="http://schemas.microsoft.com/office/powerpoint/2010/main" val="294816264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2" ma:contentTypeDescription="Create a new document." ma:contentTypeScope="" ma:versionID="a7d093e2f2610af0df3597736424b652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b88a35f1da5a4cb99058b04869a9fbe8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723a8b7a-cd21-471e-94a6-6be23f24a34b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6093d562-e644-4fa2-a2d5-67c193c082f0"/>
  </ds:schemaRefs>
</ds:datastoreItem>
</file>

<file path=customXml/itemProps3.xml><?xml version="1.0" encoding="utf-8"?>
<ds:datastoreItem xmlns:ds="http://schemas.openxmlformats.org/officeDocument/2006/customXml" ds:itemID="{3CEF8C21-F2F1-4147-93FA-C01CF8FEA34C}">
  <ds:schemaRefs>
    <ds:schemaRef ds:uri="6093d562-e644-4fa2-a2d5-67c193c082f0"/>
    <ds:schemaRef ds:uri="723a8b7a-cd21-471e-94a6-6be23f24a3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259</Words>
  <Application>Microsoft Office PowerPoint</Application>
  <PresentationFormat>Widescreen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Agenda</vt:lpstr>
      <vt:lpstr>Overview</vt:lpstr>
      <vt:lpstr>Example less than 350 MW</vt:lpstr>
      <vt:lpstr>Example ≥ 350 MW</vt:lpstr>
      <vt:lpstr>Example ≥ 700 MW</vt:lpstr>
      <vt:lpstr>≥ 1000 MW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Blevins, Bill</cp:lastModifiedBy>
  <cp:revision>4</cp:revision>
  <cp:lastPrinted>2017-10-10T21:31:05Z</cp:lastPrinted>
  <dcterms:created xsi:type="dcterms:W3CDTF">2016-01-21T15:20:31Z</dcterms:created>
  <dcterms:modified xsi:type="dcterms:W3CDTF">2024-07-03T20:52:52Z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