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93" r:id="rId6"/>
    <p:sldId id="276" r:id="rId7"/>
    <p:sldId id="292" r:id="rId8"/>
    <p:sldId id="294" r:id="rId9"/>
    <p:sldId id="295" r:id="rId10"/>
    <p:sldId id="296" r:id="rId11"/>
    <p:sldId id="297" r:id="rId12"/>
    <p:sldId id="298"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383" autoAdjust="0"/>
  </p:normalViewPr>
  <p:slideViewPr>
    <p:cSldViewPr snapToGrid="0">
      <p:cViewPr varScale="1">
        <p:scale>
          <a:sx n="64" d="100"/>
          <a:sy n="64" d="100"/>
        </p:scale>
        <p:origin x="744" y="5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7/8/2024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7/8/2024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us06web.zoom.us/j/89361889543?pwd=olviNzrBXvZJHnEHKgOUZprYTpSDDV.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July 9th, 2024</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FF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FF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FFFF00"/>
                </a:highlight>
              </a:rPr>
              <a:t>CBCI files </a:t>
            </a:r>
          </a:p>
          <a:p>
            <a:pPr>
              <a:spcBef>
                <a:spcPts val="0"/>
              </a:spcBef>
            </a:pPr>
            <a:r>
              <a:rPr lang="en-US" dirty="0">
                <a:highlight>
                  <a:srgbClr val="FFFF00"/>
                </a:highlight>
              </a:rPr>
              <a:t>Default REP Selection Process</a:t>
            </a:r>
          </a:p>
          <a:p>
            <a:pPr>
              <a:spcBef>
                <a:spcPts val="0"/>
              </a:spcBef>
            </a:pPr>
            <a:r>
              <a:rPr lang="en-US" dirty="0">
                <a:highlight>
                  <a:srgbClr val="FF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91504" y="4849234"/>
            <a:ext cx="5102680" cy="1010842"/>
          </a:xfrm>
        </p:spPr>
        <p:txBody>
          <a:bodyPr>
            <a:normAutofit/>
          </a:bodyPr>
          <a:lstStyle/>
          <a:p>
            <a:r>
              <a:rPr lang="en-US" sz="2000" dirty="0"/>
              <a:t>GO LIVE – Transition to Competition</a:t>
            </a:r>
            <a:endParaRPr lang="en-US" sz="3200" b="1" dirty="0">
              <a:solidFill>
                <a:srgbClr val="FF0000"/>
              </a:solidFill>
            </a:endParaRP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FF00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FF00"/>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171211">
            <a:off x="10422523" y="4835599"/>
            <a:ext cx="1324908" cy="830997"/>
          </a:xfrm>
          <a:prstGeom prst="rect">
            <a:avLst/>
          </a:prstGeom>
          <a:noFill/>
        </p:spPr>
        <p:txBody>
          <a:bodyPr wrap="square" rtlCol="0">
            <a:spAutoFit/>
          </a:bodyPr>
          <a:lstStyle/>
          <a:p>
            <a:pPr algn="ctr"/>
            <a:r>
              <a:rPr lang="en-US" sz="2400" b="1" dirty="0">
                <a:solidFill>
                  <a:srgbClr val="FF0000"/>
                </a:solidFill>
              </a:rPr>
              <a:t>March 2024</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91504" y="5251097"/>
            <a:ext cx="1905233" cy="1477328"/>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a:p>
            <a:r>
              <a:rPr lang="en-US" strike="sngStrike" dirty="0">
                <a:highlight>
                  <a:srgbClr val="FF0000"/>
                </a:highlight>
              </a:rPr>
              <a:t>Q4 2024 </a:t>
            </a:r>
            <a:r>
              <a:rPr lang="en-US" normalizeH="1" dirty="0">
                <a:highlight>
                  <a:srgbClr val="FF0000"/>
                </a:highlight>
              </a:rPr>
              <a:t>Q1 2025</a:t>
            </a:r>
            <a:endParaRPr lang="en-US" strike="sngStrike" dirty="0">
              <a:highlight>
                <a:srgbClr val="FF0000"/>
              </a:highlight>
            </a:endParaRPr>
          </a:p>
        </p:txBody>
      </p:sp>
    </p:spTree>
    <p:extLst>
      <p:ext uri="{BB962C8B-B14F-4D97-AF65-F5344CB8AC3E}">
        <p14:creationId xmlns:p14="http://schemas.microsoft.com/office/powerpoint/2010/main" val="33210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7/9/2024 @ 1:00PM </a:t>
            </a:r>
            <a:br>
              <a:rPr lang="en-US" dirty="0"/>
            </a:br>
            <a:r>
              <a:rPr lang="en-US" dirty="0"/>
              <a:t>following RMS – Webex only</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004559" y="2160940"/>
            <a:ext cx="3841267" cy="4195410"/>
          </a:xfrm>
        </p:spPr>
        <p:txBody>
          <a:bodyPr>
            <a:noAutofit/>
          </a:bodyPr>
          <a:lstStyle/>
          <a:p>
            <a:r>
              <a:rPr lang="en-US" sz="2000" b="1" u="sng" dirty="0"/>
              <a:t>AGENDA ITEMS:</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Decimals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AMS Data Practices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SMT Readiness</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Texas SET 5.0 Readiness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Stabilization</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650_01 RCN Processing </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DNP Discretionary Service Charges on 810s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a:t>
            </a:r>
            <a:r>
              <a:rPr lang="en-US" sz="1400" b="1" spc="50" dirty="0">
                <a:solidFill>
                  <a:schemeClr val="tx1">
                    <a:lumMod val="50000"/>
                    <a:lumOff val="50000"/>
                  </a:schemeClr>
                </a:solidFill>
                <a:latin typeface="Tenorite"/>
              </a:rPr>
              <a:t>67_03 IDRs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Seibel Changes with ERCOT</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BDMVIs and 810s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810s received, missing 867s</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Duplicate 810s</a:t>
            </a:r>
            <a:endPar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10600" y="2160940"/>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endParaRPr lang="en-US" sz="2400" dirty="0"/>
          </a:p>
          <a:p>
            <a:endParaRPr lang="en-US" sz="1800" dirty="0"/>
          </a:p>
        </p:txBody>
      </p:sp>
      <p:sp>
        <p:nvSpPr>
          <p:cNvPr id="5" name="Text Placeholder 2">
            <a:extLst>
              <a:ext uri="{FF2B5EF4-FFF2-40B4-BE49-F238E27FC236}">
                <a16:creationId xmlns:a16="http://schemas.microsoft.com/office/drawing/2014/main" id="{BAE556E1-3342-6DF9-DC23-E99E226839B9}"/>
              </a:ext>
            </a:extLst>
          </p:cNvPr>
          <p:cNvSpPr txBox="1">
            <a:spLocks/>
          </p:cNvSpPr>
          <p:nvPr/>
        </p:nvSpPr>
        <p:spPr>
          <a:xfrm>
            <a:off x="8859157" y="2202774"/>
            <a:ext cx="3332843" cy="419541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Courier New" panose="02070309020205020404" pitchFamily="49" charset="0"/>
              <a:buChar char="o"/>
            </a:pPr>
            <a:endParaRPr lang="en-US" b="1" dirty="0">
              <a:solidFill>
                <a:schemeClr val="tx1">
                  <a:lumMod val="50000"/>
                  <a:lumOff val="50000"/>
                </a:schemeClr>
              </a:solidFill>
              <a:latin typeface="Tenorite"/>
            </a:endParaRPr>
          </a:p>
          <a:p>
            <a:pPr marL="285750" indent="-285750">
              <a:buFont typeface="Courier New" panose="02070309020205020404" pitchFamily="49" charset="0"/>
              <a:buChar char="o"/>
            </a:pPr>
            <a:r>
              <a:rPr lang="en-US" b="1" dirty="0">
                <a:solidFill>
                  <a:schemeClr val="tx1">
                    <a:lumMod val="50000"/>
                    <a:lumOff val="50000"/>
                  </a:schemeClr>
                </a:solidFill>
                <a:latin typeface="Tenorite"/>
              </a:rPr>
              <a:t>Priority Codes – MVIs on Non-Standard Meters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Premise Reclassifications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POLR Process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LP&amp;L Weekly Market Calls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Lessons Learned</a:t>
            </a:r>
          </a:p>
          <a:p>
            <a:pPr marL="285750" indent="-285750">
              <a:buFont typeface="Courier New" panose="02070309020205020404" pitchFamily="49" charset="0"/>
              <a:buChar char="o"/>
            </a:pPr>
            <a:r>
              <a:rPr lang="en-US" sz="1400" b="1" spc="50" dirty="0">
                <a:solidFill>
                  <a:schemeClr val="tx1">
                    <a:lumMod val="50000"/>
                    <a:lumOff val="50000"/>
                  </a:schemeClr>
                </a:solidFill>
                <a:latin typeface="Tenorite"/>
              </a:rPr>
              <a:t>Open Discussion </a:t>
            </a:r>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6/4/24</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472609" y="336999"/>
            <a:ext cx="7597327" cy="6103558"/>
          </a:xfrm>
        </p:spPr>
        <p:txBody>
          <a:bodyPr>
            <a:normAutofit/>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solidFill>
                  <a:schemeClr val="tx1">
                    <a:lumMod val="50000"/>
                    <a:lumOff val="50000"/>
                  </a:schemeClr>
                </a:solidFill>
              </a:rPr>
              <a:t>LSE files</a:t>
            </a:r>
            <a:r>
              <a:rPr lang="en-US" sz="2300" b="1" dirty="0">
                <a:solidFill>
                  <a:schemeClr val="tx1">
                    <a:lumMod val="50000"/>
                    <a:lumOff val="50000"/>
                  </a:schemeClr>
                </a:solidFill>
              </a:rPr>
              <a:t>– </a:t>
            </a:r>
            <a:r>
              <a:rPr lang="en-US" sz="2300" dirty="0">
                <a:solidFill>
                  <a:schemeClr val="tx1">
                    <a:lumMod val="50000"/>
                    <a:lumOff val="50000"/>
                  </a:schemeClr>
                </a:solidFill>
              </a:rPr>
              <a:t>LP&amp;L is currently working to successfully update LSE files once actual data is received replacing earlier estimated data.</a:t>
            </a:r>
          </a:p>
          <a:p>
            <a:r>
              <a:rPr lang="en-US" sz="2700" dirty="0">
                <a:solidFill>
                  <a:schemeClr val="tx1">
                    <a:lumMod val="50000"/>
                    <a:lumOff val="50000"/>
                  </a:schemeClr>
                </a:solidFill>
              </a:rPr>
              <a:t>	</a:t>
            </a:r>
            <a:r>
              <a:rPr lang="en-US" sz="1800" dirty="0">
                <a:solidFill>
                  <a:schemeClr val="tx1">
                    <a:lumMod val="50000"/>
                    <a:lumOff val="50000"/>
                  </a:schemeClr>
                </a:solidFill>
              </a:rPr>
              <a:t>zero estimates will be reflected during outages</a:t>
            </a:r>
          </a:p>
          <a:p>
            <a:r>
              <a:rPr lang="en-US" sz="1800" dirty="0">
                <a:solidFill>
                  <a:schemeClr val="tx1">
                    <a:lumMod val="50000"/>
                    <a:lumOff val="50000"/>
                  </a:schemeClr>
                </a:solidFill>
              </a:rPr>
              <a:t>	sending single ESI files is a challenge and are currently testing</a:t>
            </a:r>
          </a:p>
          <a:p>
            <a:r>
              <a:rPr lang="en-US" sz="2000" dirty="0">
                <a:solidFill>
                  <a:schemeClr val="tx1">
                    <a:lumMod val="50000"/>
                    <a:lumOff val="50000"/>
                  </a:schemeClr>
                </a:solidFill>
              </a:rPr>
              <a:t>	</a:t>
            </a:r>
            <a:r>
              <a:rPr lang="en-US" sz="2000" b="1" i="1" dirty="0">
                <a:solidFill>
                  <a:schemeClr val="tx1">
                    <a:lumMod val="50000"/>
                    <a:lumOff val="50000"/>
                  </a:schemeClr>
                </a:solidFill>
              </a:rPr>
              <a:t>TSDP AMS Data Practices </a:t>
            </a:r>
            <a:r>
              <a:rPr lang="en-US" sz="2000" dirty="0">
                <a:solidFill>
                  <a:schemeClr val="tx1">
                    <a:lumMod val="50000"/>
                    <a:lumOff val="50000"/>
                  </a:schemeClr>
                </a:solidFill>
              </a:rPr>
              <a:t>will be updated at a later date</a:t>
            </a:r>
          </a:p>
          <a:p>
            <a:pPr marL="342900" indent="-342900">
              <a:buFont typeface="Arial" panose="020B0604020202020204" pitchFamily="34" charset="0"/>
              <a:buChar char="•"/>
            </a:pPr>
            <a:r>
              <a:rPr lang="en-US" sz="2000" b="1" u="sng" dirty="0">
                <a:solidFill>
                  <a:schemeClr val="tx1">
                    <a:lumMod val="50000"/>
                    <a:lumOff val="50000"/>
                  </a:schemeClr>
                </a:solidFill>
              </a:rPr>
              <a:t>867/810 Issues </a:t>
            </a:r>
            <a:r>
              <a:rPr lang="en-US" sz="2000" dirty="0">
                <a:solidFill>
                  <a:schemeClr val="tx1">
                    <a:lumMod val="50000"/>
                    <a:lumOff val="50000"/>
                  </a:schemeClr>
                </a:solidFill>
              </a:rPr>
              <a:t>– LP&amp;L reports backlog of 867/810 cancel/rebills has been completed.  Out-of-sync conditions with ERCOT and LP&amp;L are being reviewed.  ERCOT has provided a list of ESIs to LP&amp;L for approval.  Such issues may have downstream impacts on receipt of LSE files via the AMS Settlement extract. </a:t>
            </a:r>
          </a:p>
          <a:p>
            <a:pPr marL="342900" indent="-342900">
              <a:buFont typeface="Arial" panose="020B0604020202020204" pitchFamily="34" charset="0"/>
              <a:buChar char="•"/>
            </a:pPr>
            <a:r>
              <a:rPr lang="en-US" sz="2000" b="1" u="sng" dirty="0">
                <a:solidFill>
                  <a:schemeClr val="tx1">
                    <a:lumMod val="50000"/>
                    <a:lumOff val="50000"/>
                  </a:schemeClr>
                </a:solidFill>
              </a:rPr>
              <a:t>Meter Multipliers</a:t>
            </a:r>
            <a:r>
              <a:rPr lang="en-US" sz="2000" b="1" dirty="0">
                <a:solidFill>
                  <a:schemeClr val="tx1">
                    <a:lumMod val="50000"/>
                    <a:lumOff val="50000"/>
                  </a:schemeClr>
                </a:solidFill>
              </a:rPr>
              <a:t>– </a:t>
            </a:r>
            <a:r>
              <a:rPr lang="en-US" sz="2000" dirty="0">
                <a:solidFill>
                  <a:schemeClr val="tx1">
                    <a:lumMod val="50000"/>
                    <a:lumOff val="50000"/>
                  </a:schemeClr>
                </a:solidFill>
              </a:rPr>
              <a:t>all meter multiplier cancel/rebills have been completed and LP&amp;L is billing current billing cycles. </a:t>
            </a:r>
          </a:p>
          <a:p>
            <a:r>
              <a:rPr lang="en-US" sz="2300" dirty="0">
                <a:solidFill>
                  <a:schemeClr val="tx1">
                    <a:lumMod val="50000"/>
                    <a:lumOff val="50000"/>
                  </a:schemeClr>
                </a:solidFill>
              </a:rPr>
              <a:t>	</a:t>
            </a:r>
            <a:endParaRPr lang="en-US" sz="2200" dirty="0"/>
          </a:p>
        </p:txBody>
      </p:sp>
    </p:spTree>
    <p:extLst>
      <p:ext uri="{BB962C8B-B14F-4D97-AF65-F5344CB8AC3E}">
        <p14:creationId xmlns:p14="http://schemas.microsoft.com/office/powerpoint/2010/main" val="386134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6/4/24 - continued</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594673" y="863773"/>
            <a:ext cx="7597327" cy="6103558"/>
          </a:xfrm>
        </p:spPr>
        <p:txBody>
          <a:bodyPr>
            <a:normAutofit lnSpcReduction="10000"/>
          </a:bodyPr>
          <a:lstStyle/>
          <a:p>
            <a:pPr algn="ctr"/>
            <a:r>
              <a:rPr lang="en-US" sz="2800" b="1" dirty="0"/>
              <a:t>The Task Force also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solidFill>
                  <a:schemeClr val="tx1">
                    <a:lumMod val="50000"/>
                    <a:lumOff val="50000"/>
                  </a:schemeClr>
                </a:solidFill>
              </a:rPr>
              <a:t>Decimals </a:t>
            </a:r>
            <a:r>
              <a:rPr lang="en-US" sz="2300" b="1" dirty="0">
                <a:solidFill>
                  <a:schemeClr val="tx1">
                    <a:lumMod val="50000"/>
                    <a:lumOff val="50000"/>
                  </a:schemeClr>
                </a:solidFill>
              </a:rPr>
              <a:t>– </a:t>
            </a:r>
            <a:r>
              <a:rPr lang="en-US" sz="2300" dirty="0">
                <a:solidFill>
                  <a:schemeClr val="tx1">
                    <a:lumMod val="50000"/>
                    <a:lumOff val="50000"/>
                  </a:schemeClr>
                </a:solidFill>
              </a:rPr>
              <a:t>LP&amp;L confirmed announcement on market notice indicating they will begin sending decimal values on the 867/810s for the start and end register reads commencing with the August billing period (8/2/24).  </a:t>
            </a:r>
          </a:p>
          <a:p>
            <a:pPr marL="457200" indent="-457200">
              <a:buFont typeface="Arial" panose="020B0604020202020204" pitchFamily="34" charset="0"/>
              <a:buChar char="•"/>
            </a:pPr>
            <a:r>
              <a:rPr lang="en-US" sz="2300" b="1" u="sng" dirty="0">
                <a:solidFill>
                  <a:schemeClr val="tx1">
                    <a:lumMod val="50000"/>
                    <a:lumOff val="50000"/>
                  </a:schemeClr>
                </a:solidFill>
              </a:rPr>
              <a:t>SMT Readiness </a:t>
            </a:r>
            <a:r>
              <a:rPr lang="en-US" sz="2300" dirty="0">
                <a:solidFill>
                  <a:schemeClr val="tx1">
                    <a:lumMod val="50000"/>
                    <a:lumOff val="50000"/>
                  </a:schemeClr>
                </a:solidFill>
              </a:rPr>
              <a:t>– LP&amp;L plans to integrate with SMT after TXSET v5.0 is in place and likely in Q1 2025.</a:t>
            </a:r>
          </a:p>
          <a:p>
            <a:pPr marL="457200" indent="-457200">
              <a:buFont typeface="Arial" panose="020B0604020202020204" pitchFamily="34" charset="0"/>
              <a:buChar char="•"/>
            </a:pPr>
            <a:r>
              <a:rPr lang="en-US" sz="2300" b="1" u="sng" dirty="0">
                <a:solidFill>
                  <a:schemeClr val="tx1">
                    <a:lumMod val="50000"/>
                    <a:lumOff val="50000"/>
                  </a:schemeClr>
                </a:solidFill>
              </a:rPr>
              <a:t>TXSET 5.0 Readiness </a:t>
            </a:r>
            <a:r>
              <a:rPr lang="en-US" sz="2300" dirty="0">
                <a:solidFill>
                  <a:schemeClr val="tx1">
                    <a:lumMod val="50000"/>
                    <a:lumOff val="50000"/>
                  </a:schemeClr>
                </a:solidFill>
              </a:rPr>
              <a:t>– LP&amp;L confirms teams are working toward TXSET v5.0 preparedness.</a:t>
            </a:r>
          </a:p>
          <a:p>
            <a:pPr marL="457200" indent="-457200">
              <a:buFont typeface="Arial" panose="020B0604020202020204" pitchFamily="34" charset="0"/>
              <a:buChar char="•"/>
            </a:pPr>
            <a:r>
              <a:rPr lang="en-US" sz="2300" b="1" u="sng" dirty="0">
                <a:solidFill>
                  <a:schemeClr val="tx1">
                    <a:lumMod val="50000"/>
                    <a:lumOff val="50000"/>
                  </a:schemeClr>
                </a:solidFill>
              </a:rPr>
              <a:t>LRITF Sunsetting </a:t>
            </a:r>
            <a:r>
              <a:rPr lang="en-US" sz="2300" dirty="0">
                <a:solidFill>
                  <a:schemeClr val="tx1">
                    <a:lumMod val="50000"/>
                    <a:lumOff val="50000"/>
                  </a:schemeClr>
                </a:solidFill>
              </a:rPr>
              <a:t>– Task Force will remain intact until all major issues have been resolved.</a:t>
            </a:r>
          </a:p>
          <a:p>
            <a:pPr marL="457200" indent="-457200">
              <a:buFont typeface="Arial" panose="020B0604020202020204" pitchFamily="34" charset="0"/>
              <a:buChar char="•"/>
            </a:pPr>
            <a:endParaRPr lang="en-US" sz="2300" b="1" dirty="0">
              <a:solidFill>
                <a:schemeClr val="tx1">
                  <a:lumMod val="50000"/>
                  <a:lumOff val="50000"/>
                </a:schemeClr>
              </a:solidFill>
            </a:endParaRPr>
          </a:p>
          <a:p>
            <a:r>
              <a:rPr lang="en-US" sz="2300" dirty="0">
                <a:solidFill>
                  <a:schemeClr val="tx1">
                    <a:lumMod val="50000"/>
                    <a:lumOff val="50000"/>
                  </a:schemeClr>
                </a:solidFill>
              </a:rPr>
              <a:t>	</a:t>
            </a:r>
          </a:p>
          <a:p>
            <a:r>
              <a:rPr lang="en-US" sz="2300" dirty="0">
                <a:solidFill>
                  <a:schemeClr val="tx1">
                    <a:lumMod val="50000"/>
                    <a:lumOff val="50000"/>
                  </a:schemeClr>
                </a:solidFill>
              </a:rPr>
              <a:t>	</a:t>
            </a:r>
            <a:endParaRPr lang="en-US" sz="2200" dirty="0"/>
          </a:p>
        </p:txBody>
      </p:sp>
    </p:spTree>
    <p:extLst>
      <p:ext uri="{BB962C8B-B14F-4D97-AF65-F5344CB8AC3E}">
        <p14:creationId xmlns:p14="http://schemas.microsoft.com/office/powerpoint/2010/main" val="373041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0" y="705678"/>
            <a:ext cx="4258214" cy="1017394"/>
          </a:xfrm>
        </p:spPr>
        <p:txBody>
          <a:bodyPr>
            <a:normAutofit/>
          </a:bodyPr>
          <a:lstStyle/>
          <a:p>
            <a:pPr algn="ctr"/>
            <a:r>
              <a:rPr lang="en-US" dirty="0"/>
              <a:t>Daily Market Calls</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492487" y="379825"/>
            <a:ext cx="7589060" cy="7020833"/>
          </a:xfrm>
        </p:spPr>
        <p:txBody>
          <a:bodyPr>
            <a:normAutofit fontScale="92500" lnSpcReduction="20000"/>
          </a:bodyPr>
          <a:lstStyle/>
          <a:p>
            <a:pPr algn="ctr"/>
            <a:r>
              <a:rPr lang="en-US" sz="2800" b="1" dirty="0"/>
              <a:t>The weekly market calls will be held on Thursdays @ 10:00 AM to discuss any on-going issues:</a:t>
            </a:r>
          </a:p>
          <a:p>
            <a:pPr algn="ctr"/>
            <a:r>
              <a:rPr lang="en-US" sz="1800" u="sng" kern="100" dirty="0">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https://us06web.zoom.us/j/89361889543?pwd=olviNzrBXvZJHnEHKgOUZprYTpSDDV.1</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Meeting ID: 893 6188 9543</a:t>
            </a: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Passcode: 112233</a:t>
            </a:r>
            <a:endParaRPr lang="en-US" sz="2800" b="1" dirty="0"/>
          </a:p>
          <a:p>
            <a:pPr marL="342900" indent="-342900">
              <a:buFont typeface="Arial" panose="020B0604020202020204" pitchFamily="34" charset="0"/>
              <a:buChar char="•"/>
            </a:pPr>
            <a:r>
              <a:rPr lang="en-US" sz="2000" b="1" dirty="0"/>
              <a:t>DNP Discretionary Service Charges – </a:t>
            </a:r>
            <a:r>
              <a:rPr lang="en-US" sz="2000" dirty="0"/>
              <a:t>were received on separate 810 invoices.  REPs expecting charges to be included in monthly 810_02 charges.</a:t>
            </a:r>
          </a:p>
          <a:p>
            <a:pPr marL="342900" indent="-342900">
              <a:buFont typeface="Arial" panose="020B0604020202020204" pitchFamily="34" charset="0"/>
              <a:buChar char="•"/>
            </a:pPr>
            <a:r>
              <a:rPr lang="en-US" sz="2000" b="1" dirty="0"/>
              <a:t>DNP 650_01 RCNs processing </a:t>
            </a:r>
            <a:r>
              <a:rPr lang="en-US" sz="2000" dirty="0"/>
              <a:t>– REPs receiving ‘date in past’ rejections when transaction was submitted prior.  ROL requests were being pushed two days out thus causing RCN to be received prior to DNP being completed.</a:t>
            </a:r>
          </a:p>
          <a:p>
            <a:pPr marL="342900" indent="-342900">
              <a:buFont typeface="Arial" panose="020B0604020202020204" pitchFamily="34" charset="0"/>
              <a:buChar char="•"/>
            </a:pPr>
            <a:r>
              <a:rPr lang="en-US" sz="2000" b="1" dirty="0"/>
              <a:t>867 IDR– </a:t>
            </a:r>
            <a:r>
              <a:rPr lang="en-US" sz="2000" dirty="0"/>
              <a:t>LP&amp;L has created 867IDR however were being held up with validations at ESG</a:t>
            </a:r>
          </a:p>
          <a:p>
            <a:pPr marL="342900" indent="-342900">
              <a:buFont typeface="Arial" panose="020B0604020202020204" pitchFamily="34" charset="0"/>
              <a:buChar char="•"/>
            </a:pPr>
            <a:r>
              <a:rPr lang="en-US" sz="2000" b="1" dirty="0"/>
              <a:t>650_04s with R8 terminate &amp; FA001 </a:t>
            </a:r>
            <a:r>
              <a:rPr lang="en-US" sz="2000" dirty="0"/>
              <a:t>– LP&amp;L was sending email requests to REPs for MVOs vs 650_04 notifications</a:t>
            </a:r>
          </a:p>
          <a:p>
            <a:pPr marL="342900" indent="-342900">
              <a:buFont typeface="Arial" panose="020B0604020202020204" pitchFamily="34" charset="0"/>
              <a:buChar char="•"/>
            </a:pPr>
            <a:r>
              <a:rPr lang="en-US" sz="2000" b="1" dirty="0"/>
              <a:t>BDMVIs submitted from transition until mid to late May </a:t>
            </a:r>
            <a:r>
              <a:rPr lang="en-US" sz="2000" dirty="0"/>
              <a:t>– LP&amp;L is unable to cancel an 810 for a BDMVI.  Fix is in place and seeking REP assistance to “ignore” 810s for a period where they were not ROR.  LP&amp;L to send list of impacted ESIs/transactions.</a:t>
            </a:r>
          </a:p>
          <a:p>
            <a:pPr marL="342900" indent="-342900">
              <a:buFont typeface="Arial" panose="020B0604020202020204" pitchFamily="34" charset="0"/>
              <a:buChar char="•"/>
            </a:pPr>
            <a:r>
              <a:rPr lang="en-US" sz="2000" b="1" dirty="0"/>
              <a:t>Siebel Changes for Out of Sync conditions</a:t>
            </a:r>
            <a:r>
              <a:rPr lang="en-US" sz="2000" dirty="0"/>
              <a:t>– ERCOT working with LP&amp;L to ensure RORs are aligned in systems.</a:t>
            </a:r>
          </a:p>
          <a:p>
            <a:pPr marL="342900" indent="-342900">
              <a:buFont typeface="Arial" panose="020B0604020202020204" pitchFamily="34" charset="0"/>
              <a:buChar char="•"/>
            </a:pPr>
            <a:r>
              <a:rPr lang="en-US" sz="2000" b="1" dirty="0"/>
              <a:t>Priority Codes</a:t>
            </a:r>
            <a:r>
              <a:rPr lang="en-US" sz="2000" dirty="0"/>
              <a:t> – per tariffs, LP&amp;L will push any MVI requests for non-standard meters two days out whether priority code of 02 is used.</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200" dirty="0"/>
          </a:p>
        </p:txBody>
      </p:sp>
    </p:spTree>
    <p:extLst>
      <p:ext uri="{BB962C8B-B14F-4D97-AF65-F5344CB8AC3E}">
        <p14:creationId xmlns:p14="http://schemas.microsoft.com/office/powerpoint/2010/main" val="160031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lstStyle/>
          <a:p>
            <a:r>
              <a:rPr lang="en-US" b="1" dirty="0"/>
              <a:t>Lessons learned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77500" lnSpcReduction="20000"/>
          </a:bodyPr>
          <a:lstStyle/>
          <a:p>
            <a:r>
              <a:rPr lang="en-US" dirty="0"/>
              <a:t>Customers with Multiple ESIs and DREP Process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TXSET Guides need updating </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85000" lnSpcReduction="10000"/>
          </a:bodyPr>
          <a:lstStyle/>
          <a:p>
            <a:r>
              <a:rPr lang="en-US" dirty="0"/>
              <a:t>Need Regulatory/Legal decisions at beginning of project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fontScale="92500" lnSpcReduction="20000"/>
          </a:bodyPr>
          <a:lstStyle/>
          <a:p>
            <a:r>
              <a:rPr lang="en-US" dirty="0"/>
              <a:t>Impact of Cycle Dates locked down and true MVI situations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Find a way to compare before defaulting – possibly provide customers with ESIs on their bundle bill prior to competition; create ESIs earlier in the process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p:txBody>
          <a:bodyPr/>
          <a:lstStyle/>
          <a:p>
            <a:r>
              <a:rPr lang="en-US" dirty="0"/>
              <a:t>We need to take some time and ensure we’ve captured the areas that need to be changed – ‘combo’ 814_05 </a:t>
            </a:r>
            <a:r>
              <a:rPr lang="en-US" dirty="0" err="1"/>
              <a:t>kH</a:t>
            </a:r>
            <a:r>
              <a:rPr lang="en-US" dirty="0"/>
              <a:t> vs KMON; Decimals; generalized practices  - perhaps a ‘utility orientation’</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Full awareness of any impacting legislation</a:t>
            </a:r>
          </a:p>
          <a:p>
            <a:pPr>
              <a:spcBef>
                <a:spcPts val="0"/>
              </a:spcBef>
            </a:pPr>
            <a:r>
              <a:rPr lang="en-US" dirty="0"/>
              <a:t>Early conversations</a:t>
            </a:r>
          </a:p>
          <a:p>
            <a:pPr>
              <a:spcBef>
                <a:spcPts val="0"/>
              </a:spcBef>
            </a:pPr>
            <a:r>
              <a:rPr lang="en-US" dirty="0"/>
              <a:t>LP&amp;L has paved the way for additional MOU/ECs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lstStyle/>
          <a:p>
            <a:pPr>
              <a:spcBef>
                <a:spcPts val="0"/>
              </a:spcBef>
            </a:pPr>
            <a:r>
              <a:rPr lang="en-US" dirty="0"/>
              <a:t>Impacts stacking logic at go-live</a:t>
            </a:r>
          </a:p>
          <a:p>
            <a:pPr>
              <a:spcBef>
                <a:spcPts val="0"/>
              </a:spcBef>
            </a:pPr>
            <a:r>
              <a:rPr lang="en-US" dirty="0"/>
              <a:t>Clear determination so REPs may design systems accordingly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240786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85000" lnSpcReduction="10000"/>
          </a:bodyPr>
          <a:lstStyle/>
          <a:p>
            <a:r>
              <a:rPr lang="en-US" dirty="0"/>
              <a:t>Phone Number formats &amp; Country Code issue</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Clean data for ESI creation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Addresses without descriptions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Decimals in meter reads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Update TXSET Guide</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lstStyle/>
          <a:p>
            <a:pPr>
              <a:spcBef>
                <a:spcPts val="0"/>
              </a:spcBef>
            </a:pPr>
            <a:r>
              <a:rPr lang="en-US" dirty="0"/>
              <a:t>Avoid creation of ‘bad’ ESIs only to have to retire</a:t>
            </a:r>
          </a:p>
          <a:p>
            <a:pPr>
              <a:spcBef>
                <a:spcPts val="0"/>
              </a:spcBef>
            </a:pPr>
            <a:r>
              <a:rPr lang="en-US" dirty="0"/>
              <a:t>Eliminates downstream confusion – customers, REPs</a:t>
            </a:r>
          </a:p>
          <a:p>
            <a:pPr>
              <a:spcBef>
                <a:spcPts val="0"/>
              </a:spcBef>
            </a:pPr>
            <a:r>
              <a:rPr lang="en-US" dirty="0"/>
              <a:t>Understanding for Munis, other utilities may be associated</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Systems should be able to use secondary address fields to help avoid inadvertent gain situations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With AMI being the standard meter type, this is an opportunity to allow decimals in meter reads.  We are already using them in IDR situations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255973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92500" lnSpcReduction="20000"/>
          </a:bodyPr>
          <a:lstStyle/>
          <a:p>
            <a:r>
              <a:rPr lang="en-US" dirty="0"/>
              <a:t>Priority Codes for MVIs &amp;Reconnects</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TDSP Matrices in one location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Online enrollments – what options for multiple ESIs?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Cancel/rebill timing and LSE files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Should be included in the RMG along with other priority codes (service orders)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One place for:  AMS Data Practices, Emergency Operating Plans, Solar Practices, Transaction Timelines</a:t>
            </a:r>
          </a:p>
          <a:p>
            <a:pPr>
              <a:spcBef>
                <a:spcPts val="0"/>
              </a:spcBef>
            </a:pPr>
            <a:r>
              <a:rPr lang="en-US" dirty="0"/>
              <a:t>Including list in ERCOT opt-in checklist</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576938" y="3755394"/>
            <a:ext cx="5574766" cy="1010842"/>
          </a:xfrm>
        </p:spPr>
        <p:txBody>
          <a:bodyPr/>
          <a:lstStyle/>
          <a:p>
            <a:pPr>
              <a:spcBef>
                <a:spcPts val="0"/>
              </a:spcBef>
            </a:pPr>
            <a:r>
              <a:rPr lang="en-US" dirty="0"/>
              <a:t>Better customer experience if more than one ESI is to be enrolled</a:t>
            </a:r>
          </a:p>
          <a:p>
            <a:pPr>
              <a:spcBef>
                <a:spcPts val="0"/>
              </a:spcBef>
            </a:pPr>
            <a:r>
              <a:rPr lang="en-US" dirty="0"/>
              <a:t>Providing a postcard to each customer with ESI information prior to sales window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fontScale="92500"/>
          </a:bodyPr>
          <a:lstStyle/>
          <a:p>
            <a:pPr>
              <a:spcBef>
                <a:spcPts val="0"/>
              </a:spcBef>
            </a:pPr>
            <a:r>
              <a:rPr lang="en-US" dirty="0"/>
              <a:t>This information is not captured in any protocols or guides at ERCOT… it is more of an ERCOT business process that impacts utilities processes.  How can we capture for the next entrant? Opportunity to include in operating guide for settlements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49388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Full testing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85000" lnSpcReduction="10000"/>
          </a:bodyPr>
          <a:lstStyle/>
          <a:p>
            <a:r>
              <a:rPr lang="en-US" dirty="0"/>
              <a:t>Awareness of all files and extracts on ERCOT MIS</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a:bodyPr>
          <a:lstStyle/>
          <a:p>
            <a:r>
              <a:rPr lang="en-US" dirty="0"/>
              <a:t>Shopping Fairs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Market Participants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Robust end to end testing with ‘real’ data including billing</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Understanding of extracts available and purpose of data</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625108" y="3250624"/>
            <a:ext cx="6260566" cy="1395430"/>
          </a:xfrm>
        </p:spPr>
        <p:txBody>
          <a:bodyPr>
            <a:normAutofit/>
          </a:bodyPr>
          <a:lstStyle/>
          <a:p>
            <a:pPr>
              <a:spcBef>
                <a:spcPts val="0"/>
              </a:spcBef>
            </a:pPr>
            <a:r>
              <a:rPr lang="en-US" dirty="0"/>
              <a:t>WIN!  Having a media market in a condensed geographical area resulted in effective communications to the residents</a:t>
            </a:r>
          </a:p>
          <a:p>
            <a:pPr>
              <a:spcBef>
                <a:spcPts val="0"/>
              </a:spcBef>
            </a:pPr>
            <a:r>
              <a:rPr lang="en-US" dirty="0"/>
              <a:t>Providing questions for consideration – shopping guide and partnership with PUCT</a:t>
            </a:r>
          </a:p>
          <a:p>
            <a:pPr>
              <a:spcBef>
                <a:spcPts val="0"/>
              </a:spcBef>
            </a:pPr>
            <a:r>
              <a:rPr lang="en-US" dirty="0"/>
              <a:t>Knowing the audience and conducting business/enrollments how the community wants to conduct business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Market participants were disengaged until the last minute</a:t>
            </a:r>
          </a:p>
          <a:p>
            <a:pPr>
              <a:spcBef>
                <a:spcPts val="0"/>
              </a:spcBef>
            </a:pPr>
            <a:r>
              <a:rPr lang="en-US" dirty="0"/>
              <a:t>Requiring participation in the task force meeting if REP wants to become active in the territory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151755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EPS Meters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92500" lnSpcReduction="20000"/>
          </a:bodyPr>
          <a:lstStyle/>
          <a:p>
            <a:r>
              <a:rPr lang="en-US" dirty="0"/>
              <a:t>Understanding market processes</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Understanding if territory has EPS meters, Muni will need to accept 867s from ERCOT</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DCN/RCN processes and billing</a:t>
            </a:r>
          </a:p>
          <a:p>
            <a:pPr>
              <a:spcBef>
                <a:spcPts val="0"/>
              </a:spcBef>
            </a:pPr>
            <a:r>
              <a:rPr lang="en-US" dirty="0"/>
              <a:t>ESI Maintenance and updating attributes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562174607"/>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4669</TotalTime>
  <Words>1275</Words>
  <Application>Microsoft Office PowerPoint</Application>
  <PresentationFormat>Widescreen</PresentationFormat>
  <Paragraphs>156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Tenorite</vt:lpstr>
      <vt:lpstr>Office Theme</vt:lpstr>
      <vt:lpstr>Lubbock  Retail Integration Task Force – LRITF July 9th, 2024</vt:lpstr>
      <vt:lpstr>LRITF meeting 6/4/24 </vt:lpstr>
      <vt:lpstr>LRITF meeting 6/4/24 - continued </vt:lpstr>
      <vt:lpstr>Daily Market Calls  </vt:lpstr>
      <vt:lpstr>Lessons learned</vt:lpstr>
      <vt:lpstr>Lessons learned - continued</vt:lpstr>
      <vt:lpstr>Lessons learned - continued</vt:lpstr>
      <vt:lpstr>Lessons learned - continued</vt:lpstr>
      <vt:lpstr>Lessons learned - continued</vt:lpstr>
      <vt:lpstr>TIMELINE of Actions</vt:lpstr>
      <vt:lpstr>Lritf meeting 7/9/2024 @ 1:00PM  following RMS – Webex only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58</cp:revision>
  <dcterms:created xsi:type="dcterms:W3CDTF">2022-10-07T18:03:56Z</dcterms:created>
  <dcterms:modified xsi:type="dcterms:W3CDTF">2024-07-08T19:45:58Z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