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1767" r:id="rId2"/>
    <p:sldId id="1819" r:id="rId3"/>
    <p:sldId id="1807" r:id="rId4"/>
    <p:sldId id="1812" r:id="rId5"/>
    <p:sldId id="1816" r:id="rId6"/>
    <p:sldId id="1824" r:id="rId7"/>
    <p:sldId id="1825" r:id="rId8"/>
    <p:sldId id="1826" r:id="rId9"/>
    <p:sldId id="1823" r:id="rId10"/>
    <p:sldId id="1817" r:id="rId11"/>
    <p:sldId id="1828" r:id="rId12"/>
    <p:sldId id="1815" r:id="rId13"/>
    <p:sldId id="1827" r:id="rId14"/>
    <p:sldId id="1820" r:id="rId15"/>
    <p:sldId id="1821" r:id="rId16"/>
  </p:sldIdLst>
  <p:sldSz cx="9144000" cy="6858000" type="letter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A8"/>
    <a:srgbClr val="0000CC"/>
    <a:srgbClr val="FFFFFF"/>
    <a:srgbClr val="001E96"/>
    <a:srgbClr val="0028A0"/>
    <a:srgbClr val="F8F8F8"/>
    <a:srgbClr val="000066"/>
    <a:srgbClr val="FF99AC"/>
    <a:srgbClr val="FF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5664" autoAdjust="0"/>
  </p:normalViewPr>
  <p:slideViewPr>
    <p:cSldViewPr snapToGrid="0">
      <p:cViewPr varScale="1">
        <p:scale>
          <a:sx n="114" d="100"/>
          <a:sy n="114" d="100"/>
        </p:scale>
        <p:origin x="13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114" y="1056"/>
      </p:cViewPr>
      <p:guideLst>
        <p:guide orient="horz" pos="2952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2\immprod\projects\Archives\wzhang\smaller%20load%20zones\2013%20to%202023%20congestion%20r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0117322579752"/>
          <c:y val="3.3950498571255948E-2"/>
          <c:w val="0.87620789588801395"/>
          <c:h val="0.8886623894235443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Cross Zone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5704182.3596000001</c:v>
                </c:pt>
                <c:pt idx="1">
                  <c:v>8948531.6657999996</c:v>
                </c:pt>
                <c:pt idx="2">
                  <c:v>7496755.8728</c:v>
                </c:pt>
                <c:pt idx="3">
                  <c:v>18957789.462000001</c:v>
                </c:pt>
                <c:pt idx="4">
                  <c:v>25986390.109999999</c:v>
                </c:pt>
                <c:pt idx="5">
                  <c:v>20007606.960000001</c:v>
                </c:pt>
                <c:pt idx="6">
                  <c:v>55123547.57</c:v>
                </c:pt>
                <c:pt idx="7">
                  <c:v>29244631.795000002</c:v>
                </c:pt>
                <c:pt idx="8">
                  <c:v>226844770.72</c:v>
                </c:pt>
                <c:pt idx="9">
                  <c:v>590105372.83000004</c:v>
                </c:pt>
                <c:pt idx="10">
                  <c:v>233137497.34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9-4D44-9440-3C9603C545E2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Houston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45006044.302000001</c:v>
                </c:pt>
                <c:pt idx="1">
                  <c:v>121959060.38</c:v>
                </c:pt>
                <c:pt idx="2">
                  <c:v>52833730.891999997</c:v>
                </c:pt>
                <c:pt idx="3">
                  <c:v>129921648.04000001</c:v>
                </c:pt>
                <c:pt idx="4">
                  <c:v>156472306.28999999</c:v>
                </c:pt>
                <c:pt idx="5">
                  <c:v>64801231.284999996</c:v>
                </c:pt>
                <c:pt idx="6">
                  <c:v>41238526.240000002</c:v>
                </c:pt>
                <c:pt idx="7">
                  <c:v>31962920.82</c:v>
                </c:pt>
                <c:pt idx="8">
                  <c:v>168303458.43000001</c:v>
                </c:pt>
                <c:pt idx="9">
                  <c:v>247569671.09999999</c:v>
                </c:pt>
                <c:pt idx="10">
                  <c:v>98805957.200000003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99-4D44-9440-3C9603C545E2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86920560.618000001</c:v>
                </c:pt>
                <c:pt idx="1">
                  <c:v>94823601.265000001</c:v>
                </c:pt>
                <c:pt idx="2">
                  <c:v>72907211.341999993</c:v>
                </c:pt>
                <c:pt idx="3">
                  <c:v>151829928.21000001</c:v>
                </c:pt>
                <c:pt idx="4">
                  <c:v>268876257.66000003</c:v>
                </c:pt>
                <c:pt idx="5">
                  <c:v>316906320.38</c:v>
                </c:pt>
                <c:pt idx="6">
                  <c:v>184297240.65000001</c:v>
                </c:pt>
                <c:pt idx="7">
                  <c:v>234668456.88</c:v>
                </c:pt>
                <c:pt idx="8">
                  <c:v>361011913.69</c:v>
                </c:pt>
                <c:pt idx="9">
                  <c:v>373248431.19</c:v>
                </c:pt>
                <c:pt idx="10">
                  <c:v>311620817.72000003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99-4D44-9440-3C9603C545E2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South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146322624.68000001</c:v>
                </c:pt>
                <c:pt idx="1">
                  <c:v>283618711.33999997</c:v>
                </c:pt>
                <c:pt idx="2">
                  <c:v>142476235.09</c:v>
                </c:pt>
                <c:pt idx="3">
                  <c:v>143193892.19</c:v>
                </c:pt>
                <c:pt idx="4">
                  <c:v>313090112.44</c:v>
                </c:pt>
                <c:pt idx="5">
                  <c:v>306740316.18000001</c:v>
                </c:pt>
                <c:pt idx="6">
                  <c:v>312123644.60000002</c:v>
                </c:pt>
                <c:pt idx="7">
                  <c:v>450668061.66000003</c:v>
                </c:pt>
                <c:pt idx="8">
                  <c:v>906870221.40999997</c:v>
                </c:pt>
                <c:pt idx="9">
                  <c:v>1101693657</c:v>
                </c:pt>
                <c:pt idx="10">
                  <c:v>958265793.35000002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99-4D44-9440-3C9603C545E2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198003147.77000001</c:v>
                </c:pt>
                <c:pt idx="1">
                  <c:v>198846660.37</c:v>
                </c:pt>
                <c:pt idx="2">
                  <c:v>76704582.853</c:v>
                </c:pt>
                <c:pt idx="3">
                  <c:v>54094572.603</c:v>
                </c:pt>
                <c:pt idx="4">
                  <c:v>202408069.33000001</c:v>
                </c:pt>
                <c:pt idx="5">
                  <c:v>555248511.05999994</c:v>
                </c:pt>
                <c:pt idx="6">
                  <c:v>672547535.04999995</c:v>
                </c:pt>
                <c:pt idx="7">
                  <c:v>660277948.66999996</c:v>
                </c:pt>
                <c:pt idx="8">
                  <c:v>389159891.36000001</c:v>
                </c:pt>
                <c:pt idx="9">
                  <c:v>503412887.43000001</c:v>
                </c:pt>
                <c:pt idx="10">
                  <c:v>798387191.03999996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99-4D44-9440-3C9603C54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64687"/>
        <c:axId val="128327263"/>
      </c:barChart>
      <c:catAx>
        <c:axId val="916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27263"/>
        <c:crosses val="autoZero"/>
        <c:auto val="1"/>
        <c:lblAlgn val="ctr"/>
        <c:lblOffset val="100"/>
        <c:noMultiLvlLbl val="0"/>
      </c:catAx>
      <c:valAx>
        <c:axId val="128327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2"/>
                    </a:solidFill>
                  </a:rPr>
                  <a:t>Annual Total Congestion </a:t>
                </a:r>
              </a:p>
              <a:p>
                <a:pPr>
                  <a:defRPr>
                    <a:solidFill>
                      <a:schemeClr val="bg2"/>
                    </a:solidFill>
                  </a:defRPr>
                </a:pPr>
                <a:r>
                  <a:rPr lang="en-US" dirty="0">
                    <a:solidFill>
                      <a:schemeClr val="bg2"/>
                    </a:solidFill>
                  </a:rPr>
                  <a:t>Zonal Rent ($) Millions</a:t>
                </a:r>
              </a:p>
            </c:rich>
          </c:tx>
          <c:layout>
            <c:manualLayout>
              <c:xMode val="edge"/>
              <c:yMode val="edge"/>
              <c:x val="1.9926391996591964E-4"/>
              <c:y val="0.258297362286655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4687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84019508755836"/>
          <c:y val="0.16087926509186351"/>
          <c:w val="0.14772237293748103"/>
          <c:h val="0.24585783787976079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1778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806" tIns="43903" rIns="87806" bIns="43903" numCol="1" anchor="t" anchorCtr="0" compatLnSpc="1">
            <a:prstTxWarp prst="textNoShape">
              <a:avLst/>
            </a:prstTxWarp>
            <a:spAutoFit/>
          </a:bodyPr>
          <a:lstStyle>
            <a:lvl1pPr defTabSz="921391" eaLnBrk="0" hangingPunct="0">
              <a:defRPr kumimoji="0" sz="13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59588" y="0"/>
            <a:ext cx="177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806" tIns="43903" rIns="87806" bIns="43903" numCol="1" anchor="t" anchorCtr="0" compatLnSpc="1">
            <a:prstTxWarp prst="textNoShape">
              <a:avLst/>
            </a:prstTxWarp>
            <a:spAutoFit/>
          </a:bodyPr>
          <a:lstStyle>
            <a:lvl1pPr algn="r" defTabSz="921391" eaLnBrk="0" hangingPunct="0">
              <a:defRPr kumimoji="0" sz="13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099550"/>
            <a:ext cx="1778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806" tIns="43903" rIns="87806" bIns="43903" numCol="1" anchor="b" anchorCtr="0" compatLnSpc="1">
            <a:prstTxWarp prst="textNoShape">
              <a:avLst/>
            </a:prstTxWarp>
            <a:spAutoFit/>
          </a:bodyPr>
          <a:lstStyle>
            <a:lvl1pPr defTabSz="921391" eaLnBrk="0" hangingPunct="0">
              <a:defRPr kumimoji="0" sz="13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64325" y="9104313"/>
            <a:ext cx="3730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806" tIns="43903" rIns="87806" bIns="43903" numCol="1" anchor="b" anchorCtr="0" compatLnSpc="1">
            <a:prstTxWarp prst="textNoShape">
              <a:avLst/>
            </a:prstTxWarp>
            <a:spAutoFit/>
          </a:bodyPr>
          <a:lstStyle>
            <a:lvl1pPr algn="r" defTabSz="921391" eaLnBrk="0" hangingPunct="0">
              <a:defRPr kumimoji="0" sz="13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CF872D-C1AA-47DE-90DE-303E4A398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97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3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806" tIns="43903" rIns="87806" bIns="43903" numCol="1" anchor="t" anchorCtr="0" compatLnSpc="1">
            <a:prstTxWarp prst="textNoShape">
              <a:avLst/>
            </a:prstTxWarp>
          </a:bodyPr>
          <a:lstStyle>
            <a:lvl1pPr defTabSz="921391" eaLnBrk="0" hangingPunct="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5263" y="0"/>
            <a:ext cx="3060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806" tIns="43903" rIns="87806" bIns="43903" numCol="1" anchor="t" anchorCtr="0" compatLnSpc="1">
            <a:prstTxWarp prst="textNoShape">
              <a:avLst/>
            </a:prstTxWarp>
          </a:bodyPr>
          <a:lstStyle>
            <a:lvl1pPr algn="r" defTabSz="921391" eaLnBrk="0" hangingPunct="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7388"/>
            <a:ext cx="4695825" cy="352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4441825"/>
            <a:ext cx="5180012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806" tIns="43903" rIns="87806" bIns="43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365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806" tIns="43903" rIns="87806" bIns="43903" numCol="1" anchor="b" anchorCtr="0" compatLnSpc="1">
            <a:prstTxWarp prst="textNoShape">
              <a:avLst/>
            </a:prstTxWarp>
          </a:bodyPr>
          <a:lstStyle>
            <a:lvl1pPr defTabSz="921391" eaLnBrk="0" hangingPunct="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5263" y="8883650"/>
            <a:ext cx="306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806" tIns="43903" rIns="87806" bIns="43903" numCol="1" anchor="b" anchorCtr="0" compatLnSpc="1">
            <a:prstTxWarp prst="textNoShape">
              <a:avLst/>
            </a:prstTxWarp>
          </a:bodyPr>
          <a:lstStyle>
            <a:lvl1pPr algn="r" defTabSz="921391" eaLnBrk="0" hangingPunct="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48948F-F34D-45C5-81F2-29DB74167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0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85825" eaLnBrk="0" hangingPunct="0"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85825" eaLnBrk="0" hangingPunct="0"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85825" eaLnBrk="0" hangingPunct="0"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85825" eaLnBrk="0" hangingPunct="0"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7D50E61-87CC-4FC0-8180-8DA8C78D4D82}" type="slidenum">
              <a:rPr kumimoji="0" lang="en-US" sz="1300" smtClean="0">
                <a:solidFill>
                  <a:schemeClr val="tx1"/>
                </a:solidFill>
              </a:rPr>
              <a:pPr/>
              <a:t>1</a:t>
            </a:fld>
            <a:endParaRPr kumimoji="0" lang="en-US" sz="13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7_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929" y="1843992"/>
            <a:ext cx="7612927" cy="45720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95000"/>
              </a:lnSpc>
              <a:spcBef>
                <a:spcPts val="600"/>
              </a:spcBef>
              <a:buClr>
                <a:srgbClr val="001E96"/>
              </a:buClr>
              <a:defRPr sz="1900">
                <a:effectLst/>
              </a:defRPr>
            </a:lvl1pPr>
            <a:lvl2pPr marL="628650" indent="-280988">
              <a:lnSpc>
                <a:spcPct val="95000"/>
              </a:lnSpc>
              <a:spcBef>
                <a:spcPts val="600"/>
              </a:spcBef>
              <a:buClr>
                <a:srgbClr val="001E96"/>
              </a:buClr>
              <a:defRPr sz="1800">
                <a:effectLst/>
              </a:defRPr>
            </a:lvl2pPr>
            <a:lvl3pPr marL="969963" indent="-292100">
              <a:lnSpc>
                <a:spcPct val="95000"/>
              </a:lnSpc>
              <a:spcBef>
                <a:spcPts val="600"/>
              </a:spcBef>
              <a:buClr>
                <a:srgbClr val="001E96"/>
              </a:buClr>
              <a:defRPr sz="1700">
                <a:effectLst/>
              </a:defRPr>
            </a:lvl3pPr>
            <a:lvl4pPr marL="1311275" indent="-280988">
              <a:lnSpc>
                <a:spcPct val="95000"/>
              </a:lnSpc>
              <a:spcBef>
                <a:spcPts val="600"/>
              </a:spcBef>
              <a:buClr>
                <a:srgbClr val="001E96"/>
              </a:buClr>
              <a:defRPr sz="1600">
                <a:effectLst/>
              </a:defRPr>
            </a:lvl4pPr>
            <a:lvl5pPr marL="1652588" indent="-279400">
              <a:lnSpc>
                <a:spcPct val="95000"/>
              </a:lnSpc>
              <a:spcBef>
                <a:spcPts val="600"/>
              </a:spcBef>
              <a:buClr>
                <a:srgbClr val="0028A0"/>
              </a:buClr>
              <a:defRPr sz="1600"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>
                <a:solidFill>
                  <a:srgbClr val="0000A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0814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1219200"/>
            <a:ext cx="9142413" cy="1905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70000"/>
              </a:spcBef>
              <a:buClr>
                <a:srgbClr val="0000CC"/>
              </a:buCl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600200" y="1219200"/>
            <a:ext cx="7239000" cy="1905000"/>
          </a:xfrm>
        </p:spPr>
        <p:txBody>
          <a:bodyPr/>
          <a:lstStyle>
            <a:lvl1pPr>
              <a:defRPr sz="2800">
                <a:solidFill>
                  <a:srgbClr val="0000A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981200" y="3525184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51" tIns="46026" rIns="92051" bIns="46026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ct val="0"/>
              </a:spcBef>
              <a:buFontTx/>
              <a:buNone/>
              <a:defRPr sz="1700">
                <a:effectLst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6" y="-19048"/>
            <a:ext cx="1411146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05" y="6254290"/>
            <a:ext cx="1075266" cy="5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8950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ltGray">
          <a:xfrm>
            <a:off x="0" y="609600"/>
            <a:ext cx="9142413" cy="1143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70000"/>
              </a:spcBef>
              <a:buClr>
                <a:srgbClr val="0000CC"/>
              </a:buCl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13716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1" tIns="46026" rIns="92051" bIns="460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6" y="-19048"/>
            <a:ext cx="1411146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4794038" y="6522687"/>
            <a:ext cx="896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2E5BB6"/>
                </a:solidFill>
              </a:rPr>
              <a:t>-</a:t>
            </a:r>
            <a:fld id="{0E036888-D62F-4EF8-84B0-52CA3D88A94B}" type="slidenum">
              <a:rPr lang="en-US" sz="1200" b="1" smtClean="0">
                <a:solidFill>
                  <a:srgbClr val="2E5BB6"/>
                </a:solidFill>
              </a:rPr>
              <a:pPr algn="ctr"/>
              <a:t>‹#›</a:t>
            </a:fld>
            <a:r>
              <a:rPr lang="en-US" sz="1200" b="1" dirty="0">
                <a:solidFill>
                  <a:srgbClr val="2E5BB6"/>
                </a:solidFill>
              </a:rPr>
              <a:t>-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49" y="6337131"/>
            <a:ext cx="923121" cy="50263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392333" y="6542222"/>
            <a:ext cx="2666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E5CB7"/>
                </a:solidFill>
              </a:rPr>
              <a:t>© 2023</a:t>
            </a:r>
            <a:r>
              <a:rPr lang="en-US" sz="1100" baseline="0" dirty="0">
                <a:solidFill>
                  <a:srgbClr val="2E5CB7"/>
                </a:solidFill>
              </a:rPr>
              <a:t> Potomac Economics</a:t>
            </a:r>
            <a:endParaRPr lang="en-US" sz="1100" dirty="0">
              <a:solidFill>
                <a:srgbClr val="2E5CB7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9" r:id="rId1"/>
    <p:sldLayoutId id="2147484220" r:id="rId2"/>
  </p:sldLayoutIdLst>
  <p:transition spd="slow">
    <p:wipe dir="r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rgbClr val="0000A8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1E9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1E9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1E9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1E9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21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87338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ü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kumimoji="1"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kumimoj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kumimoj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kumimoj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kumimoj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Updating ERCOT Load Zones - Impacts on Prices and Congestion Rent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11363" y="3111500"/>
            <a:ext cx="6400800" cy="3381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Presented by: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dirty="0"/>
              <a:t>Potomac Economics</a:t>
            </a:r>
          </a:p>
          <a:p>
            <a:r>
              <a:rPr lang="en-US" dirty="0"/>
              <a:t>ERCOT Independent Market Monitor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July 15, 2024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Congestion Rent (in MM) Comparison</a:t>
            </a:r>
            <a:br>
              <a:rPr lang="en-US" dirty="0"/>
            </a:br>
            <a:r>
              <a:rPr lang="en-US" dirty="0"/>
              <a:t>For Layers with More Groups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55C9D-BB1B-4150-8770-58CBEB8F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6136"/>
            <a:ext cx="2789208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33B023-82D1-463A-AC15-8CF7115E0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357674"/>
            <a:ext cx="2774830" cy="22860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76B98DC-85D8-C6AC-99E3-7B6431E8F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614153"/>
              </p:ext>
            </p:extLst>
          </p:nvPr>
        </p:nvGraphicFramePr>
        <p:xfrm>
          <a:off x="4190379" y="2164360"/>
          <a:ext cx="4953620" cy="1053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768">
                  <a:extLst>
                    <a:ext uri="{9D8B030D-6E8A-4147-A177-3AD203B41FA5}">
                      <a16:colId xmlns:a16="http://schemas.microsoft.com/office/drawing/2014/main" val="727657973"/>
                    </a:ext>
                  </a:extLst>
                </a:gridCol>
                <a:gridCol w="596865">
                  <a:extLst>
                    <a:ext uri="{9D8B030D-6E8A-4147-A177-3AD203B41FA5}">
                      <a16:colId xmlns:a16="http://schemas.microsoft.com/office/drawing/2014/main" val="1592504732"/>
                    </a:ext>
                  </a:extLst>
                </a:gridCol>
                <a:gridCol w="586792">
                  <a:extLst>
                    <a:ext uri="{9D8B030D-6E8A-4147-A177-3AD203B41FA5}">
                      <a16:colId xmlns:a16="http://schemas.microsoft.com/office/drawing/2014/main" val="4261895202"/>
                    </a:ext>
                  </a:extLst>
                </a:gridCol>
                <a:gridCol w="722857">
                  <a:extLst>
                    <a:ext uri="{9D8B030D-6E8A-4147-A177-3AD203B41FA5}">
                      <a16:colId xmlns:a16="http://schemas.microsoft.com/office/drawing/2014/main" val="3429295415"/>
                    </a:ext>
                  </a:extLst>
                </a:gridCol>
                <a:gridCol w="433730">
                  <a:extLst>
                    <a:ext uri="{9D8B030D-6E8A-4147-A177-3AD203B41FA5}">
                      <a16:colId xmlns:a16="http://schemas.microsoft.com/office/drawing/2014/main" val="1437524787"/>
                    </a:ext>
                  </a:extLst>
                </a:gridCol>
                <a:gridCol w="455693">
                  <a:extLst>
                    <a:ext uri="{9D8B030D-6E8A-4147-A177-3AD203B41FA5}">
                      <a16:colId xmlns:a16="http://schemas.microsoft.com/office/drawing/2014/main" val="152242121"/>
                    </a:ext>
                  </a:extLst>
                </a:gridCol>
                <a:gridCol w="557830">
                  <a:extLst>
                    <a:ext uri="{9D8B030D-6E8A-4147-A177-3AD203B41FA5}">
                      <a16:colId xmlns:a16="http://schemas.microsoft.com/office/drawing/2014/main" val="3288058273"/>
                    </a:ext>
                  </a:extLst>
                </a:gridCol>
                <a:gridCol w="636398">
                  <a:extLst>
                    <a:ext uri="{9D8B030D-6E8A-4147-A177-3AD203B41FA5}">
                      <a16:colId xmlns:a16="http://schemas.microsoft.com/office/drawing/2014/main" val="1736138438"/>
                    </a:ext>
                  </a:extLst>
                </a:gridCol>
                <a:gridCol w="620687">
                  <a:extLst>
                    <a:ext uri="{9D8B030D-6E8A-4147-A177-3AD203B41FA5}">
                      <a16:colId xmlns:a16="http://schemas.microsoft.com/office/drawing/2014/main" val="756714330"/>
                    </a:ext>
                  </a:extLst>
                </a:gridCol>
              </a:tblGrid>
              <a:tr h="325539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Cross Zone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FarWest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Panhandle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Coast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West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0586459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627992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2989174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714430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609299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7FDFF3-8A16-F7BB-9707-90840D01F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91546"/>
              </p:ext>
            </p:extLst>
          </p:nvPr>
        </p:nvGraphicFramePr>
        <p:xfrm>
          <a:off x="4190379" y="4580775"/>
          <a:ext cx="4953620" cy="1078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745">
                  <a:extLst>
                    <a:ext uri="{9D8B030D-6E8A-4147-A177-3AD203B41FA5}">
                      <a16:colId xmlns:a16="http://schemas.microsoft.com/office/drawing/2014/main" val="727657973"/>
                    </a:ext>
                  </a:extLst>
                </a:gridCol>
                <a:gridCol w="497326">
                  <a:extLst>
                    <a:ext uri="{9D8B030D-6E8A-4147-A177-3AD203B41FA5}">
                      <a16:colId xmlns:a16="http://schemas.microsoft.com/office/drawing/2014/main" val="1592504732"/>
                    </a:ext>
                  </a:extLst>
                </a:gridCol>
                <a:gridCol w="562062">
                  <a:extLst>
                    <a:ext uri="{9D8B030D-6E8A-4147-A177-3AD203B41FA5}">
                      <a16:colId xmlns:a16="http://schemas.microsoft.com/office/drawing/2014/main" val="4261895202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val="3429295415"/>
                    </a:ext>
                  </a:extLst>
                </a:gridCol>
                <a:gridCol w="419450">
                  <a:extLst>
                    <a:ext uri="{9D8B030D-6E8A-4147-A177-3AD203B41FA5}">
                      <a16:colId xmlns:a16="http://schemas.microsoft.com/office/drawing/2014/main" val="1437524787"/>
                    </a:ext>
                  </a:extLst>
                </a:gridCol>
                <a:gridCol w="427838">
                  <a:extLst>
                    <a:ext uri="{9D8B030D-6E8A-4147-A177-3AD203B41FA5}">
                      <a16:colId xmlns:a16="http://schemas.microsoft.com/office/drawing/2014/main" val="152242121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val="3288058273"/>
                    </a:ext>
                  </a:extLst>
                </a:gridCol>
                <a:gridCol w="429601">
                  <a:extLst>
                    <a:ext uri="{9D8B030D-6E8A-4147-A177-3AD203B41FA5}">
                      <a16:colId xmlns:a16="http://schemas.microsoft.com/office/drawing/2014/main" val="939668832"/>
                    </a:ext>
                  </a:extLst>
                </a:gridCol>
                <a:gridCol w="563947">
                  <a:extLst>
                    <a:ext uri="{9D8B030D-6E8A-4147-A177-3AD203B41FA5}">
                      <a16:colId xmlns:a16="http://schemas.microsoft.com/office/drawing/2014/main" val="1736138438"/>
                    </a:ext>
                  </a:extLst>
                </a:gridCol>
                <a:gridCol w="550025">
                  <a:extLst>
                    <a:ext uri="{9D8B030D-6E8A-4147-A177-3AD203B41FA5}">
                      <a16:colId xmlns:a16="http://schemas.microsoft.com/office/drawing/2014/main" val="756714330"/>
                    </a:ext>
                  </a:extLst>
                </a:gridCol>
              </a:tblGrid>
              <a:tr h="30632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Cross Zone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FarWest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Panhandle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Coast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East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 West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0586459"/>
                  </a:ext>
                </a:extLst>
              </a:tr>
              <a:tr h="157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627992"/>
                  </a:ext>
                </a:extLst>
              </a:tr>
              <a:tr h="157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1618.6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2989174"/>
                  </a:ext>
                </a:extLst>
              </a:tr>
              <a:tr h="157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714430"/>
                  </a:ext>
                </a:extLst>
              </a:tr>
              <a:tr h="20262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6092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84073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zones based on GTCs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B3B25-633E-8638-6B87-CB2071D2D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34" y="1888222"/>
            <a:ext cx="2743200" cy="2256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2CB401-6EE2-24AE-03D1-0539916DC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03" y="1892004"/>
            <a:ext cx="2743200" cy="22528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46B6D6-A609-E745-75BD-76B7C5E03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034" y="4371342"/>
            <a:ext cx="2743200" cy="22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9454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347662" lvl="1" indent="0">
              <a:buNone/>
            </a:pPr>
            <a:endParaRPr lang="en-US" sz="19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8869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4382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Zone prices between Current Zones and New Zones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6665B4-676E-4D6E-9BE0-60F4C22F4BF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82" y="1843992"/>
            <a:ext cx="27432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945470-28B0-637E-8981-EF4F0FE1E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258" y="1870050"/>
            <a:ext cx="2798064" cy="23051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EEE172-2DB5-459B-49F5-49D827A0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882" y="4221384"/>
            <a:ext cx="2799627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78DFED-60CE-0E7D-87A2-ABCAE5B90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725" y="4254548"/>
            <a:ext cx="2798064" cy="229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2945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Zone prices between Current Zones and New Zones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B648E-1AFF-B066-F3FA-B0138FA79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254" y="1864191"/>
            <a:ext cx="2789208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E46238-91DF-6D65-4B99-B4092E49C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254" y="4315729"/>
            <a:ext cx="277483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13AFF7-3241-B767-F183-9D566C6A2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720" y="1872934"/>
            <a:ext cx="2788920" cy="22772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E40B3A-67FA-C1E2-1C86-A6FEADB9C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720" y="4307878"/>
            <a:ext cx="2779776" cy="22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054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8928" y="1752600"/>
            <a:ext cx="7612927" cy="4572000"/>
          </a:xfrm>
        </p:spPr>
        <p:txBody>
          <a:bodyPr/>
          <a:lstStyle/>
          <a:p>
            <a:r>
              <a:rPr lang="en-US" sz="1600" dirty="0"/>
              <a:t>Load Zone definitions have remained the same since 2003, even with significantly changing congestion patterns over the years</a:t>
            </a:r>
          </a:p>
          <a:p>
            <a:pPr lvl="1"/>
            <a:r>
              <a:rPr lang="en-US" sz="1400" dirty="0"/>
              <a:t>Load growth</a:t>
            </a:r>
          </a:p>
          <a:p>
            <a:pPr lvl="1"/>
            <a:r>
              <a:rPr lang="en-US" sz="1400" dirty="0"/>
              <a:t>New generation</a:t>
            </a:r>
          </a:p>
          <a:p>
            <a:pPr lvl="1"/>
            <a:r>
              <a:rPr lang="en-US" sz="1400" dirty="0"/>
              <a:t>Numerous network topological changes</a:t>
            </a:r>
          </a:p>
          <a:p>
            <a:r>
              <a:rPr lang="en-US" sz="1500" dirty="0"/>
              <a:t>Starting in 2020, the ERCOT IMM has recommended re-evaluation of the Load Zones in order to minimize intra-zonal congestion and provide better incentives for demand response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65D8645-2BB3-4E8F-9FD2-F71C802A3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584707"/>
              </p:ext>
            </p:extLst>
          </p:nvPr>
        </p:nvGraphicFramePr>
        <p:xfrm>
          <a:off x="1820411" y="3605519"/>
          <a:ext cx="6769916" cy="271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87732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468929" y="1843991"/>
                <a:ext cx="7612927" cy="4649087"/>
              </a:xfrm>
            </p:spPr>
            <p:txBody>
              <a:bodyPr/>
              <a:lstStyle/>
              <a:p>
                <a:r>
                  <a:rPr lang="en-US" sz="1600" dirty="0"/>
                  <a:t>Input dataset time range is real-time 5-minute electrical bus LMPs from January 2021 to April 2024</a:t>
                </a:r>
              </a:p>
              <a:p>
                <a:r>
                  <a:rPr lang="en-US" sz="1600" dirty="0"/>
                  <a:t>Only used the congestion components of the LMPs</a:t>
                </a:r>
              </a:p>
              <a:p>
                <a:r>
                  <a:rPr lang="en-US" sz="1600" dirty="0"/>
                  <a:t>Then using the load MW at each electrical bus (the same values currently used for calculation of Load Zone LMPs), weigh the congestion components to determine a value at the substation level</a:t>
                </a:r>
              </a:p>
              <a:p>
                <a:r>
                  <a:rPr lang="en-US" sz="1600" dirty="0"/>
                  <a:t>Apply k-means clustering process to group substations into set number of new zones </a:t>
                </a:r>
              </a:p>
              <a:p>
                <a:pPr lvl="1"/>
                <a:r>
                  <a:rPr lang="en-US" sz="1600" dirty="0">
                    <a:ea typeface="+mn-ea"/>
                    <a:cs typeface="+mn-cs"/>
                  </a:rPr>
                  <a:t>Randomly assign substations to a group</a:t>
                </a:r>
              </a:p>
              <a:p>
                <a:pPr lvl="1"/>
                <a:r>
                  <a:rPr lang="en-US" sz="1600" dirty="0">
                    <a:ea typeface="+mn-ea"/>
                    <a:cs typeface="+mn-cs"/>
                  </a:rPr>
                  <a:t>Compute the centroid of the group</a:t>
                </a:r>
              </a:p>
              <a:p>
                <a:pPr lvl="1"/>
                <a:r>
                  <a:rPr lang="en-US" sz="1600" dirty="0">
                    <a:ea typeface="+mn-ea"/>
                    <a:cs typeface="+mn-cs"/>
                  </a:rPr>
                  <a:t>Move substations to groups where the distance between the substation to the centroid is least</a:t>
                </a:r>
              </a:p>
              <a:p>
                <a:pPr lvl="1"/>
                <a:r>
                  <a:rPr lang="en-US" sz="1600" dirty="0">
                    <a:ea typeface="+mn-ea"/>
                    <a:cs typeface="+mn-cs"/>
                  </a:rPr>
                  <a:t>Once everything is moved, recalculate the centroid of the newly formed groups</a:t>
                </a:r>
              </a:p>
              <a:p>
                <a:pPr lvl="1"/>
                <a:r>
                  <a:rPr lang="en-US" sz="1600" dirty="0"/>
                  <a:t>Repeat process until no substation is moved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Distance computation: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𝑀𝑎𝑥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ad>
                          <m:radPr>
                            <m:degHide m:val="on"/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3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3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, 0.00001]</m:t>
                        </m:r>
                      </m:e>
                      <m:sup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∗ </m:t>
                    </m:r>
                    <m:rad>
                      <m:radPr>
                        <m:degHide m:val="on"/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𝑀𝑎𝑥</m:t>
                        </m:r>
                        <m:d>
                          <m:d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𝐶𝐶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  <m:t>𝐶𝐶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, 0.001</m:t>
                            </m:r>
                          </m:e>
                        </m:d>
                      </m:e>
                    </m:rad>
                  </m:oMath>
                </a14:m>
                <a:endParaRPr lang="en-US" sz="1300" dirty="0"/>
              </a:p>
              <a:p>
                <a:pPr marL="0" indent="0">
                  <a:buNone/>
                </a:pPr>
                <a:r>
                  <a:rPr lang="en-US" sz="1200" dirty="0"/>
                  <a:t>	where </a:t>
                </a:r>
                <a:r>
                  <a:rPr lang="en-US" sz="1200" i="1" dirty="0"/>
                  <a:t>(</a:t>
                </a:r>
                <a:r>
                  <a:rPr lang="en-US" sz="1200" i="1" dirty="0" err="1"/>
                  <a:t>x</a:t>
                </a:r>
                <a:r>
                  <a:rPr lang="en-US" sz="1200" i="1" baseline="-25000" dirty="0" err="1"/>
                  <a:t>a</a:t>
                </a:r>
                <a:r>
                  <a:rPr lang="en-US" sz="1200" i="1" dirty="0"/>
                  <a:t>, </a:t>
                </a:r>
                <a:r>
                  <a:rPr lang="en-US" sz="1200" i="1" dirty="0" err="1"/>
                  <a:t>y</a:t>
                </a:r>
                <a:r>
                  <a:rPr lang="en-US" sz="1200" i="1" baseline="-25000" dirty="0" err="1"/>
                  <a:t>a</a:t>
                </a:r>
                <a:r>
                  <a:rPr lang="en-US" sz="1200" i="1" dirty="0"/>
                  <a:t>)</a:t>
                </a:r>
                <a:r>
                  <a:rPr lang="en-US" sz="1200" dirty="0"/>
                  <a:t> and </a:t>
                </a:r>
                <a:r>
                  <a:rPr lang="en-US" sz="1200" i="1" dirty="0" err="1"/>
                  <a:t>CC</a:t>
                </a:r>
                <a:r>
                  <a:rPr lang="en-US" sz="1200" i="1" baseline="-25000" dirty="0" err="1"/>
                  <a:t>a</a:t>
                </a:r>
                <a:r>
                  <a:rPr lang="en-US" sz="1200" dirty="0"/>
                  <a:t> are the coordinates and congestion component for Substation </a:t>
                </a:r>
                <a:r>
                  <a:rPr lang="en-US" sz="1200" i="1" dirty="0"/>
                  <a:t>a</a:t>
                </a:r>
                <a:r>
                  <a:rPr lang="en-US" sz="1200" dirty="0"/>
                  <a:t>, and </a:t>
                </a:r>
                <a:r>
                  <a:rPr lang="en-US" sz="1200" i="1" dirty="0"/>
                  <a:t>(</a:t>
                </a:r>
                <a:r>
                  <a:rPr lang="en-US" sz="1200" i="1" dirty="0" err="1"/>
                  <a:t>x</a:t>
                </a:r>
                <a:r>
                  <a:rPr lang="en-US" sz="1200" i="1" baseline="-25000" dirty="0" err="1"/>
                  <a:t>b</a:t>
                </a:r>
                <a:r>
                  <a:rPr lang="en-US" sz="1200" i="1" dirty="0"/>
                  <a:t>, </a:t>
                </a:r>
                <a:r>
                  <a:rPr lang="en-US" sz="1200" i="1" dirty="0" err="1"/>
                  <a:t>y</a:t>
                </a:r>
                <a:r>
                  <a:rPr lang="en-US" sz="1200" i="1" baseline="-25000" dirty="0" err="1"/>
                  <a:t>b</a:t>
                </a:r>
                <a:r>
                  <a:rPr lang="en-US" sz="1200" i="1" dirty="0"/>
                  <a:t>)</a:t>
                </a:r>
                <a:r>
                  <a:rPr lang="en-US" sz="1200" dirty="0"/>
                  <a:t> and 	</a:t>
                </a:r>
                <a:r>
                  <a:rPr lang="en-US" sz="1200" i="1" dirty="0" err="1"/>
                  <a:t>CC</a:t>
                </a:r>
                <a:r>
                  <a:rPr lang="en-US" sz="1200" i="1" baseline="-25000" dirty="0" err="1"/>
                  <a:t>b</a:t>
                </a:r>
                <a:r>
                  <a:rPr lang="en-US" sz="1200" baseline="30000" dirty="0"/>
                  <a:t> </a:t>
                </a:r>
                <a:r>
                  <a:rPr lang="en-US" sz="1200" dirty="0"/>
                  <a:t>are the coordinates and congestion component for the centroid 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8929" y="1843991"/>
                <a:ext cx="7612927" cy="4649087"/>
              </a:xfrm>
              <a:blipFill>
                <a:blip r:embed="rId2"/>
                <a:stretch>
                  <a:fillRect l="-320" t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7E29BB1-F11B-2AD9-79EF-6A5EC765E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618231"/>
              </p:ext>
            </p:extLst>
          </p:nvPr>
        </p:nvGraphicFramePr>
        <p:xfrm>
          <a:off x="6243854" y="2244011"/>
          <a:ext cx="18954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43100" imgH="406400" progId="Equation.3">
                  <p:embed/>
                </p:oleObj>
              </mc:Choice>
              <mc:Fallback>
                <p:oleObj r:id="rId3" imgW="1943100" imgH="406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854" y="2244011"/>
                        <a:ext cx="18954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19597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Process Visualization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27855-77FE-E45C-4727-3A9611F90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84" y="1850123"/>
            <a:ext cx="5525375" cy="45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3643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Zone prices between Current South and New South Zones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6AE65-655E-4DAC-419D-D449AB21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85" y="3082829"/>
            <a:ext cx="1618219" cy="1326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9E698-F1D4-9A63-3F49-640E82D83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651" y="2771100"/>
            <a:ext cx="4572000" cy="37471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CFD3E9-CE09-0E95-BADF-1995ABDCECD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16" y="1752600"/>
            <a:ext cx="1618488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863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Zone prices between Current West and New West Zones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84406-1E12-7145-778A-F94DEBE01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165" y="2873359"/>
            <a:ext cx="4572000" cy="3811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20F520-8858-C904-7092-3FCA3A090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485" y="3082829"/>
            <a:ext cx="1618219" cy="1326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6C46A4-122E-A5A5-116F-67F545D9192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16" y="1752600"/>
            <a:ext cx="1618488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1187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Zone prices between Current Houston and New Coast Zone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E3EDB-0921-EEDB-967E-705203D31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104" y="2477678"/>
            <a:ext cx="4572000" cy="3770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B23E5-1645-B1B6-E825-68170A4F5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485" y="3082829"/>
            <a:ext cx="1618219" cy="1326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18E19-7589-6C88-8AC2-DF81D9ECB39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16" y="1752600"/>
            <a:ext cx="1618488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89088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Zone prices between Current North and New North Zone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1B23E5-1645-B1B6-E825-68170A4F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85" y="3082829"/>
            <a:ext cx="1618219" cy="1326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18E19-7589-6C88-8AC2-DF81D9ECB39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16" y="1752600"/>
            <a:ext cx="1618488" cy="1325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5F3329-7C7A-932A-DB63-D053AECA0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965" y="2790605"/>
            <a:ext cx="4558585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4728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Congestion Rent (in MM) Comparison</a:t>
            </a:r>
            <a:br>
              <a:rPr lang="en-US" dirty="0"/>
            </a:br>
            <a:r>
              <a:rPr lang="en-US" dirty="0"/>
              <a:t>Between Current Load Zones and New Load Zones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6665B4-676E-4D6E-9BE0-60F4C22F4BF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29" y="1843992"/>
            <a:ext cx="2743200" cy="22860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51602A8-77FD-8DA6-0F7C-DEE71C5C6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24913"/>
              </p:ext>
            </p:extLst>
          </p:nvPr>
        </p:nvGraphicFramePr>
        <p:xfrm>
          <a:off x="4998750" y="2628188"/>
          <a:ext cx="3251199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401">
                  <a:extLst>
                    <a:ext uri="{9D8B030D-6E8A-4147-A177-3AD203B41FA5}">
                      <a16:colId xmlns:a16="http://schemas.microsoft.com/office/drawing/2014/main" val="2960296918"/>
                    </a:ext>
                  </a:extLst>
                </a:gridCol>
                <a:gridCol w="709122">
                  <a:extLst>
                    <a:ext uri="{9D8B030D-6E8A-4147-A177-3AD203B41FA5}">
                      <a16:colId xmlns:a16="http://schemas.microsoft.com/office/drawing/2014/main" val="2698409667"/>
                    </a:ext>
                  </a:extLst>
                </a:gridCol>
                <a:gridCol w="560333">
                  <a:extLst>
                    <a:ext uri="{9D8B030D-6E8A-4147-A177-3AD203B41FA5}">
                      <a16:colId xmlns:a16="http://schemas.microsoft.com/office/drawing/2014/main" val="2060959403"/>
                    </a:ext>
                  </a:extLst>
                </a:gridCol>
                <a:gridCol w="544505">
                  <a:extLst>
                    <a:ext uri="{9D8B030D-6E8A-4147-A177-3AD203B41FA5}">
                      <a16:colId xmlns:a16="http://schemas.microsoft.com/office/drawing/2014/main" val="384046508"/>
                    </a:ext>
                  </a:extLst>
                </a:gridCol>
                <a:gridCol w="544505">
                  <a:extLst>
                    <a:ext uri="{9D8B030D-6E8A-4147-A177-3AD203B41FA5}">
                      <a16:colId xmlns:a16="http://schemas.microsoft.com/office/drawing/2014/main" val="2729167878"/>
                    </a:ext>
                  </a:extLst>
                </a:gridCol>
                <a:gridCol w="560333">
                  <a:extLst>
                    <a:ext uri="{9D8B030D-6E8A-4147-A177-3AD203B41FA5}">
                      <a16:colId xmlns:a16="http://schemas.microsoft.com/office/drawing/2014/main" val="35742245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Cross Zone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South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Houston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North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3646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$226.8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3099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$590.1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7234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$233.1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018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$57.4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565270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EDDE77F-2592-3B50-1434-400BD078C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21136"/>
              </p:ext>
            </p:extLst>
          </p:nvPr>
        </p:nvGraphicFramePr>
        <p:xfrm>
          <a:off x="4379054" y="4796742"/>
          <a:ext cx="4718903" cy="998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171">
                  <a:extLst>
                    <a:ext uri="{9D8B030D-6E8A-4147-A177-3AD203B41FA5}">
                      <a16:colId xmlns:a16="http://schemas.microsoft.com/office/drawing/2014/main" val="727657973"/>
                    </a:ext>
                  </a:extLst>
                </a:gridCol>
                <a:gridCol w="747028">
                  <a:extLst>
                    <a:ext uri="{9D8B030D-6E8A-4147-A177-3AD203B41FA5}">
                      <a16:colId xmlns:a16="http://schemas.microsoft.com/office/drawing/2014/main" val="1592504732"/>
                    </a:ext>
                  </a:extLst>
                </a:gridCol>
                <a:gridCol w="590284">
                  <a:extLst>
                    <a:ext uri="{9D8B030D-6E8A-4147-A177-3AD203B41FA5}">
                      <a16:colId xmlns:a16="http://schemas.microsoft.com/office/drawing/2014/main" val="4261895202"/>
                    </a:ext>
                  </a:extLst>
                </a:gridCol>
                <a:gridCol w="718136">
                  <a:extLst>
                    <a:ext uri="{9D8B030D-6E8A-4147-A177-3AD203B41FA5}">
                      <a16:colId xmlns:a16="http://schemas.microsoft.com/office/drawing/2014/main" val="3429295415"/>
                    </a:ext>
                  </a:extLst>
                </a:gridCol>
                <a:gridCol w="429085">
                  <a:extLst>
                    <a:ext uri="{9D8B030D-6E8A-4147-A177-3AD203B41FA5}">
                      <a16:colId xmlns:a16="http://schemas.microsoft.com/office/drawing/2014/main" val="1437524787"/>
                    </a:ext>
                  </a:extLst>
                </a:gridCol>
                <a:gridCol w="590284">
                  <a:extLst>
                    <a:ext uri="{9D8B030D-6E8A-4147-A177-3AD203B41FA5}">
                      <a16:colId xmlns:a16="http://schemas.microsoft.com/office/drawing/2014/main" val="152242121"/>
                    </a:ext>
                  </a:extLst>
                </a:gridCol>
                <a:gridCol w="828230">
                  <a:extLst>
                    <a:ext uri="{9D8B030D-6E8A-4147-A177-3AD203B41FA5}">
                      <a16:colId xmlns:a16="http://schemas.microsoft.com/office/drawing/2014/main" val="3288058273"/>
                    </a:ext>
                  </a:extLst>
                </a:gridCol>
                <a:gridCol w="465685">
                  <a:extLst>
                    <a:ext uri="{9D8B030D-6E8A-4147-A177-3AD203B41FA5}">
                      <a16:colId xmlns:a16="http://schemas.microsoft.com/office/drawing/2014/main" val="756714330"/>
                    </a:ext>
                  </a:extLst>
                </a:gridCol>
              </a:tblGrid>
              <a:tr h="23665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Cross Zone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FarWest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Panhandle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Coast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SouthCentral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0586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627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29891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1189.7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714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609299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61F4766-E1C2-9285-BD56-B55ECF684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929" y="4221384"/>
            <a:ext cx="279962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7936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Patton-Tx Tower2">
  <a:themeElements>
    <a:clrScheme name="Patton-Tx Tower2 5">
      <a:dk1>
        <a:srgbClr val="000000"/>
      </a:dk1>
      <a:lt1>
        <a:srgbClr val="F8F8F8"/>
      </a:lt1>
      <a:dk2>
        <a:srgbClr val="003366"/>
      </a:dk2>
      <a:lt2>
        <a:srgbClr val="CCCC00"/>
      </a:lt2>
      <a:accent1>
        <a:srgbClr val="0099FF"/>
      </a:accent1>
      <a:accent2>
        <a:srgbClr val="669900"/>
      </a:accent2>
      <a:accent3>
        <a:srgbClr val="AAADB8"/>
      </a:accent3>
      <a:accent4>
        <a:srgbClr val="D4D4D4"/>
      </a:accent4>
      <a:accent5>
        <a:srgbClr val="AACAFF"/>
      </a:accent5>
      <a:accent6>
        <a:srgbClr val="5C8A00"/>
      </a:accent6>
      <a:hlink>
        <a:srgbClr val="CC0000"/>
      </a:hlink>
      <a:folHlink>
        <a:srgbClr val="CCCCCC"/>
      </a:folHlink>
    </a:clrScheme>
    <a:fontScheme name="Patton-Tx Tower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5" rIns="91431" bIns="4571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70000"/>
          </a:spcBef>
          <a:spcAft>
            <a:spcPct val="0"/>
          </a:spcAft>
          <a:buClr>
            <a:srgbClr val="0000CC"/>
          </a:buClr>
          <a:buSzTx/>
          <a:buFontTx/>
          <a:buNone/>
          <a:tabLst/>
          <a:defRPr kumimoji="1" lang="en-US" sz="17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5" rIns="91431" bIns="4571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70000"/>
          </a:spcBef>
          <a:spcAft>
            <a:spcPct val="0"/>
          </a:spcAft>
          <a:buClr>
            <a:srgbClr val="0000CC"/>
          </a:buClr>
          <a:buSzTx/>
          <a:buFontTx/>
          <a:buNone/>
          <a:tabLst/>
          <a:defRPr kumimoji="1" lang="en-US" sz="17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Patton-Tx Tower2 1">
        <a:dk1>
          <a:srgbClr val="5F5F5F"/>
        </a:dk1>
        <a:lt1>
          <a:srgbClr val="FFCC66"/>
        </a:lt1>
        <a:dk2>
          <a:srgbClr val="000000"/>
        </a:dk2>
        <a:lt2>
          <a:srgbClr val="999933"/>
        </a:lt2>
        <a:accent1>
          <a:srgbClr val="CC9900"/>
        </a:accent1>
        <a:accent2>
          <a:srgbClr val="669900"/>
        </a:accent2>
        <a:accent3>
          <a:srgbClr val="AAAAAA"/>
        </a:accent3>
        <a:accent4>
          <a:srgbClr val="DAAE56"/>
        </a:accent4>
        <a:accent5>
          <a:srgbClr val="E2CAAA"/>
        </a:accent5>
        <a:accent6>
          <a:srgbClr val="5C8A00"/>
        </a:accent6>
        <a:hlink>
          <a:srgbClr val="CC0000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ton-Tx Tower2 2">
        <a:dk1>
          <a:srgbClr val="000000"/>
        </a:dk1>
        <a:lt1>
          <a:srgbClr val="DDDDDD"/>
        </a:lt1>
        <a:dk2>
          <a:srgbClr val="9FAC93"/>
        </a:dk2>
        <a:lt2>
          <a:srgbClr val="FFFFCC"/>
        </a:lt2>
        <a:accent1>
          <a:srgbClr val="666633"/>
        </a:accent1>
        <a:accent2>
          <a:srgbClr val="009999"/>
        </a:accent2>
        <a:accent3>
          <a:srgbClr val="CDD2C8"/>
        </a:accent3>
        <a:accent4>
          <a:srgbClr val="BDBDBD"/>
        </a:accent4>
        <a:accent5>
          <a:srgbClr val="B8B8AD"/>
        </a:accent5>
        <a:accent6>
          <a:srgbClr val="008A8A"/>
        </a:accent6>
        <a:hlink>
          <a:srgbClr val="FF99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ton-Tx Tower2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FFFFFF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8B8B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ton-Tx Tower2 4">
        <a:dk1>
          <a:srgbClr val="000000"/>
        </a:dk1>
        <a:lt1>
          <a:srgbClr val="FFFFCC"/>
        </a:lt1>
        <a:dk2>
          <a:srgbClr val="660033"/>
        </a:dk2>
        <a:lt2>
          <a:srgbClr val="FFCCCC"/>
        </a:lt2>
        <a:accent1>
          <a:srgbClr val="BA899A"/>
        </a:accent1>
        <a:accent2>
          <a:srgbClr val="009999"/>
        </a:accent2>
        <a:accent3>
          <a:srgbClr val="B8AAAD"/>
        </a:accent3>
        <a:accent4>
          <a:srgbClr val="DADAAE"/>
        </a:accent4>
        <a:accent5>
          <a:srgbClr val="D9C4CA"/>
        </a:accent5>
        <a:accent6>
          <a:srgbClr val="008A8A"/>
        </a:accent6>
        <a:hlink>
          <a:srgbClr val="CC0066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ton-Tx Tower2 5">
        <a:dk1>
          <a:srgbClr val="000000"/>
        </a:dk1>
        <a:lt1>
          <a:srgbClr val="F8F8F8"/>
        </a:lt1>
        <a:dk2>
          <a:srgbClr val="003366"/>
        </a:dk2>
        <a:lt2>
          <a:srgbClr val="CCCC00"/>
        </a:lt2>
        <a:accent1>
          <a:srgbClr val="0099FF"/>
        </a:accent1>
        <a:accent2>
          <a:srgbClr val="669900"/>
        </a:accent2>
        <a:accent3>
          <a:srgbClr val="AAADB8"/>
        </a:accent3>
        <a:accent4>
          <a:srgbClr val="D4D4D4"/>
        </a:accent4>
        <a:accent5>
          <a:srgbClr val="AACAFF"/>
        </a:accent5>
        <a:accent6>
          <a:srgbClr val="5C8A00"/>
        </a:accent6>
        <a:hlink>
          <a:srgbClr val="CC0000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ton-Tx Tower2 6">
        <a:dk1>
          <a:srgbClr val="663300"/>
        </a:dk1>
        <a:lt1>
          <a:srgbClr val="D9E8F3"/>
        </a:lt1>
        <a:dk2>
          <a:srgbClr val="999933"/>
        </a:dk2>
        <a:lt2>
          <a:srgbClr val="5F5F5F"/>
        </a:lt2>
        <a:accent1>
          <a:srgbClr val="CBB480"/>
        </a:accent1>
        <a:accent2>
          <a:srgbClr val="99CCFF"/>
        </a:accent2>
        <a:accent3>
          <a:srgbClr val="E9F2F8"/>
        </a:accent3>
        <a:accent4>
          <a:srgbClr val="562A00"/>
        </a:accent4>
        <a:accent5>
          <a:srgbClr val="E2D6C0"/>
        </a:accent5>
        <a:accent6>
          <a:srgbClr val="8AB9E7"/>
        </a:accent6>
        <a:hlink>
          <a:srgbClr val="FFCC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9BA9DE9-22D8-444B-A076-0C9EC1ECD434}" vid="{C6936BC8-71C9-47D2-9820-27F8D753540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Potomac Econ_Pwrpt Template - 2023</Template>
  <TotalTime>12180</TotalTime>
  <Words>635</Words>
  <Application>Microsoft Office PowerPoint</Application>
  <PresentationFormat>Letter Paper (8.5x11 in)</PresentationFormat>
  <Paragraphs>208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Wingdings</vt:lpstr>
      <vt:lpstr>Patton-Tx Tower2</vt:lpstr>
      <vt:lpstr>Equation.3</vt:lpstr>
      <vt:lpstr>Updating ERCOT Load Zones - Impacts on Prices and Congestion Rent</vt:lpstr>
      <vt:lpstr>Purpose</vt:lpstr>
      <vt:lpstr>Methodology</vt:lpstr>
      <vt:lpstr>Clustering Process Visualization</vt:lpstr>
      <vt:lpstr>Load Zone prices between Current South and New South Zones </vt:lpstr>
      <vt:lpstr>Load Zone prices between Current West and New West Zones </vt:lpstr>
      <vt:lpstr>Load Zone prices between Current Houston and New Coast Zone </vt:lpstr>
      <vt:lpstr>Load Zone prices between Current North and New North Zone </vt:lpstr>
      <vt:lpstr>Real-Time Congestion Rent (in MM) Comparison Between Current Load Zones and New Load Zones</vt:lpstr>
      <vt:lpstr>Real-Time Congestion Rent (in MM) Comparison For Layers with More Groups</vt:lpstr>
      <vt:lpstr>Load zones based on GTCs</vt:lpstr>
      <vt:lpstr>Questions?</vt:lpstr>
      <vt:lpstr>Appendix</vt:lpstr>
      <vt:lpstr>Load Zone prices between Current Zones and New Zones</vt:lpstr>
      <vt:lpstr>Load Zone prices between Current Zones and New Zones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on 2 Lines or Less</dc:title>
  <dc:creator>Wen Zhang</dc:creator>
  <cp:lastModifiedBy>Neelima Bezwada</cp:lastModifiedBy>
  <cp:revision>50</cp:revision>
  <cp:lastPrinted>2010-11-11T20:40:24Z</cp:lastPrinted>
  <dcterms:created xsi:type="dcterms:W3CDTF">2023-09-14T21:09:22Z</dcterms:created>
  <dcterms:modified xsi:type="dcterms:W3CDTF">2024-07-10T19:03:41Z</dcterms:modified>
</cp:coreProperties>
</file>