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61" d="100"/>
          <a:sy n="61" d="100"/>
        </p:scale>
        <p:origin x="238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Sheet1!$A$10:$A$21</c:f>
              <c:strCache>
                <c:ptCount val="12"/>
                <c:pt idx="0">
                  <c:v>2023/07</c:v>
                </c:pt>
                <c:pt idx="1">
                  <c:v>2023/08</c:v>
                </c:pt>
                <c:pt idx="2">
                  <c:v>2023/09</c:v>
                </c:pt>
                <c:pt idx="3">
                  <c:v>2023/10</c:v>
                </c:pt>
                <c:pt idx="4">
                  <c:v>2023/11</c:v>
                </c:pt>
                <c:pt idx="5">
                  <c:v>2023/12</c:v>
                </c:pt>
                <c:pt idx="6">
                  <c:v>2024/01</c:v>
                </c:pt>
                <c:pt idx="7">
                  <c:v>2024/02</c:v>
                </c:pt>
                <c:pt idx="8">
                  <c:v>2024/03</c:v>
                </c:pt>
                <c:pt idx="9">
                  <c:v>2024/04</c:v>
                </c:pt>
                <c:pt idx="10">
                  <c:v>2024/05</c:v>
                </c:pt>
                <c:pt idx="11">
                  <c:v>2024/06</c:v>
                </c:pt>
              </c:strCache>
            </c:strRef>
          </c:cat>
          <c:val>
            <c:numRef>
              <c:f>Sheet1!$B$10:$B$21</c:f>
              <c:numCache>
                <c:formatCode>General</c:formatCode>
                <c:ptCount val="12"/>
                <c:pt idx="0">
                  <c:v>0.33</c:v>
                </c:pt>
                <c:pt idx="1">
                  <c:v>0.28000000000000003</c:v>
                </c:pt>
                <c:pt idx="2">
                  <c:v>0.35</c:v>
                </c:pt>
                <c:pt idx="3">
                  <c:v>0.35</c:v>
                </c:pt>
                <c:pt idx="4" formatCode="0.00">
                  <c:v>0.39</c:v>
                </c:pt>
                <c:pt idx="5">
                  <c:v>0.37</c:v>
                </c:pt>
                <c:pt idx="6">
                  <c:v>0.41</c:v>
                </c:pt>
                <c:pt idx="7">
                  <c:v>0.4</c:v>
                </c:pt>
                <c:pt idx="8">
                  <c:v>0.32</c:v>
                </c:pt>
                <c:pt idx="9">
                  <c:v>0.24</c:v>
                </c:pt>
                <c:pt idx="10">
                  <c:v>0.24</c:v>
                </c:pt>
                <c:pt idx="11">
                  <c:v>0.26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Sheet1!$A$10:$A$21</c:f>
              <c:strCache>
                <c:ptCount val="12"/>
                <c:pt idx="0">
                  <c:v>2023/07</c:v>
                </c:pt>
                <c:pt idx="1">
                  <c:v>2023/08</c:v>
                </c:pt>
                <c:pt idx="2">
                  <c:v>2023/09</c:v>
                </c:pt>
                <c:pt idx="3">
                  <c:v>2023/10</c:v>
                </c:pt>
                <c:pt idx="4">
                  <c:v>2023/11</c:v>
                </c:pt>
                <c:pt idx="5">
                  <c:v>2023/12</c:v>
                </c:pt>
                <c:pt idx="6">
                  <c:v>2024/01</c:v>
                </c:pt>
                <c:pt idx="7">
                  <c:v>2024/02</c:v>
                </c:pt>
                <c:pt idx="8">
                  <c:v>2024/03</c:v>
                </c:pt>
                <c:pt idx="9">
                  <c:v>2024/04</c:v>
                </c:pt>
                <c:pt idx="10">
                  <c:v>2024/05</c:v>
                </c:pt>
                <c:pt idx="11">
                  <c:v>2024/06</c:v>
                </c:pt>
              </c:strCache>
            </c:strRef>
          </c:cat>
          <c:val>
            <c:numRef>
              <c:f>Sheet1!$C$10:$C$21</c:f>
              <c:numCache>
                <c:formatCode>General</c:formatCode>
                <c:ptCount val="12"/>
                <c:pt idx="0">
                  <c:v>2.4900000000000002</c:v>
                </c:pt>
                <c:pt idx="1">
                  <c:v>2.2599999999999998</c:v>
                </c:pt>
                <c:pt idx="2">
                  <c:v>2.4500000000000002</c:v>
                </c:pt>
                <c:pt idx="3">
                  <c:v>2.46</c:v>
                </c:pt>
                <c:pt idx="4" formatCode="0.00">
                  <c:v>2.0099999999999998</c:v>
                </c:pt>
                <c:pt idx="5">
                  <c:v>2.04</c:v>
                </c:pt>
                <c:pt idx="6">
                  <c:v>2.14</c:v>
                </c:pt>
                <c:pt idx="7">
                  <c:v>1.94</c:v>
                </c:pt>
                <c:pt idx="8">
                  <c:v>1.77</c:v>
                </c:pt>
                <c:pt idx="9">
                  <c:v>0.56999999999999995</c:v>
                </c:pt>
                <c:pt idx="10">
                  <c:v>0.66</c:v>
                </c:pt>
                <c:pt idx="11">
                  <c:v>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Sheet1!$A$10:$A$21</c:f>
              <c:strCache>
                <c:ptCount val="12"/>
                <c:pt idx="0">
                  <c:v>2023/07</c:v>
                </c:pt>
                <c:pt idx="1">
                  <c:v>2023/08</c:v>
                </c:pt>
                <c:pt idx="2">
                  <c:v>2023/09</c:v>
                </c:pt>
                <c:pt idx="3">
                  <c:v>2023/10</c:v>
                </c:pt>
                <c:pt idx="4">
                  <c:v>2023/11</c:v>
                </c:pt>
                <c:pt idx="5">
                  <c:v>2023/12</c:v>
                </c:pt>
                <c:pt idx="6">
                  <c:v>2024/01</c:v>
                </c:pt>
                <c:pt idx="7">
                  <c:v>2024/02</c:v>
                </c:pt>
                <c:pt idx="8">
                  <c:v>2024/03</c:v>
                </c:pt>
                <c:pt idx="9">
                  <c:v>2024/04</c:v>
                </c:pt>
                <c:pt idx="10">
                  <c:v>2024/05</c:v>
                </c:pt>
                <c:pt idx="11">
                  <c:v>2024/06</c:v>
                </c:pt>
              </c:strCache>
            </c:strRef>
          </c:cat>
          <c:val>
            <c:numRef>
              <c:f>Sheet1!$D$10:$D$21</c:f>
              <c:numCache>
                <c:formatCode>General</c:formatCode>
                <c:ptCount val="12"/>
                <c:pt idx="0">
                  <c:v>0.64</c:v>
                </c:pt>
                <c:pt idx="1">
                  <c:v>0.49</c:v>
                </c:pt>
                <c:pt idx="2">
                  <c:v>0.49</c:v>
                </c:pt>
                <c:pt idx="3">
                  <c:v>0.52</c:v>
                </c:pt>
                <c:pt idx="4" formatCode="0.00">
                  <c:v>0.6</c:v>
                </c:pt>
                <c:pt idx="5">
                  <c:v>0.62</c:v>
                </c:pt>
                <c:pt idx="6">
                  <c:v>0.61</c:v>
                </c:pt>
                <c:pt idx="7">
                  <c:v>0.6</c:v>
                </c:pt>
                <c:pt idx="8">
                  <c:v>0.53</c:v>
                </c:pt>
                <c:pt idx="9">
                  <c:v>0.35</c:v>
                </c:pt>
                <c:pt idx="10">
                  <c:v>0.35</c:v>
                </c:pt>
                <c:pt idx="11">
                  <c:v>0.63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Sheet1!$A$12:$A$22</c:f>
              <c:strCache>
                <c:ptCount val="11"/>
                <c:pt idx="0">
                  <c:v>2023/07</c:v>
                </c:pt>
                <c:pt idx="1">
                  <c:v>2023/08</c:v>
                </c:pt>
                <c:pt idx="2">
                  <c:v>2023/09</c:v>
                </c:pt>
                <c:pt idx="3">
                  <c:v>2023/10</c:v>
                </c:pt>
                <c:pt idx="4">
                  <c:v>2023/12</c:v>
                </c:pt>
                <c:pt idx="5">
                  <c:v>2024/01</c:v>
                </c:pt>
                <c:pt idx="6">
                  <c:v>2024/02</c:v>
                </c:pt>
                <c:pt idx="7">
                  <c:v>2024/03</c:v>
                </c:pt>
                <c:pt idx="8">
                  <c:v>2024/04</c:v>
                </c:pt>
                <c:pt idx="9">
                  <c:v>2024/05</c:v>
                </c:pt>
                <c:pt idx="10">
                  <c:v>2024/06</c:v>
                </c:pt>
              </c:strCache>
            </c:strRef>
          </c:cat>
          <c:val>
            <c:numRef>
              <c:f>Sheet1!$B$12:$B$22</c:f>
              <c:numCache>
                <c:formatCode>General</c:formatCode>
                <c:ptCount val="11"/>
                <c:pt idx="0">
                  <c:v>497967</c:v>
                </c:pt>
                <c:pt idx="1">
                  <c:v>631492</c:v>
                </c:pt>
                <c:pt idx="2">
                  <c:v>504795</c:v>
                </c:pt>
                <c:pt idx="3">
                  <c:v>395398</c:v>
                </c:pt>
                <c:pt idx="4">
                  <c:v>312236</c:v>
                </c:pt>
                <c:pt idx="5">
                  <c:v>458584</c:v>
                </c:pt>
                <c:pt idx="6">
                  <c:v>325727</c:v>
                </c:pt>
                <c:pt idx="7">
                  <c:v>391033</c:v>
                </c:pt>
                <c:pt idx="8">
                  <c:v>378310</c:v>
                </c:pt>
                <c:pt idx="9">
                  <c:v>505788</c:v>
                </c:pt>
                <c:pt idx="10">
                  <c:v>480493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Sheet1!$A$9:$A$20</c:f>
              <c:strCache>
                <c:ptCount val="12"/>
                <c:pt idx="0">
                  <c:v>2023/07</c:v>
                </c:pt>
                <c:pt idx="1">
                  <c:v>2023/08</c:v>
                </c:pt>
                <c:pt idx="2">
                  <c:v>2023/09</c:v>
                </c:pt>
                <c:pt idx="3">
                  <c:v>2023/10</c:v>
                </c:pt>
                <c:pt idx="4">
                  <c:v>2023/11</c:v>
                </c:pt>
                <c:pt idx="5">
                  <c:v>2023/12</c:v>
                </c:pt>
                <c:pt idx="6">
                  <c:v>2024/01</c:v>
                </c:pt>
                <c:pt idx="7">
                  <c:v>2024/02</c:v>
                </c:pt>
                <c:pt idx="8">
                  <c:v>2024/03</c:v>
                </c:pt>
                <c:pt idx="9">
                  <c:v>2024/04</c:v>
                </c:pt>
                <c:pt idx="10">
                  <c:v>2024/05</c:v>
                </c:pt>
                <c:pt idx="11">
                  <c:v>2024/06</c:v>
                </c:pt>
              </c:strCache>
            </c:strRef>
          </c:cat>
          <c:val>
            <c:numRef>
              <c:f>Sheet1!$B$9:$B$20</c:f>
              <c:numCache>
                <c:formatCode>General</c:formatCode>
                <c:ptCount val="12"/>
                <c:pt idx="0">
                  <c:v>1096</c:v>
                </c:pt>
                <c:pt idx="1">
                  <c:v>3491</c:v>
                </c:pt>
                <c:pt idx="2">
                  <c:v>3832</c:v>
                </c:pt>
                <c:pt idx="3">
                  <c:v>3876</c:v>
                </c:pt>
                <c:pt idx="4">
                  <c:v>3640</c:v>
                </c:pt>
                <c:pt idx="5">
                  <c:v>3532</c:v>
                </c:pt>
                <c:pt idx="6">
                  <c:v>3796</c:v>
                </c:pt>
                <c:pt idx="7">
                  <c:v>3496</c:v>
                </c:pt>
                <c:pt idx="8">
                  <c:v>3835</c:v>
                </c:pt>
                <c:pt idx="9">
                  <c:v>3821</c:v>
                </c:pt>
                <c:pt idx="10">
                  <c:v>3839</c:v>
                </c:pt>
                <c:pt idx="11">
                  <c:v>3876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June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June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June 23</a:t>
            </a:r>
            <a:r>
              <a:rPr lang="en-US" sz="1600" kern="0" baseline="30000" dirty="0">
                <a:solidFill>
                  <a:srgbClr val="000000"/>
                </a:solidFill>
              </a:rPr>
              <a:t>rd</a:t>
            </a:r>
            <a:r>
              <a:rPr lang="en-US" sz="1600" kern="0" dirty="0">
                <a:solidFill>
                  <a:srgbClr val="000000"/>
                </a:solidFill>
              </a:rPr>
              <a:t> Maintenance Performed 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–June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June 27</a:t>
            </a:r>
            <a:r>
              <a:rPr lang="en-US" sz="1600" kern="0" baseline="30000" dirty="0">
                <a:solidFill>
                  <a:srgbClr val="000000"/>
                </a:solidFill>
              </a:rPr>
              <a:t>st</a:t>
            </a:r>
            <a:r>
              <a:rPr lang="en-US" sz="1600" kern="0" dirty="0">
                <a:solidFill>
                  <a:srgbClr val="000000"/>
                </a:solidFill>
              </a:rPr>
              <a:t> R6 Releases implemented.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June 28</a:t>
            </a:r>
            <a:r>
              <a:rPr lang="en-US" sz="1600" kern="0" baseline="30000" dirty="0">
                <a:solidFill>
                  <a:srgbClr val="000000"/>
                </a:solidFill>
              </a:rPr>
              <a:t>th </a:t>
            </a:r>
            <a:r>
              <a:rPr lang="en-US" sz="1600" kern="0" dirty="0">
                <a:solidFill>
                  <a:srgbClr val="000000"/>
                </a:solidFill>
              </a:rPr>
              <a:t>ERCOT experienced an unplanned system outage of the Market Participant Identity Management (MPIM) system from 9:50-11:57 June 28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, 2024. .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June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62962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1781593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June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3876 Posts</a:t>
            </a:r>
          </a:p>
          <a:p>
            <a:r>
              <a:rPr lang="en-US" sz="2000" dirty="0"/>
              <a:t>480493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51 Posts</a:t>
            </a:r>
          </a:p>
          <a:p>
            <a:pPr lvl="1"/>
            <a:r>
              <a:rPr lang="en-US" sz="2000" dirty="0"/>
              <a:t>9 New Subscriptions</a:t>
            </a:r>
          </a:p>
          <a:p>
            <a:pPr lvl="1"/>
            <a:r>
              <a:rPr lang="en-US" sz="2000" dirty="0"/>
              <a:t>2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3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399567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77902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88998F-3CD9-D671-78DE-57D80F7B4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14993"/>
              </p:ext>
            </p:extLst>
          </p:nvPr>
        </p:nvGraphicFramePr>
        <p:xfrm>
          <a:off x="392667" y="645001"/>
          <a:ext cx="8465953" cy="5557162"/>
        </p:xfrm>
        <a:graphic>
          <a:graphicData uri="http://schemas.openxmlformats.org/drawingml/2006/table">
            <a:tbl>
              <a:tblPr/>
              <a:tblGrid>
                <a:gridCol w="1875846">
                  <a:extLst>
                    <a:ext uri="{9D8B030D-6E8A-4147-A177-3AD203B41FA5}">
                      <a16:colId xmlns:a16="http://schemas.microsoft.com/office/drawing/2014/main" val="3805795734"/>
                    </a:ext>
                  </a:extLst>
                </a:gridCol>
                <a:gridCol w="1537842">
                  <a:extLst>
                    <a:ext uri="{9D8B030D-6E8A-4147-A177-3AD203B41FA5}">
                      <a16:colId xmlns:a16="http://schemas.microsoft.com/office/drawing/2014/main" val="3181733016"/>
                    </a:ext>
                  </a:extLst>
                </a:gridCol>
                <a:gridCol w="2870639">
                  <a:extLst>
                    <a:ext uri="{9D8B030D-6E8A-4147-A177-3AD203B41FA5}">
                      <a16:colId xmlns:a16="http://schemas.microsoft.com/office/drawing/2014/main" val="550167478"/>
                    </a:ext>
                  </a:extLst>
                </a:gridCol>
                <a:gridCol w="2181626">
                  <a:extLst>
                    <a:ext uri="{9D8B030D-6E8A-4147-A177-3AD203B41FA5}">
                      <a16:colId xmlns:a16="http://schemas.microsoft.com/office/drawing/2014/main" val="4219712971"/>
                    </a:ext>
                  </a:extLst>
                </a:gridCol>
              </a:tblGrid>
              <a:tr h="172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6/26/2024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Baggera777@YAHOO.COM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21507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6/24/2024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761837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6/25/2024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joscelyn32@GMAIL.COM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01647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6/19/2024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jparedes@TYRENERGY.COM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44001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6/16/2024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Swebb0274@YAHOO.COM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710295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6/10/2024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kevin.nodarse@NEXTERAENERGY.COM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03863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5/29/2024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zahra.thurman@YSTAS.COM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828065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6/9/2024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tanner@TXRYAN.COM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25742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5/27/2024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britneyclark85@GMAIL.COM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7050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5/29/2024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ross.richardson@MOMENTUMMIDSTREAM.COM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026792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5/29/2024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sarah.bakker@FLATROCKENERGY.NET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59306"/>
                  </a:ext>
                </a:extLst>
              </a:tr>
              <a:tr h="184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5/30/2024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moose.gg35@GMAIL.COM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40974"/>
                  </a:ext>
                </a:extLst>
              </a:tr>
              <a:tr h="172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5/22/2024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max.servera@DENVERENERGYGROUP.COM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25760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5/16/2024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windo@BIGDATAENERGY.COM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96970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jasonherod@YAHOO.CA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567795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5/8/2024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tattoogirl3081@GMAIL.COM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418422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btoney@WTGGAS.COM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938810"/>
                  </a:ext>
                </a:extLst>
              </a:tr>
              <a:tr h="177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6/26/2024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tywneshia.coleman@SHELLENERGY.COM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16603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5/31/2024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tmarsh@TNSK.COM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342464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5/14/2024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doug.hester@TALENENERGY.COM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673088"/>
                  </a:ext>
                </a:extLst>
              </a:tr>
              <a:tr h="21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6/28/2024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rvelasquez@AGRGROUPINC.COM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81427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6/11/2024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Rcongi@ENERGYTEXAS.COM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97702"/>
                  </a:ext>
                </a:extLst>
              </a:tr>
              <a:tr h="178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kristina@SMARTBPOLLC.COM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23338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Michelle.Rios@SHELLENERGY.COM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607799"/>
                  </a:ext>
                </a:extLst>
              </a:tr>
              <a:tr h="181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andrew.few@MP2ENERGY.COM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34023"/>
                  </a:ext>
                </a:extLst>
              </a:tr>
              <a:tr h="172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tsperry@PULSEPOWERTEXAS.COM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5372"/>
                  </a:ext>
                </a:extLst>
              </a:tr>
              <a:tr h="172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marsha.pierce@MP2ENERGY.COM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995831"/>
                  </a:ext>
                </a:extLst>
              </a:tr>
              <a:tr h="172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klaferney@SMARTBPOLLC.COM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256722"/>
                  </a:ext>
                </a:extLst>
              </a:tr>
              <a:tr h="172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YVETTE.NELSON@GEXAENERGY.COM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062956"/>
                  </a:ext>
                </a:extLst>
              </a:tr>
              <a:tr h="187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KELDRON.MILLS@GEXAENERGY.COM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12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41648</TotalTime>
  <Words>545</Words>
  <Application>Microsoft Office PowerPoint</Application>
  <PresentationFormat>On-screen Show (4:3)</PresentationFormat>
  <Paragraphs>196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June ListServ Stats</vt:lpstr>
      <vt:lpstr>Weather Moratorium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345</cp:revision>
  <cp:lastPrinted>2019-05-06T20:09:17Z</cp:lastPrinted>
  <dcterms:created xsi:type="dcterms:W3CDTF">2016-01-21T15:20:31Z</dcterms:created>
  <dcterms:modified xsi:type="dcterms:W3CDTF">2024-07-10T19:22:48Z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