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68038" autoAdjust="0"/>
  </p:normalViewPr>
  <p:slideViewPr>
    <p:cSldViewPr showGuides="1">
      <p:cViewPr varScale="1">
        <p:scale>
          <a:sx n="57" d="100"/>
          <a:sy n="57" d="100"/>
        </p:scale>
        <p:origin x="2016" y="6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June 2023 and June 2024. Compared to last year, there are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June 2022 and June 2024.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u="none" strike="noStrike" baseline="0" dirty="0"/>
              <a:t>Time error toward the beginning of the month </a:t>
            </a:r>
            <a:r>
              <a:rPr lang="en-US" baseline="0" dirty="0"/>
              <a:t>was due to abnormal loading conditions and weather patterns which contributed to forecasted errors.  ERCOT increased the ACE integral feedback to adjust time error.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44,675,848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10,029,421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22.45%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4,979,491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11.15%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June 2024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228,743</a:t>
            </a:r>
            <a:r>
              <a:rPr lang="en-US" sz="3200" dirty="0"/>
              <a:t>  </a:t>
            </a:r>
            <a:r>
              <a:rPr lang="en-US" sz="32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MW*s</a:t>
            </a:r>
            <a:r>
              <a:rPr lang="en-US" sz="1800" b="1" baseline="0" dirty="0">
                <a:solidFill>
                  <a:schemeClr val="accent2"/>
                </a:solidFill>
              </a:rPr>
              <a:t>  </a:t>
            </a:r>
            <a:r>
              <a:rPr lang="en-US" sz="1800" dirty="0">
                <a:solidFill>
                  <a:schemeClr val="accent2"/>
                </a:solidFill>
              </a:rPr>
              <a:t>on June 18th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June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278,647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320,334</a:t>
            </a:r>
            <a:r>
              <a:rPr lang="en-US" sz="2800" dirty="0"/>
              <a:t>  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June 27th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228,743</a:t>
            </a:r>
            <a:r>
              <a:rPr lang="en-US" sz="24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June 18th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June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177.18</a:t>
            </a:r>
            <a:r>
              <a:rPr lang="en-US" baseline="0" dirty="0"/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174.85 </a:t>
            </a:r>
            <a:r>
              <a:rPr lang="en-US" dirty="0"/>
              <a:t>which is in line with expectations, and the CPS1 score for June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15.20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16.93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14.28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June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June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</a:t>
            </a:r>
            <a:r>
              <a:rPr lang="en-US"/>
              <a:t>July 24,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1" y="733580"/>
            <a:ext cx="7543796" cy="54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046" y="845203"/>
            <a:ext cx="7378107" cy="53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095" y="845890"/>
            <a:ext cx="7344009" cy="53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9" y="721324"/>
            <a:ext cx="7460417" cy="5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June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177.18%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174.85%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15.20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16.93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44,675,848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10,029,421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22.45%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4,979,491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11.15%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278,647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320,334</a:t>
            </a:r>
            <a:r>
              <a:rPr lang="en-US" sz="1600" dirty="0">
                <a:solidFill>
                  <a:schemeClr val="tx2"/>
                </a:solidFill>
              </a:rPr>
              <a:t>  MW*s on June 27th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228,743 </a:t>
            </a:r>
            <a:r>
              <a:rPr lang="en-US" sz="1600" dirty="0">
                <a:solidFill>
                  <a:schemeClr val="tx2"/>
                </a:solidFill>
              </a:rPr>
              <a:t>MW*s on June 18th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6" y="914400"/>
            <a:ext cx="7396466" cy="53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5" cy="51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5" y="991145"/>
            <a:ext cx="7171387" cy="52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7" cy="5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2" y="914950"/>
            <a:ext cx="7238995" cy="52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66793"/>
            <a:ext cx="7474281" cy="54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901534"/>
              </p:ext>
            </p:extLst>
          </p:nvPr>
        </p:nvGraphicFramePr>
        <p:xfrm>
          <a:off x="228602" y="4461509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0BB8DE-C748-3EE6-1726-D1AC4EA0B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685" y="939100"/>
            <a:ext cx="6138630" cy="343763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054" y="736531"/>
            <a:ext cx="7573294" cy="550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177.18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June.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5" y="712161"/>
            <a:ext cx="7488767" cy="543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724400" y="104574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177.18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6" cy="531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174.85%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5" cy="52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90" cy="54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101134</TotalTime>
  <Words>945</Words>
  <Application>Microsoft Office PowerPoint</Application>
  <PresentationFormat>On-screen Show (4:3)</PresentationFormat>
  <Paragraphs>222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June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1707</cp:revision>
  <cp:lastPrinted>2016-01-21T20:53:15Z</cp:lastPrinted>
  <dcterms:created xsi:type="dcterms:W3CDTF">2016-01-21T15:20:31Z</dcterms:created>
  <dcterms:modified xsi:type="dcterms:W3CDTF">2024-07-23T18:15:33Z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