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27"/>
  </p:notesMasterIdLst>
  <p:handoutMasterIdLst>
    <p:handoutMasterId r:id="rId28"/>
  </p:handoutMasterIdLst>
  <p:sldIdLst>
    <p:sldId id="542" r:id="rId7"/>
    <p:sldId id="550" r:id="rId8"/>
    <p:sldId id="552" r:id="rId9"/>
    <p:sldId id="559" r:id="rId10"/>
    <p:sldId id="561" r:id="rId11"/>
    <p:sldId id="566" r:id="rId12"/>
    <p:sldId id="564" r:id="rId13"/>
    <p:sldId id="299" r:id="rId14"/>
    <p:sldId id="307" r:id="rId15"/>
    <p:sldId id="312" r:id="rId16"/>
    <p:sldId id="315" r:id="rId17"/>
    <p:sldId id="314" r:id="rId18"/>
    <p:sldId id="284" r:id="rId19"/>
    <p:sldId id="303" r:id="rId20"/>
    <p:sldId id="331" r:id="rId21"/>
    <p:sldId id="565" r:id="rId22"/>
    <p:sldId id="547" r:id="rId23"/>
    <p:sldId id="558" r:id="rId24"/>
    <p:sldId id="291" r:id="rId25"/>
    <p:sldId id="33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00AEC7"/>
    <a:srgbClr val="E6EBF0"/>
    <a:srgbClr val="98C3FA"/>
    <a:srgbClr val="70CDD9"/>
    <a:srgbClr val="8DC3E5"/>
    <a:srgbClr val="A9E5EA"/>
    <a:srgbClr val="5B6770"/>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2" autoAdjust="0"/>
  </p:normalViewPr>
  <p:slideViewPr>
    <p:cSldViewPr snapToGrid="0">
      <p:cViewPr varScale="1">
        <p:scale>
          <a:sx n="106" d="100"/>
          <a:sy n="106" d="100"/>
        </p:scale>
        <p:origin x="176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[CLR_Qualified_v2.xlsx]Sheet3!PivotTable1</c:name>
    <c:fmtId val="1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solidFill>
                  <a:schemeClr val="bg2">
                    <a:lumMod val="10000"/>
                  </a:schemeClr>
                </a:solidFill>
              </a:rPr>
              <a:t>Controllable</a:t>
            </a:r>
            <a:r>
              <a:rPr lang="en-US" sz="1600" baseline="0" dirty="0">
                <a:solidFill>
                  <a:schemeClr val="bg2">
                    <a:lumMod val="10000"/>
                  </a:schemeClr>
                </a:solidFill>
              </a:rPr>
              <a:t> Load Resource MW by Resource Entity (RE) qualified for RRS or ECRS</a:t>
            </a:r>
            <a:endParaRPr lang="en-US" sz="1600" dirty="0">
              <a:solidFill>
                <a:schemeClr val="bg2">
                  <a:lumMod val="10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estFi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estFi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estFi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s>
    <c:plotArea>
      <c:layout/>
      <c:pieChart>
        <c:varyColors val="1"/>
        <c:ser>
          <c:idx val="0"/>
          <c:order val="0"/>
          <c:tx>
            <c:strRef>
              <c:f>Sheet3!$B$3</c:f>
              <c:strCache>
                <c:ptCount val="1"/>
                <c:pt idx="0">
                  <c:v>Total</c:v>
                </c:pt>
              </c:strCache>
            </c:strRef>
          </c:tx>
          <c:dPt>
            <c:idx val="0"/>
            <c:bubble3D val="0"/>
            <c:spPr>
              <a:solidFill>
                <a:schemeClr val="accent1"/>
              </a:solidFill>
              <a:ln>
                <a:noFill/>
              </a:ln>
              <a:effectLst/>
            </c:spPr>
            <c:extLst>
              <c:ext xmlns:c16="http://schemas.microsoft.com/office/drawing/2014/chart" uri="{C3380CC4-5D6E-409C-BE32-E72D297353CC}">
                <c16:uniqueId val="{00000001-81C3-44D6-A410-FF601BEAB8B1}"/>
              </c:ext>
            </c:extLst>
          </c:dPt>
          <c:dPt>
            <c:idx val="1"/>
            <c:bubble3D val="0"/>
            <c:spPr>
              <a:solidFill>
                <a:schemeClr val="accent2"/>
              </a:solidFill>
              <a:ln>
                <a:noFill/>
              </a:ln>
              <a:effectLst/>
            </c:spPr>
            <c:extLst>
              <c:ext xmlns:c16="http://schemas.microsoft.com/office/drawing/2014/chart" uri="{C3380CC4-5D6E-409C-BE32-E72D297353CC}">
                <c16:uniqueId val="{00000003-81C3-44D6-A410-FF601BEAB8B1}"/>
              </c:ext>
            </c:extLst>
          </c:dPt>
          <c:dPt>
            <c:idx val="2"/>
            <c:bubble3D val="0"/>
            <c:spPr>
              <a:solidFill>
                <a:schemeClr val="accent3"/>
              </a:solidFill>
              <a:ln>
                <a:noFill/>
              </a:ln>
              <a:effectLst/>
            </c:spPr>
            <c:extLst>
              <c:ext xmlns:c16="http://schemas.microsoft.com/office/drawing/2014/chart" uri="{C3380CC4-5D6E-409C-BE32-E72D297353CC}">
                <c16:uniqueId val="{00000005-81C3-44D6-A410-FF601BEAB8B1}"/>
              </c:ext>
            </c:extLst>
          </c:dPt>
          <c:dPt>
            <c:idx val="3"/>
            <c:bubble3D val="0"/>
            <c:spPr>
              <a:solidFill>
                <a:schemeClr val="accent4"/>
              </a:solidFill>
              <a:ln>
                <a:noFill/>
              </a:ln>
              <a:effectLst/>
            </c:spPr>
            <c:extLst>
              <c:ext xmlns:c16="http://schemas.microsoft.com/office/drawing/2014/chart" uri="{C3380CC4-5D6E-409C-BE32-E72D297353CC}">
                <c16:uniqueId val="{00000007-81C3-44D6-A410-FF601BEAB8B1}"/>
              </c:ext>
            </c:extLst>
          </c:dPt>
          <c:dLbls>
            <c:dLbl>
              <c:idx val="3"/>
              <c:layout>
                <c:manualLayout>
                  <c:x val="6.8347707740460274E-3"/>
                  <c:y val="5.52396006529127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C3-44D6-A410-FF601BEAB8B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Sheet3!$A$4:$A$8</c:f>
              <c:strCache>
                <c:ptCount val="4"/>
                <c:pt idx="0">
                  <c:v>RE1</c:v>
                </c:pt>
                <c:pt idx="1">
                  <c:v>RE2</c:v>
                </c:pt>
                <c:pt idx="2">
                  <c:v>RE3</c:v>
                </c:pt>
                <c:pt idx="3">
                  <c:v>RE4</c:v>
                </c:pt>
              </c:strCache>
            </c:strRef>
          </c:cat>
          <c:val>
            <c:numRef>
              <c:f>Sheet3!$B$4:$B$8</c:f>
              <c:numCache>
                <c:formatCode>General</c:formatCode>
                <c:ptCount val="4"/>
                <c:pt idx="0">
                  <c:v>370</c:v>
                </c:pt>
                <c:pt idx="1">
                  <c:v>117.5</c:v>
                </c:pt>
                <c:pt idx="2">
                  <c:v>18</c:v>
                </c:pt>
                <c:pt idx="3">
                  <c:v>16.5</c:v>
                </c:pt>
              </c:numCache>
            </c:numRef>
          </c:val>
          <c:extLst>
            <c:ext xmlns:c16="http://schemas.microsoft.com/office/drawing/2014/chart" uri="{C3380CC4-5D6E-409C-BE32-E72D297353CC}">
              <c16:uniqueId val="{00000008-81C3-44D6-A410-FF601BEAB8B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7/24/2024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7/24/2024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27752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61059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23988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4117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6051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91999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39628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87561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777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31242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053683"/>
            <a:ext cx="8534400" cy="2042317"/>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9382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2" name="Content Placeholder 2">
            <a:extLst>
              <a:ext uri="{FF2B5EF4-FFF2-40B4-BE49-F238E27FC236}">
                <a16:creationId xmlns:a16="http://schemas.microsoft.com/office/drawing/2014/main" id="{8650E65A-77F2-BD31-7884-036E0E1C7699}"/>
              </a:ext>
            </a:extLst>
          </p:cNvPr>
          <p:cNvSpPr>
            <a:spLocks noGrp="1"/>
          </p:cNvSpPr>
          <p:nvPr>
            <p:ph idx="10"/>
          </p:nvPr>
        </p:nvSpPr>
        <p:spPr>
          <a:xfrm>
            <a:off x="304800" y="4038600"/>
            <a:ext cx="8340436" cy="2057399"/>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307E5F9A-4C8E-B655-9F97-B41B055E27A3}"/>
              </a:ext>
            </a:extLst>
          </p:cNvPr>
          <p:cNvSpPr>
            <a:spLocks noGrp="1"/>
          </p:cNvSpPr>
          <p:nvPr>
            <p:ph idx="12"/>
          </p:nvPr>
        </p:nvSpPr>
        <p:spPr>
          <a:xfrm>
            <a:off x="304800" y="1219201"/>
            <a:ext cx="8305800" cy="2042317"/>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08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5626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BA04B7-EE99-D736-11AC-D183C0DF7ACD}"/>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1">
                <a:solidFill>
                  <a:schemeClr val="tx2"/>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3A5A8A3F-3706-273B-1AFB-760A102730E0}"/>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7029BC0-04FA-F2B5-5399-0E40A64D3564}"/>
              </a:ext>
            </a:extLst>
          </p:cNvPr>
          <p:cNvSpPr>
            <a:spLocks noGrp="1"/>
          </p:cNvSpPr>
          <p:nvPr>
            <p:ph idx="10"/>
          </p:nvPr>
        </p:nvSpPr>
        <p:spPr>
          <a:xfrm>
            <a:off x="5486400" y="838199"/>
            <a:ext cx="3352800" cy="5410201"/>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800" b="0">
                <a:solidFill>
                  <a:schemeClr val="tx1"/>
                </a:solidFill>
              </a:defRPr>
            </a:lvl1pPr>
            <a:lvl2pPr>
              <a:defRPr sz="1600">
                <a:solidFill>
                  <a:schemeClr val="tx1"/>
                </a:solidFill>
              </a:defRPr>
            </a:lvl2pPr>
            <a:lvl3pPr>
              <a:defRPr sz="14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2EE9DFC8-B2E5-E793-2150-517381008A73}"/>
              </a:ext>
            </a:extLst>
          </p:cNvPr>
          <p:cNvSpPr>
            <a:spLocks noGrp="1"/>
          </p:cNvSpPr>
          <p:nvPr>
            <p:ph sz="half" idx="1"/>
          </p:nvPr>
        </p:nvSpPr>
        <p:spPr>
          <a:xfrm>
            <a:off x="304800"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2" name="Content Placeholder 4">
            <a:extLst>
              <a:ext uri="{FF2B5EF4-FFF2-40B4-BE49-F238E27FC236}">
                <a16:creationId xmlns:a16="http://schemas.microsoft.com/office/drawing/2014/main" id="{378E2229-F384-0D03-A606-DDA1EF9C1598}"/>
              </a:ext>
            </a:extLst>
          </p:cNvPr>
          <p:cNvSpPr>
            <a:spLocks noGrp="1"/>
          </p:cNvSpPr>
          <p:nvPr>
            <p:ph sz="half" idx="11"/>
          </p:nvPr>
        </p:nvSpPr>
        <p:spPr>
          <a:xfrm>
            <a:off x="31692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A025B271-82B7-1F6E-F1D4-5CDE1CA26D69}"/>
              </a:ext>
            </a:extLst>
          </p:cNvPr>
          <p:cNvSpPr>
            <a:spLocks noGrp="1"/>
          </p:cNvSpPr>
          <p:nvPr>
            <p:ph sz="half" idx="12"/>
          </p:nvPr>
        </p:nvSpPr>
        <p:spPr>
          <a:xfrm>
            <a:off x="6026729" y="762000"/>
            <a:ext cx="2819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29"/>
            <a:ext cx="73914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228241" y="3962400"/>
            <a:ext cx="554416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9D3E071B-3191-735B-1E53-53195D771F0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775D9C-A163-0AE2-B1A6-0B1992510CDD}"/>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D17EF50F-9FD6-D876-630B-1BB9772EDA08}"/>
              </a:ext>
            </a:extLst>
          </p:cNvPr>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0"/>
            <a:ext cx="7620002"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ECA9812F-1971-A6EB-3683-540A757044A4}"/>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291383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53FC956-A879-5B22-35BA-D236C87FBE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6A410FC-F79C-D1EE-BC59-B3D7D49806A6}"/>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858000"/>
          </a:xfrm>
          <a:prstGeom prst="rect">
            <a:avLst/>
          </a:prstGeom>
          <a:solidFill>
            <a:srgbClr val="E6EBF0"/>
          </a:solidFill>
        </p:spPr>
        <p:txBody>
          <a:bodyPr lIns="274320" tIns="960120" rIns="274320" bIns="7315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7A8D8C4E-4BE2-888F-3F85-54FC3D912AF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173ABB5D-9742-CBF2-15A7-11E66774A8F4}"/>
              </a:ext>
            </a:extLst>
          </p:cNvPr>
          <p:cNvSpPr>
            <a:spLocks noGrp="1"/>
          </p:cNvSpPr>
          <p:nvPr>
            <p:ph idx="1"/>
          </p:nvPr>
        </p:nvSpPr>
        <p:spPr>
          <a:xfrm>
            <a:off x="914400" y="0"/>
            <a:ext cx="4572000" cy="6172200"/>
          </a:xfrm>
          <a:prstGeom prst="rect">
            <a:avLst/>
          </a:prstGeom>
        </p:spPr>
        <p:txBody>
          <a:bodyPr lIns="914400" tIns="91440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and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42DC6D-47B2-4BEB-A8AA-8A0002CC16B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4922C3B1-E57B-52E5-9F21-33863CDB213D}"/>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99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3182A6B-DC34-4468-C956-97A4DC5435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F7AFAAF5-F226-6389-E586-DC0463600789}"/>
              </a:ext>
            </a:extLst>
          </p:cNvPr>
          <p:cNvSpPr>
            <a:spLocks noGrp="1"/>
          </p:cNvSpPr>
          <p:nvPr>
            <p:ph idx="10"/>
          </p:nvPr>
        </p:nvSpPr>
        <p:spPr>
          <a:xfrm>
            <a:off x="1600200" y="3429000"/>
            <a:ext cx="7010400" cy="2819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400" b="0">
                <a:solidFill>
                  <a:schemeClr val="accent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99807EB-47DD-8DF6-305A-C4E5A3D892EB}"/>
              </a:ext>
            </a:extLst>
          </p:cNvPr>
          <p:cNvSpPr>
            <a:spLocks noGrp="1"/>
          </p:cNvSpPr>
          <p:nvPr>
            <p:ph idx="1"/>
          </p:nvPr>
        </p:nvSpPr>
        <p:spPr>
          <a:xfrm>
            <a:off x="914400" y="0"/>
            <a:ext cx="7696200" cy="3429000"/>
          </a:xfrm>
          <a:prstGeom prst="rect">
            <a:avLst/>
          </a:prstGeom>
        </p:spPr>
        <p:txBody>
          <a:bodyPr lIns="914400" tIns="91440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42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DA4A3320-2AAB-0F80-784F-76D0C98A403E}"/>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B17BDA0E-C1F9-FF52-4A21-937465BDDD7F}"/>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8267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4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3CF171C-297F-4950-0C7E-D8D375822F5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4" name="Content Placeholder 2">
            <a:extLst>
              <a:ext uri="{FF2B5EF4-FFF2-40B4-BE49-F238E27FC236}">
                <a16:creationId xmlns:a16="http://schemas.microsoft.com/office/drawing/2014/main" id="{AEB5CE23-0801-2645-C33A-9F9E19FF4648}"/>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8A263E8-3DE1-FE29-FE2A-6585C0D4DCCD}"/>
              </a:ext>
            </a:extLst>
          </p:cNvPr>
          <p:cNvSpPr>
            <a:spLocks noGrp="1"/>
          </p:cNvSpPr>
          <p:nvPr>
            <p:ph idx="10"/>
          </p:nvPr>
        </p:nvSpPr>
        <p:spPr>
          <a:xfrm>
            <a:off x="5105400" y="990601"/>
            <a:ext cx="3505200" cy="54102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9A24D0FB-E176-3A85-94A0-3D5271A740CD}"/>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149098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9664-72AA-34F1-784C-6E6582F03898}"/>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A106EE49-B184-8DE1-DEB3-C9D706F2784A}"/>
              </a:ext>
            </a:extLst>
          </p:cNvPr>
          <p:cNvSpPr>
            <a:spLocks noGrp="1"/>
          </p:cNvSpPr>
          <p:nvPr>
            <p:ph idx="1"/>
          </p:nvPr>
        </p:nvSpPr>
        <p:spPr>
          <a:xfrm>
            <a:off x="1524000" y="990600"/>
            <a:ext cx="3352800" cy="54864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10830282-F265-20EB-31BA-835917B411D5}"/>
              </a:ext>
            </a:extLst>
          </p:cNvPr>
          <p:cNvSpPr>
            <a:spLocks noGrp="1"/>
          </p:cNvSpPr>
          <p:nvPr>
            <p:ph idx="10"/>
          </p:nvPr>
        </p:nvSpPr>
        <p:spPr>
          <a:xfrm>
            <a:off x="5105400" y="990601"/>
            <a:ext cx="3505200" cy="5410200"/>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A52C17FD-3EC6-0937-A579-73189B204FC9}"/>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638300" y="1127931"/>
            <a:ext cx="7213840" cy="2628412"/>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2" spcCol="548640">
            <a:spAutoFit/>
          </a:bodyPr>
          <a:lstStyle>
            <a:lvl1pPr marL="0" indent="0">
              <a:buNone/>
              <a:defRPr sz="2000">
                <a:solidFill>
                  <a:schemeClr val="tx1"/>
                </a:solidFill>
              </a:defRPr>
            </a:lvl1pPr>
            <a:lvl2pPr>
              <a:defRPr sz="1800">
                <a:solidFill>
                  <a:schemeClr val="accent2"/>
                </a:solidFill>
              </a:defRPr>
            </a:lvl2pPr>
            <a:lvl3pPr marL="914400" indent="0">
              <a:buNone/>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638300" y="3962400"/>
            <a:ext cx="7213840" cy="2268313"/>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274320" tIns="274320" rIns="274320" bIns="27432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6FB956A1-A25D-DD57-0C23-A5E2DB94E5D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2F52A6F6-BF09-CAD7-9F06-9654C66946F8}"/>
              </a:ext>
            </a:extLst>
          </p:cNvPr>
          <p:cNvSpPr>
            <a:spLocks noGrp="1"/>
          </p:cNvSpPr>
          <p:nvPr>
            <p:ph type="title"/>
          </p:nvPr>
        </p:nvSpPr>
        <p:spPr>
          <a:xfrm>
            <a:off x="1524000" y="472282"/>
            <a:ext cx="7315200" cy="518318"/>
          </a:xfrm>
          <a:prstGeom prst="rect">
            <a:avLst/>
          </a:prstGeom>
        </p:spPr>
        <p:txBody>
          <a:bodyPr lIns="274320"/>
          <a:lstStyle>
            <a:lvl1pPr algn="l">
              <a:defRPr sz="2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51816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464808"/>
          </a:xfrm>
          <a:prstGeom prst="rect">
            <a:avLst/>
          </a:prstGeom>
          <a:solidFill>
            <a:srgbClr val="E6EBF0"/>
          </a:solidFill>
        </p:spPr>
        <p:txBody>
          <a:bodyPr lIns="274320" tIns="1051560" rIns="274320" bIns="731520"/>
          <a:lstStyle>
            <a:lvl1pPr marL="0" indent="0">
              <a:buNone/>
              <a:defRPr sz="2000" b="0">
                <a:solidFill>
                  <a:schemeClr val="accent1"/>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304800" y="762000"/>
            <a:ext cx="8534400" cy="2514600"/>
          </a:xfrm>
          <a:prstGeom prst="rect">
            <a:avLst/>
          </a:prstGeom>
        </p:spPr>
        <p:txBody>
          <a:bodyPr lIns="274320" tIns="274320" rIns="274320" bIns="36576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304800" y="34290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6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8BCE00-998E-E986-BAB5-DFC04DAB5EA8}"/>
              </a:ext>
            </a:extLst>
          </p:cNvPr>
          <p:cNvSpPr>
            <a:spLocks noGrp="1"/>
          </p:cNvSpPr>
          <p:nvPr>
            <p:ph idx="1"/>
          </p:nvPr>
        </p:nvSpPr>
        <p:spPr>
          <a:xfrm>
            <a:off x="304800" y="762000"/>
            <a:ext cx="8534400" cy="4038600"/>
          </a:xfrm>
          <a:prstGeom prst="rect">
            <a:avLst/>
          </a:prstGeom>
        </p:spPr>
        <p:txBody>
          <a:bodyPr lIns="274320" tIns="274320" rIns="274320" bIns="274320"/>
          <a:lstStyle>
            <a:lvl1pPr marL="0" indent="0">
              <a:buNone/>
              <a:defRPr sz="2000" b="0">
                <a:solidFill>
                  <a:schemeClr val="tx1"/>
                </a:solidFill>
              </a:defRPr>
            </a:lvl1pPr>
            <a:lvl2pPr>
              <a:defRPr sz="20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304800" y="4800600"/>
            <a:ext cx="8534400" cy="12954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2743200" y="6553200"/>
            <a:ext cx="40386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81068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935921" cy="246221"/>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13" r:id="rId5"/>
    <p:sldLayoutId id="2147483714" r:id="rId6"/>
    <p:sldLayoutId id="2147483715" r:id="rId7"/>
    <p:sldLayoutId id="2147483716" r:id="rId8"/>
    <p:sldLayoutId id="2147483755" r:id="rId9"/>
    <p:sldLayoutId id="2147483756" r:id="rId10"/>
    <p:sldLayoutId id="2147483717" r:id="rId11"/>
    <p:sldLayoutId id="2147483718" r:id="rId12"/>
    <p:sldLayoutId id="2147483719" r:id="rId13"/>
    <p:sldLayoutId id="2147483720" r:id="rId14"/>
    <p:sldLayoutId id="2147483666" r:id="rId15"/>
    <p:sldLayoutId id="2147483722" r:id="rId16"/>
    <p:sldLayoutId id="2147483737"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flipH="1">
            <a:off x="914402" y="5"/>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a:cxnSpLocks/>
          </p:cNvCxnSpPr>
          <p:nvPr userDrawn="1"/>
        </p:nvCxnSpPr>
        <p:spPr>
          <a:xfrm flipH="1">
            <a:off x="914400" y="6019800"/>
            <a:ext cx="3"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27B9B1-E043-8DC1-3EC7-0618B8D4608F}"/>
              </a:ext>
            </a:extLst>
          </p:cNvPr>
          <p:cNvSpPr/>
          <p:nvPr userDrawn="1"/>
        </p:nvSpPr>
        <p:spPr>
          <a:xfrm>
            <a:off x="8534402"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3" name="Rectangle 2">
            <a:extLst>
              <a:ext uri="{FF2B5EF4-FFF2-40B4-BE49-F238E27FC236}">
                <a16:creationId xmlns:a16="http://schemas.microsoft.com/office/drawing/2014/main" id="{B60C3A2F-8F20-B658-C764-43B7B4E03C14}"/>
              </a:ext>
            </a:extLst>
          </p:cNvPr>
          <p:cNvSpPr/>
          <p:nvPr userDrawn="1"/>
        </p:nvSpPr>
        <p:spPr>
          <a:xfrm>
            <a:off x="9019630"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Footer Placeholder 4">
            <a:extLst>
              <a:ext uri="{FF2B5EF4-FFF2-40B4-BE49-F238E27FC236}">
                <a16:creationId xmlns:a16="http://schemas.microsoft.com/office/drawing/2014/main" id="{DEB88D08-DDEE-00ED-73FF-063414CEEA2E}"/>
              </a:ext>
            </a:extLst>
          </p:cNvPr>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8AB031E7-226A-613D-9699-D5B9B138274C}"/>
              </a:ext>
            </a:extLst>
          </p:cNvPr>
          <p:cNvCxnSpPr>
            <a:cxnSpLocks/>
          </p:cNvCxnSpPr>
          <p:nvPr userDrawn="1"/>
        </p:nvCxnSpPr>
        <p:spPr>
          <a:xfrm>
            <a:off x="914402" y="6477005"/>
            <a:ext cx="81381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18A6C-1485-2DE6-42D7-00D0F66FEAE0}"/>
              </a:ext>
            </a:extLst>
          </p:cNvPr>
          <p:cNvSpPr txBox="1"/>
          <p:nvPr userDrawn="1"/>
        </p:nvSpPr>
        <p:spPr>
          <a:xfrm>
            <a:off x="838200" y="6553200"/>
            <a:ext cx="935921" cy="246221"/>
          </a:xfrm>
          <a:prstGeom prst="rect">
            <a:avLst/>
          </a:prstGeom>
          <a:noFill/>
        </p:spPr>
        <p:txBody>
          <a:bodyPr wrap="square" rtlCol="0">
            <a:spAutoFit/>
          </a:bodyPr>
          <a:lstStyle/>
          <a:p>
            <a:r>
              <a:rPr lang="en-US" sz="1000" b="1">
                <a:solidFill>
                  <a:schemeClr val="tx1"/>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2105561"/>
            <a:ext cx="512781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Large </a:t>
            </a:r>
            <a:r>
              <a:rPr kumimoji="0" lang="en-US" sz="1800" b="1" i="0" u="none" strike="noStrike" kern="1200" cap="none" spc="0" normalizeH="0" baseline="0" noProof="0">
                <a:ln>
                  <a:noFill/>
                </a:ln>
                <a:solidFill>
                  <a:prstClr val="black"/>
                </a:solidFill>
                <a:effectLst/>
                <a:uLnTx/>
                <a:uFillTx/>
                <a:latin typeface="Arial" panose="020B0604020202020204"/>
                <a:ea typeface="+mn-ea"/>
                <a:cs typeface="+mn-cs"/>
              </a:rPr>
              <a:t>Loads Introduction</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July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ERCOT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Operations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PDCWG | July 24, 2024</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B2C6-3E5A-1190-C094-5364D66F3A93}"/>
              </a:ext>
            </a:extLst>
          </p:cNvPr>
          <p:cNvSpPr>
            <a:spLocks noGrp="1"/>
          </p:cNvSpPr>
          <p:nvPr>
            <p:ph type="title"/>
          </p:nvPr>
        </p:nvSpPr>
        <p:spPr/>
        <p:txBody>
          <a:bodyPr/>
          <a:lstStyle/>
          <a:p>
            <a:r>
              <a:rPr lang="en-US" dirty="0"/>
              <a:t>2024 Monthly NSFL Ramps </a:t>
            </a:r>
          </a:p>
        </p:txBody>
      </p:sp>
      <p:sp>
        <p:nvSpPr>
          <p:cNvPr id="3" name="Content Placeholder 2">
            <a:extLst>
              <a:ext uri="{FF2B5EF4-FFF2-40B4-BE49-F238E27FC236}">
                <a16:creationId xmlns:a16="http://schemas.microsoft.com/office/drawing/2014/main" id="{3CCC8B4D-DAD1-CA36-E7E2-565CF50A565B}"/>
              </a:ext>
            </a:extLst>
          </p:cNvPr>
          <p:cNvSpPr>
            <a:spLocks noGrp="1"/>
          </p:cNvSpPr>
          <p:nvPr>
            <p:ph idx="1"/>
          </p:nvPr>
        </p:nvSpPr>
        <p:spPr>
          <a:xfrm>
            <a:off x="256633" y="762000"/>
            <a:ext cx="8763000" cy="990601"/>
          </a:xfrm>
        </p:spPr>
        <p:txBody>
          <a:bodyPr/>
          <a:lstStyle/>
          <a:p>
            <a:r>
              <a:rPr lang="en-US" sz="2000" dirty="0"/>
              <a:t>Ramping behavior has a wider distribution entering the Summer months. </a:t>
            </a:r>
          </a:p>
        </p:txBody>
      </p:sp>
      <p:sp>
        <p:nvSpPr>
          <p:cNvPr id="4" name="Slide Number Placeholder 3">
            <a:extLst>
              <a:ext uri="{FF2B5EF4-FFF2-40B4-BE49-F238E27FC236}">
                <a16:creationId xmlns:a16="http://schemas.microsoft.com/office/drawing/2014/main" id="{001DB4BE-A25C-A7AF-58B6-5327A945E5E2}"/>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7" name="Picture 6">
            <a:extLst>
              <a:ext uri="{FF2B5EF4-FFF2-40B4-BE49-F238E27FC236}">
                <a16:creationId xmlns:a16="http://schemas.microsoft.com/office/drawing/2014/main" id="{7E026DA8-7AA2-B3C6-965F-630FB88EA9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71600" y="1600200"/>
            <a:ext cx="6096000" cy="4529773"/>
          </a:xfrm>
          <a:prstGeom prst="rect">
            <a:avLst/>
          </a:prstGeom>
        </p:spPr>
      </p:pic>
    </p:spTree>
    <p:extLst>
      <p:ext uri="{BB962C8B-B14F-4D97-AF65-F5344CB8AC3E}">
        <p14:creationId xmlns:p14="http://schemas.microsoft.com/office/powerpoint/2010/main" val="28456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74C1-17A5-0384-ECCE-610A7A68555F}"/>
              </a:ext>
            </a:extLst>
          </p:cNvPr>
          <p:cNvSpPr>
            <a:spLocks noGrp="1"/>
          </p:cNvSpPr>
          <p:nvPr>
            <p:ph type="title"/>
          </p:nvPr>
        </p:nvSpPr>
        <p:spPr/>
        <p:txBody>
          <a:bodyPr/>
          <a:lstStyle/>
          <a:p>
            <a:r>
              <a:rPr lang="en-US" dirty="0"/>
              <a:t>2024 Monthly NSFL Ramps Greater than 5 MW</a:t>
            </a:r>
          </a:p>
        </p:txBody>
      </p:sp>
      <p:sp>
        <p:nvSpPr>
          <p:cNvPr id="3" name="Content Placeholder 2">
            <a:extLst>
              <a:ext uri="{FF2B5EF4-FFF2-40B4-BE49-F238E27FC236}">
                <a16:creationId xmlns:a16="http://schemas.microsoft.com/office/drawing/2014/main" id="{A5546D6F-57F8-0230-92BD-6BBE3046A63C}"/>
              </a:ext>
            </a:extLst>
          </p:cNvPr>
          <p:cNvSpPr>
            <a:spLocks noGrp="1"/>
          </p:cNvSpPr>
          <p:nvPr>
            <p:ph idx="1"/>
          </p:nvPr>
        </p:nvSpPr>
        <p:spPr>
          <a:xfrm>
            <a:off x="304800" y="990600"/>
            <a:ext cx="8534400" cy="567531"/>
          </a:xfrm>
        </p:spPr>
        <p:txBody>
          <a:bodyPr/>
          <a:lstStyle/>
          <a:p>
            <a:r>
              <a:rPr lang="en-US" sz="2000" dirty="0"/>
              <a:t>Larger distributions are observed when small ramps are excluded. </a:t>
            </a:r>
          </a:p>
        </p:txBody>
      </p:sp>
      <p:sp>
        <p:nvSpPr>
          <p:cNvPr id="4" name="Slide Number Placeholder 3">
            <a:extLst>
              <a:ext uri="{FF2B5EF4-FFF2-40B4-BE49-F238E27FC236}">
                <a16:creationId xmlns:a16="http://schemas.microsoft.com/office/drawing/2014/main" id="{C930232B-96F5-A4E2-3BDF-92AAA079EEF1}"/>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a:extLst>
              <a:ext uri="{FF2B5EF4-FFF2-40B4-BE49-F238E27FC236}">
                <a16:creationId xmlns:a16="http://schemas.microsoft.com/office/drawing/2014/main" id="{EF70609F-70B9-BC5F-A957-627563A3D3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5759" y="1739900"/>
            <a:ext cx="6512482" cy="4547150"/>
          </a:xfrm>
          <a:prstGeom prst="rect">
            <a:avLst/>
          </a:prstGeom>
        </p:spPr>
      </p:pic>
    </p:spTree>
    <p:extLst>
      <p:ext uri="{BB962C8B-B14F-4D97-AF65-F5344CB8AC3E}">
        <p14:creationId xmlns:p14="http://schemas.microsoft.com/office/powerpoint/2010/main" val="367635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1874-5880-2EFA-7727-3E6648EB7614}"/>
              </a:ext>
            </a:extLst>
          </p:cNvPr>
          <p:cNvSpPr>
            <a:spLocks noGrp="1"/>
          </p:cNvSpPr>
          <p:nvPr>
            <p:ph type="title"/>
          </p:nvPr>
        </p:nvSpPr>
        <p:spPr/>
        <p:txBody>
          <a:bodyPr/>
          <a:lstStyle/>
          <a:p>
            <a:r>
              <a:rPr lang="en-US" dirty="0"/>
              <a:t>Large NSFL Ramps by Hour for 2024</a:t>
            </a:r>
          </a:p>
        </p:txBody>
      </p:sp>
      <p:sp>
        <p:nvSpPr>
          <p:cNvPr id="3" name="Content Placeholder 2">
            <a:extLst>
              <a:ext uri="{FF2B5EF4-FFF2-40B4-BE49-F238E27FC236}">
                <a16:creationId xmlns:a16="http://schemas.microsoft.com/office/drawing/2014/main" id="{A07402A0-62F1-1464-B915-3B9C905D1A9C}"/>
              </a:ext>
            </a:extLst>
          </p:cNvPr>
          <p:cNvSpPr>
            <a:spLocks noGrp="1"/>
          </p:cNvSpPr>
          <p:nvPr>
            <p:ph idx="1"/>
          </p:nvPr>
        </p:nvSpPr>
        <p:spPr>
          <a:xfrm>
            <a:off x="304800" y="990601"/>
            <a:ext cx="3657600" cy="2181370"/>
          </a:xfrm>
        </p:spPr>
        <p:txBody>
          <a:bodyPr/>
          <a:lstStyle/>
          <a:p>
            <a:r>
              <a:rPr lang="en-US" sz="1800" dirty="0"/>
              <a:t>Considering NSFL ramps of 50 MW/min or larger. </a:t>
            </a:r>
          </a:p>
          <a:p>
            <a:r>
              <a:rPr lang="en-US" sz="1800" dirty="0"/>
              <a:t>Large negative ramps occur more frequently than positive ramps. </a:t>
            </a:r>
          </a:p>
        </p:txBody>
      </p:sp>
      <p:sp>
        <p:nvSpPr>
          <p:cNvPr id="4" name="Slide Number Placeholder 3">
            <a:extLst>
              <a:ext uri="{FF2B5EF4-FFF2-40B4-BE49-F238E27FC236}">
                <a16:creationId xmlns:a16="http://schemas.microsoft.com/office/drawing/2014/main" id="{9370BE08-BB89-53C1-5BE9-4FEB4BC06F13}"/>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8" name="Picture 7">
            <a:extLst>
              <a:ext uri="{FF2B5EF4-FFF2-40B4-BE49-F238E27FC236}">
                <a16:creationId xmlns:a16="http://schemas.microsoft.com/office/drawing/2014/main" id="{3531AB48-326B-2071-CB1B-C2C0796AE4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9145" y="1215576"/>
            <a:ext cx="4103630" cy="2448071"/>
          </a:xfrm>
          <a:prstGeom prst="rect">
            <a:avLst/>
          </a:prstGeom>
        </p:spPr>
      </p:pic>
      <p:pic>
        <p:nvPicPr>
          <p:cNvPr id="10" name="Picture 9">
            <a:extLst>
              <a:ext uri="{FF2B5EF4-FFF2-40B4-BE49-F238E27FC236}">
                <a16:creationId xmlns:a16="http://schemas.microsoft.com/office/drawing/2014/main" id="{1341799E-0096-C110-3C94-E0C212190A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01627" y="3664895"/>
            <a:ext cx="4141149" cy="2467957"/>
          </a:xfrm>
          <a:prstGeom prst="rect">
            <a:avLst/>
          </a:prstGeom>
        </p:spPr>
      </p:pic>
      <p:pic>
        <p:nvPicPr>
          <p:cNvPr id="6" name="Picture 5">
            <a:extLst>
              <a:ext uri="{FF2B5EF4-FFF2-40B4-BE49-F238E27FC236}">
                <a16:creationId xmlns:a16="http://schemas.microsoft.com/office/drawing/2014/main" id="{C3AA1894-2841-2FD4-5C34-633339A261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686029"/>
            <a:ext cx="4141149" cy="2470452"/>
          </a:xfrm>
          <a:prstGeom prst="rect">
            <a:avLst/>
          </a:prstGeom>
        </p:spPr>
      </p:pic>
    </p:spTree>
    <p:extLst>
      <p:ext uri="{BB962C8B-B14F-4D97-AF65-F5344CB8AC3E}">
        <p14:creationId xmlns:p14="http://schemas.microsoft.com/office/powerpoint/2010/main" val="34836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2120-6B40-E137-68AB-6E1CCCA9A4DB}"/>
              </a:ext>
            </a:extLst>
          </p:cNvPr>
          <p:cNvSpPr>
            <a:spLocks noGrp="1"/>
          </p:cNvSpPr>
          <p:nvPr>
            <p:ph type="title"/>
          </p:nvPr>
        </p:nvSpPr>
        <p:spPr/>
        <p:txBody>
          <a:bodyPr/>
          <a:lstStyle/>
          <a:p>
            <a:r>
              <a:rPr lang="en-US" dirty="0"/>
              <a:t>2024 LFL Ramping Regulation Exhaustion </a:t>
            </a:r>
          </a:p>
        </p:txBody>
      </p:sp>
      <p:sp>
        <p:nvSpPr>
          <p:cNvPr id="3" name="Content Placeholder 2">
            <a:extLst>
              <a:ext uri="{FF2B5EF4-FFF2-40B4-BE49-F238E27FC236}">
                <a16:creationId xmlns:a16="http://schemas.microsoft.com/office/drawing/2014/main" id="{73C5A6D1-660B-D638-660D-2DB2A5EB3DC3}"/>
              </a:ext>
            </a:extLst>
          </p:cNvPr>
          <p:cNvSpPr>
            <a:spLocks noGrp="1"/>
          </p:cNvSpPr>
          <p:nvPr>
            <p:ph idx="1"/>
          </p:nvPr>
        </p:nvSpPr>
        <p:spPr>
          <a:xfrm>
            <a:off x="304800" y="990600"/>
            <a:ext cx="2457267" cy="5052221"/>
          </a:xfrm>
        </p:spPr>
        <p:txBody>
          <a:bodyPr/>
          <a:lstStyle/>
          <a:p>
            <a:r>
              <a:rPr lang="en-US" sz="1400" dirty="0"/>
              <a:t>Considering the largest magnitude ramps of all LFLs (NSFLs + CLRs) compared to those of the NSFLs. </a:t>
            </a:r>
          </a:p>
          <a:p>
            <a:endParaRPr lang="en-US" sz="1400" dirty="0"/>
          </a:p>
          <a:p>
            <a:r>
              <a:rPr lang="en-US" sz="1400" dirty="0"/>
              <a:t>Regulation Up Exhaustion is considered for Up Ramp plots, Regulation Down Exhaustion is considered for Down Ramp plots. </a:t>
            </a:r>
          </a:p>
        </p:txBody>
      </p:sp>
      <p:sp>
        <p:nvSpPr>
          <p:cNvPr id="4" name="Slide Number Placeholder 3">
            <a:extLst>
              <a:ext uri="{FF2B5EF4-FFF2-40B4-BE49-F238E27FC236}">
                <a16:creationId xmlns:a16="http://schemas.microsoft.com/office/drawing/2014/main" id="{9DDC6461-1D1F-779F-6038-67DEC002760A}"/>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10" name="Picture 9">
            <a:extLst>
              <a:ext uri="{FF2B5EF4-FFF2-40B4-BE49-F238E27FC236}">
                <a16:creationId xmlns:a16="http://schemas.microsoft.com/office/drawing/2014/main" id="{853315E0-DEB4-048D-4689-CBFE9F7AE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48883" y="3525185"/>
            <a:ext cx="3274633" cy="2504131"/>
          </a:xfrm>
          <a:prstGeom prst="rect">
            <a:avLst/>
          </a:prstGeom>
        </p:spPr>
      </p:pic>
      <p:pic>
        <p:nvPicPr>
          <p:cNvPr id="8" name="Picture 7">
            <a:extLst>
              <a:ext uri="{FF2B5EF4-FFF2-40B4-BE49-F238E27FC236}">
                <a16:creationId xmlns:a16="http://schemas.microsoft.com/office/drawing/2014/main" id="{6ACF8EED-E004-9FAB-90D2-21AFAEC151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20323" y="3525184"/>
            <a:ext cx="3274634" cy="2504131"/>
          </a:xfrm>
          <a:prstGeom prst="rect">
            <a:avLst/>
          </a:prstGeom>
        </p:spPr>
      </p:pic>
      <p:pic>
        <p:nvPicPr>
          <p:cNvPr id="12" name="Picture 11">
            <a:extLst>
              <a:ext uri="{FF2B5EF4-FFF2-40B4-BE49-F238E27FC236}">
                <a16:creationId xmlns:a16="http://schemas.microsoft.com/office/drawing/2014/main" id="{97232D87-FAEF-E2B8-0DF2-6C069FDF94C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8027" y="1039389"/>
            <a:ext cx="3219225" cy="2512431"/>
          </a:xfrm>
          <a:prstGeom prst="rect">
            <a:avLst/>
          </a:prstGeom>
        </p:spPr>
      </p:pic>
      <p:pic>
        <p:nvPicPr>
          <p:cNvPr id="14" name="Picture 13">
            <a:extLst>
              <a:ext uri="{FF2B5EF4-FFF2-40B4-BE49-F238E27FC236}">
                <a16:creationId xmlns:a16="http://schemas.microsoft.com/office/drawing/2014/main" id="{1AEB1417-48C6-D88C-11B9-59875ABC40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94957" y="1064879"/>
            <a:ext cx="3151732" cy="2459756"/>
          </a:xfrm>
          <a:prstGeom prst="rect">
            <a:avLst/>
          </a:prstGeom>
        </p:spPr>
      </p:pic>
    </p:spTree>
    <p:extLst>
      <p:ext uri="{BB962C8B-B14F-4D97-AF65-F5344CB8AC3E}">
        <p14:creationId xmlns:p14="http://schemas.microsoft.com/office/powerpoint/2010/main" val="199090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35A2-1FEA-61D5-3D14-D7F76C2AF7F6}"/>
              </a:ext>
            </a:extLst>
          </p:cNvPr>
          <p:cNvSpPr>
            <a:spLocks noGrp="1"/>
          </p:cNvSpPr>
          <p:nvPr>
            <p:ph type="title"/>
          </p:nvPr>
        </p:nvSpPr>
        <p:spPr/>
        <p:txBody>
          <a:bodyPr/>
          <a:lstStyle/>
          <a:p>
            <a:r>
              <a:rPr lang="en-US" sz="2000" dirty="0"/>
              <a:t>2024 Ramping Behavior by System Lambda – Normalized</a:t>
            </a:r>
          </a:p>
        </p:txBody>
      </p:sp>
      <p:sp>
        <p:nvSpPr>
          <p:cNvPr id="3" name="Content Placeholder 2">
            <a:extLst>
              <a:ext uri="{FF2B5EF4-FFF2-40B4-BE49-F238E27FC236}">
                <a16:creationId xmlns:a16="http://schemas.microsoft.com/office/drawing/2014/main" id="{257F0BC1-963D-7972-9EE8-33D6C00D285C}"/>
              </a:ext>
            </a:extLst>
          </p:cNvPr>
          <p:cNvSpPr>
            <a:spLocks noGrp="1"/>
          </p:cNvSpPr>
          <p:nvPr>
            <p:ph idx="1"/>
          </p:nvPr>
        </p:nvSpPr>
        <p:spPr/>
        <p:txBody>
          <a:bodyPr/>
          <a:lstStyle/>
          <a:p>
            <a:r>
              <a:rPr lang="en-US" sz="2000" dirty="0"/>
              <a:t>Most significant NSFL ramping occurs in the 750-1000 $/MWh bucket. </a:t>
            </a:r>
          </a:p>
        </p:txBody>
      </p:sp>
      <p:sp>
        <p:nvSpPr>
          <p:cNvPr id="4" name="Slide Number Placeholder 3">
            <a:extLst>
              <a:ext uri="{FF2B5EF4-FFF2-40B4-BE49-F238E27FC236}">
                <a16:creationId xmlns:a16="http://schemas.microsoft.com/office/drawing/2014/main" id="{FF92F26A-29DC-EA6E-0DD7-447E5BBEB6AF}"/>
              </a:ext>
            </a:extLst>
          </p:cNvPr>
          <p:cNvSpPr>
            <a:spLocks noGrp="1"/>
          </p:cNvSpPr>
          <p:nvPr>
            <p:ph type="sldNum" sz="quarter" idx="4"/>
          </p:nvPr>
        </p:nvSpPr>
        <p:spPr/>
        <p:txBody>
          <a:bodyPr/>
          <a:lstStyle/>
          <a:p>
            <a:fld id="{1D93BD3E-1E9A-4970-A6F7-E7AC52762E0C}" type="slidenum">
              <a:rPr lang="en-US" smtClean="0"/>
              <a:pPr/>
              <a:t>14</a:t>
            </a:fld>
            <a:endParaRPr lang="en-US"/>
          </a:p>
        </p:txBody>
      </p:sp>
      <p:pic>
        <p:nvPicPr>
          <p:cNvPr id="7" name="Picture 6">
            <a:extLst>
              <a:ext uri="{FF2B5EF4-FFF2-40B4-BE49-F238E27FC236}">
                <a16:creationId xmlns:a16="http://schemas.microsoft.com/office/drawing/2014/main" id="{1D236821-9A8D-8290-B75C-A8729CEC4F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6480" y="1636555"/>
            <a:ext cx="8564620" cy="4249895"/>
          </a:xfrm>
          <a:prstGeom prst="rect">
            <a:avLst/>
          </a:prstGeom>
        </p:spPr>
      </p:pic>
      <p:sp>
        <p:nvSpPr>
          <p:cNvPr id="9" name="Rectangle 8">
            <a:extLst>
              <a:ext uri="{FF2B5EF4-FFF2-40B4-BE49-F238E27FC236}">
                <a16:creationId xmlns:a16="http://schemas.microsoft.com/office/drawing/2014/main" id="{DCE6002E-5423-E9A9-2D51-C4FFAC9420A2}"/>
              </a:ext>
            </a:extLst>
          </p:cNvPr>
          <p:cNvSpPr/>
          <p:nvPr/>
        </p:nvSpPr>
        <p:spPr>
          <a:xfrm>
            <a:off x="2590799" y="6095999"/>
            <a:ext cx="5476069" cy="6975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Observation: Overall downward average ramp trend infers NSFL-LFLs ramp down more rapidly than ramp up.</a:t>
            </a:r>
          </a:p>
        </p:txBody>
      </p:sp>
    </p:spTree>
    <p:extLst>
      <p:ext uri="{BB962C8B-B14F-4D97-AF65-F5344CB8AC3E}">
        <p14:creationId xmlns:p14="http://schemas.microsoft.com/office/powerpoint/2010/main" val="174153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A73A-4AE3-79FC-8BF7-FA634FAFF916}"/>
              </a:ext>
            </a:extLst>
          </p:cNvPr>
          <p:cNvSpPr>
            <a:spLocks noGrp="1"/>
          </p:cNvSpPr>
          <p:nvPr>
            <p:ph type="title"/>
          </p:nvPr>
        </p:nvSpPr>
        <p:spPr/>
        <p:txBody>
          <a:bodyPr/>
          <a:lstStyle/>
          <a:p>
            <a:r>
              <a:rPr lang="en-US" dirty="0"/>
              <a:t>Monthly Largest Ramp</a:t>
            </a:r>
          </a:p>
        </p:txBody>
      </p:sp>
      <p:sp>
        <p:nvSpPr>
          <p:cNvPr id="4" name="Slide Number Placeholder 3">
            <a:extLst>
              <a:ext uri="{FF2B5EF4-FFF2-40B4-BE49-F238E27FC236}">
                <a16:creationId xmlns:a16="http://schemas.microsoft.com/office/drawing/2014/main" id="{7EF4D9EF-4743-03A4-4D05-B6CCF44B3945}"/>
              </a:ext>
            </a:extLst>
          </p:cNvPr>
          <p:cNvSpPr>
            <a:spLocks noGrp="1"/>
          </p:cNvSpPr>
          <p:nvPr>
            <p:ph type="sldNum" sz="quarter" idx="4"/>
          </p:nvPr>
        </p:nvSpPr>
        <p:spPr/>
        <p:txBody>
          <a:bodyPr/>
          <a:lstStyle/>
          <a:p>
            <a:fld id="{1D93BD3E-1E9A-4970-A6F7-E7AC52762E0C}" type="slidenum">
              <a:rPr lang="en-US" smtClean="0"/>
              <a:pPr/>
              <a:t>15</a:t>
            </a:fld>
            <a:endParaRPr lang="en-US"/>
          </a:p>
        </p:txBody>
      </p:sp>
      <p:sp>
        <p:nvSpPr>
          <p:cNvPr id="6" name="Content Placeholder 5">
            <a:extLst>
              <a:ext uri="{FF2B5EF4-FFF2-40B4-BE49-F238E27FC236}">
                <a16:creationId xmlns:a16="http://schemas.microsoft.com/office/drawing/2014/main" id="{8774261A-FFB7-6987-3DBC-58F6B4FB6BB3}"/>
              </a:ext>
            </a:extLst>
          </p:cNvPr>
          <p:cNvSpPr>
            <a:spLocks noGrp="1"/>
          </p:cNvSpPr>
          <p:nvPr>
            <p:ph idx="1"/>
          </p:nvPr>
        </p:nvSpPr>
        <p:spPr/>
        <p:txBody>
          <a:bodyPr/>
          <a:lstStyle/>
          <a:p>
            <a:r>
              <a:rPr lang="en-US" dirty="0"/>
              <a:t>For 2024, this chart shows largest magnitude of up or down ramps by the LFL fleet in one minute interval for each month.</a:t>
            </a:r>
          </a:p>
        </p:txBody>
      </p:sp>
      <p:pic>
        <p:nvPicPr>
          <p:cNvPr id="7" name="Picture 6">
            <a:extLst>
              <a:ext uri="{FF2B5EF4-FFF2-40B4-BE49-F238E27FC236}">
                <a16:creationId xmlns:a16="http://schemas.microsoft.com/office/drawing/2014/main" id="{DB1FB50D-C3C2-D163-83A1-DB2D45B77CC7}"/>
              </a:ext>
            </a:extLst>
          </p:cNvPr>
          <p:cNvPicPr>
            <a:picLocks noChangeAspect="1"/>
          </p:cNvPicPr>
          <p:nvPr/>
        </p:nvPicPr>
        <p:blipFill>
          <a:blip r:embed="rId2"/>
          <a:stretch>
            <a:fillRect/>
          </a:stretch>
        </p:blipFill>
        <p:spPr>
          <a:xfrm>
            <a:off x="304430" y="1809750"/>
            <a:ext cx="8535140" cy="4425950"/>
          </a:xfrm>
          <a:prstGeom prst="rect">
            <a:avLst/>
          </a:prstGeom>
        </p:spPr>
      </p:pic>
    </p:spTree>
    <p:extLst>
      <p:ext uri="{BB962C8B-B14F-4D97-AF65-F5344CB8AC3E}">
        <p14:creationId xmlns:p14="http://schemas.microsoft.com/office/powerpoint/2010/main" val="392187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791B-8849-4A8F-9485-B9810574E8A7}"/>
              </a:ext>
            </a:extLst>
          </p:cNvPr>
          <p:cNvSpPr>
            <a:spLocks noGrp="1"/>
          </p:cNvSpPr>
          <p:nvPr>
            <p:ph type="title"/>
          </p:nvPr>
        </p:nvSpPr>
        <p:spPr/>
        <p:txBody>
          <a:bodyPr/>
          <a:lstStyle/>
          <a:p>
            <a:r>
              <a:rPr lang="en-US" sz="1800" dirty="0"/>
              <a:t>Monthly Average Ramp by Frequency Bucket, or Monthly Average Delta Frequency by LFL Ramp Bucket</a:t>
            </a:r>
            <a:br>
              <a:rPr lang="en-US" sz="1800" dirty="0"/>
            </a:br>
            <a:endParaRPr lang="en-US" sz="1800" dirty="0"/>
          </a:p>
        </p:txBody>
      </p:sp>
      <p:pic>
        <p:nvPicPr>
          <p:cNvPr id="8" name="Content Placeholder 7">
            <a:extLst>
              <a:ext uri="{FF2B5EF4-FFF2-40B4-BE49-F238E27FC236}">
                <a16:creationId xmlns:a16="http://schemas.microsoft.com/office/drawing/2014/main" id="{7F765DA0-92ED-3368-B113-FCFACF2DA76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11286" y="3736023"/>
            <a:ext cx="5800498" cy="2878295"/>
          </a:xfrm>
        </p:spPr>
      </p:pic>
      <p:sp>
        <p:nvSpPr>
          <p:cNvPr id="4" name="Slide Number Placeholder 3">
            <a:extLst>
              <a:ext uri="{FF2B5EF4-FFF2-40B4-BE49-F238E27FC236}">
                <a16:creationId xmlns:a16="http://schemas.microsoft.com/office/drawing/2014/main" id="{E2E23A77-B9AF-BD7B-6B11-DCC517B5BD4D}"/>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a:extLst>
              <a:ext uri="{FF2B5EF4-FFF2-40B4-BE49-F238E27FC236}">
                <a16:creationId xmlns:a16="http://schemas.microsoft.com/office/drawing/2014/main" id="{D995DC9F-7981-4884-28EC-C5D4842E107F}"/>
              </a:ext>
            </a:extLst>
          </p:cNvPr>
          <p:cNvPicPr>
            <a:picLocks noChangeAspect="1"/>
          </p:cNvPicPr>
          <p:nvPr/>
        </p:nvPicPr>
        <p:blipFill>
          <a:blip r:embed="rId3"/>
          <a:stretch>
            <a:fillRect/>
          </a:stretch>
        </p:blipFill>
        <p:spPr>
          <a:xfrm>
            <a:off x="3211286" y="832846"/>
            <a:ext cx="5800498" cy="2878296"/>
          </a:xfrm>
          <a:prstGeom prst="rect">
            <a:avLst/>
          </a:prstGeom>
        </p:spPr>
      </p:pic>
      <p:sp>
        <p:nvSpPr>
          <p:cNvPr id="3" name="TextBox 2">
            <a:extLst>
              <a:ext uri="{FF2B5EF4-FFF2-40B4-BE49-F238E27FC236}">
                <a16:creationId xmlns:a16="http://schemas.microsoft.com/office/drawing/2014/main" id="{6610E637-5DCA-43AA-EDAB-1CFC78FC1543}"/>
              </a:ext>
            </a:extLst>
          </p:cNvPr>
          <p:cNvSpPr txBox="1"/>
          <p:nvPr/>
        </p:nvSpPr>
        <p:spPr>
          <a:xfrm>
            <a:off x="381000" y="1164771"/>
            <a:ext cx="2830286" cy="5355312"/>
          </a:xfrm>
          <a:prstGeom prst="rect">
            <a:avLst/>
          </a:prstGeom>
          <a:noFill/>
        </p:spPr>
        <p:txBody>
          <a:bodyPr wrap="square" rtlCol="0">
            <a:spAutoFit/>
          </a:bodyPr>
          <a:lstStyle/>
          <a:p>
            <a:pPr marL="285750" indent="-285750">
              <a:buFont typeface="Arial" panose="020B0604020202020204" pitchFamily="34" charset="0"/>
              <a:buChar char="•"/>
            </a:pPr>
            <a:r>
              <a:rPr lang="en-US" dirty="0"/>
              <a:t>Considering the top 1000 LFL Ramps and breaking out the Average Ramp for CLRs and NSFLs by frequency bucket.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Considering all intervals, breaking out the delta frequency for all LFLs by LFL Ramping Bucket.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1668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81889F4-42B8-2634-9BE7-ECE5402411DA}"/>
              </a:ext>
            </a:extLst>
          </p:cNvPr>
          <p:cNvSpPr>
            <a:spLocks noGrp="1"/>
          </p:cNvSpPr>
          <p:nvPr>
            <p:ph type="title"/>
          </p:nvPr>
        </p:nvSpPr>
        <p:spPr/>
        <p:txBody>
          <a:bodyPr/>
          <a:lstStyle/>
          <a:p>
            <a:r>
              <a:rPr lang="en-US" dirty="0"/>
              <a:t>Summary</a:t>
            </a:r>
          </a:p>
        </p:txBody>
      </p:sp>
      <p:sp>
        <p:nvSpPr>
          <p:cNvPr id="13" name="Content Placeholder 12">
            <a:extLst>
              <a:ext uri="{FF2B5EF4-FFF2-40B4-BE49-F238E27FC236}">
                <a16:creationId xmlns:a16="http://schemas.microsoft.com/office/drawing/2014/main" id="{7C85342E-55D7-3D65-B024-0A12D215E27B}"/>
              </a:ext>
            </a:extLst>
          </p:cNvPr>
          <p:cNvSpPr>
            <a:spLocks noGrp="1"/>
          </p:cNvSpPr>
          <p:nvPr>
            <p:ph idx="1"/>
          </p:nvPr>
        </p:nvSpPr>
        <p:spPr>
          <a:xfrm>
            <a:off x="304800" y="761999"/>
            <a:ext cx="8534400" cy="4505325"/>
          </a:xfrm>
        </p:spPr>
        <p:txBody>
          <a:bodyPr/>
          <a:lstStyle/>
          <a:p>
            <a:pPr marL="342900" indent="-342900">
              <a:buFont typeface="Arial" panose="020B0604020202020204" pitchFamily="34" charset="0"/>
              <a:buChar char="•"/>
            </a:pPr>
            <a:r>
              <a:rPr lang="en-US" dirty="0"/>
              <a:t>Currently with the Large Loads energized today, there is not a deep correlation with Regulation exhaustion. Large Loads tend to ramp down more quickly than up, but overall there is minimal impact to frequency control. This could change with additional growth in the future.</a:t>
            </a:r>
          </a:p>
          <a:p>
            <a:pPr marL="342900" indent="-342900">
              <a:buFont typeface="Arial" panose="020B0604020202020204" pitchFamily="34" charset="0"/>
              <a:buChar char="•"/>
            </a:pPr>
            <a:endParaRPr lang="en-US" dirty="0">
              <a:solidFill>
                <a:srgbClr val="FF0000"/>
              </a:solidFill>
            </a:endParaRPr>
          </a:p>
          <a:p>
            <a:pPr marL="342900" indent="-342900">
              <a:buFont typeface="Arial" panose="020B0604020202020204" pitchFamily="34" charset="0"/>
              <a:buChar char="•"/>
            </a:pPr>
            <a:r>
              <a:rPr lang="en-US" dirty="0"/>
              <a:t>ERCOT is monitoring the growth of Large Loads on the system and has and will be conducting analysis on their impacts to regulation and frequency control.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desired, ERCOT can begin reporting metrics on LFL consumption, LFL ramping and frequency impacts to PDCWG. </a:t>
            </a:r>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54D81725-2E76-132D-7F84-B11AC2CF776F}"/>
              </a:ext>
            </a:extLst>
          </p:cNvPr>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234363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E5FF-0C7E-19AE-FD1B-E7F8FA630D5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4C323F7E-C80D-48A7-7CED-8E15A151AEAD}"/>
              </a:ext>
            </a:extLst>
          </p:cNvPr>
          <p:cNvSpPr>
            <a:spLocks noGrp="1"/>
          </p:cNvSpPr>
          <p:nvPr>
            <p:ph idx="1"/>
          </p:nvPr>
        </p:nvSpPr>
        <p:spPr>
          <a:xfrm>
            <a:off x="304800" y="761999"/>
            <a:ext cx="8534400" cy="5396753"/>
          </a:xfrm>
        </p:spPr>
        <p:txBody>
          <a:bodyPr/>
          <a:lstStyle/>
          <a:p>
            <a:endParaRPr lang="en-US"/>
          </a:p>
        </p:txBody>
      </p:sp>
      <p:sp>
        <p:nvSpPr>
          <p:cNvPr id="5" name="Slide Number Placeholder 4">
            <a:extLst>
              <a:ext uri="{FF2B5EF4-FFF2-40B4-BE49-F238E27FC236}">
                <a16:creationId xmlns:a16="http://schemas.microsoft.com/office/drawing/2014/main" id="{5D614C9B-0422-749F-EE7B-DA802F7F5E30}"/>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294839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276B-8474-2840-B133-7B7C82CDDA6A}"/>
              </a:ext>
            </a:extLst>
          </p:cNvPr>
          <p:cNvSpPr>
            <a:spLocks noGrp="1"/>
          </p:cNvSpPr>
          <p:nvPr>
            <p:ph type="title"/>
          </p:nvPr>
        </p:nvSpPr>
        <p:spPr/>
        <p:txBody>
          <a:bodyPr/>
          <a:lstStyle/>
          <a:p>
            <a:r>
              <a:rPr lang="en-US" sz="2400" dirty="0"/>
              <a:t>Predicted </a:t>
            </a:r>
            <a:r>
              <a:rPr lang="en-US" sz="2400"/>
              <a:t>Load Ramp </a:t>
            </a:r>
            <a:r>
              <a:rPr lang="en-US" sz="2400" dirty="0"/>
              <a:t>Rate (</a:t>
            </a:r>
            <a:r>
              <a:rPr lang="en-US" dirty="0"/>
              <a:t>PLDRR) Error Statistics 2024</a:t>
            </a:r>
          </a:p>
        </p:txBody>
      </p:sp>
      <p:sp>
        <p:nvSpPr>
          <p:cNvPr id="3" name="Content Placeholder 2">
            <a:extLst>
              <a:ext uri="{FF2B5EF4-FFF2-40B4-BE49-F238E27FC236}">
                <a16:creationId xmlns:a16="http://schemas.microsoft.com/office/drawing/2014/main" id="{7A1C0EE3-622D-E49D-039D-602D81EB018D}"/>
              </a:ext>
            </a:extLst>
          </p:cNvPr>
          <p:cNvSpPr>
            <a:spLocks noGrp="1"/>
          </p:cNvSpPr>
          <p:nvPr>
            <p:ph idx="1"/>
          </p:nvPr>
        </p:nvSpPr>
        <p:spPr>
          <a:xfrm>
            <a:off x="266700" y="865979"/>
            <a:ext cx="7962899" cy="5052221"/>
          </a:xfrm>
        </p:spPr>
        <p:txBody>
          <a:bodyPr/>
          <a:lstStyle/>
          <a:p>
            <a:r>
              <a:rPr lang="en-US" sz="1600" dirty="0"/>
              <a:t>Looking at PLDRR we see there are minimal impacts on PLDRR when LFLs ramp. With more history and additional loads this may change. </a:t>
            </a:r>
          </a:p>
          <a:p>
            <a:r>
              <a:rPr lang="en-US" sz="1600" dirty="0"/>
              <a:t>PLDRR Error Stats compared to PLDRR Error Stats when NSFLs are ramping &gt; 10 MW/min in either direction.</a:t>
            </a:r>
          </a:p>
          <a:p>
            <a:r>
              <a:rPr lang="en-US" sz="1600" dirty="0"/>
              <a:t>PLDRR error is greater when NSFLs ramp &gt; 10MW/min.</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Slide Number Placeholder 3">
            <a:extLst>
              <a:ext uri="{FF2B5EF4-FFF2-40B4-BE49-F238E27FC236}">
                <a16:creationId xmlns:a16="http://schemas.microsoft.com/office/drawing/2014/main" id="{0EF63FDC-7BC7-EB97-F40E-3731CAECB93A}"/>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23" name="Picture 22">
            <a:extLst>
              <a:ext uri="{FF2B5EF4-FFF2-40B4-BE49-F238E27FC236}">
                <a16:creationId xmlns:a16="http://schemas.microsoft.com/office/drawing/2014/main" id="{6E0DD717-BD4A-0D82-1696-67B4A05CC8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1" y="2572719"/>
            <a:ext cx="7080249" cy="3529632"/>
          </a:xfrm>
          <a:prstGeom prst="rect">
            <a:avLst/>
          </a:prstGeom>
        </p:spPr>
      </p:pic>
    </p:spTree>
    <p:extLst>
      <p:ext uri="{BB962C8B-B14F-4D97-AF65-F5344CB8AC3E}">
        <p14:creationId xmlns:p14="http://schemas.microsoft.com/office/powerpoint/2010/main" val="196578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C52F-46C2-09AA-1A52-D9E438A82C0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5B6A1A6-1F6F-886A-B524-B5CAF5D56930}"/>
              </a:ext>
            </a:extLst>
          </p:cNvPr>
          <p:cNvSpPr>
            <a:spLocks noGrp="1"/>
          </p:cNvSpPr>
          <p:nvPr>
            <p:ph idx="1"/>
          </p:nvPr>
        </p:nvSpPr>
        <p:spPr/>
        <p:txBody>
          <a:bodyPr/>
          <a:lstStyle/>
          <a:p>
            <a:r>
              <a:rPr lang="en-US" sz="1800" dirty="0"/>
              <a:t>As defined in NPRR1234, a Large Load is </a:t>
            </a:r>
            <a:r>
              <a:rPr lang="en-US" sz="1800" i="1" dirty="0"/>
              <a:t>“One or more Facilities at a single site with an aggregate peak Demand greater than or equal to 75 MW behind one or more common Points of Interconnection (POIs) or Service Delivery Points.”</a:t>
            </a:r>
          </a:p>
          <a:p>
            <a:r>
              <a:rPr lang="en-US" sz="1800" dirty="0"/>
              <a:t>The Large Flexible Load Task Force (LFLTF) provides Large Load Interconnection Queue Status Updates monthly.  </a:t>
            </a:r>
          </a:p>
          <a:p>
            <a:r>
              <a:rPr lang="en-US" sz="1800" dirty="0"/>
              <a:t>ERCOT has conducted some analysis on Large Flexible Loads and their impact on Regulation and frequency control.</a:t>
            </a:r>
          </a:p>
          <a:p>
            <a:endParaRPr lang="en-US" sz="1800" dirty="0"/>
          </a:p>
          <a:p>
            <a:endParaRPr lang="en-US" sz="1800" dirty="0"/>
          </a:p>
        </p:txBody>
      </p:sp>
      <p:sp>
        <p:nvSpPr>
          <p:cNvPr id="4" name="Slide Number Placeholder 3">
            <a:extLst>
              <a:ext uri="{FF2B5EF4-FFF2-40B4-BE49-F238E27FC236}">
                <a16:creationId xmlns:a16="http://schemas.microsoft.com/office/drawing/2014/main" id="{1F8E2A89-11DF-59AA-182C-6F55971FED7F}"/>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08633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AAC4-B08A-68B2-BAD4-6173AFE0B948}"/>
              </a:ext>
            </a:extLst>
          </p:cNvPr>
          <p:cNvSpPr>
            <a:spLocks noGrp="1"/>
          </p:cNvSpPr>
          <p:nvPr>
            <p:ph type="title"/>
          </p:nvPr>
        </p:nvSpPr>
        <p:spPr/>
        <p:txBody>
          <a:bodyPr/>
          <a:lstStyle/>
          <a:p>
            <a:r>
              <a:rPr lang="en-US" sz="2400" dirty="0"/>
              <a:t>Percentiles of NSFL Ramping</a:t>
            </a:r>
            <a:endParaRPr lang="en-US" dirty="0"/>
          </a:p>
        </p:txBody>
      </p:sp>
      <p:sp>
        <p:nvSpPr>
          <p:cNvPr id="3" name="Content Placeholder 2">
            <a:extLst>
              <a:ext uri="{FF2B5EF4-FFF2-40B4-BE49-F238E27FC236}">
                <a16:creationId xmlns:a16="http://schemas.microsoft.com/office/drawing/2014/main" id="{CE41523C-2691-7FAD-E402-B8B8D9A332E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58B8AEF-9961-DA6D-D078-ECC14B615855}"/>
              </a:ext>
            </a:extLst>
          </p:cNvPr>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a:extLst>
              <a:ext uri="{FF2B5EF4-FFF2-40B4-BE49-F238E27FC236}">
                <a16:creationId xmlns:a16="http://schemas.microsoft.com/office/drawing/2014/main" id="{12001165-7AF0-F725-5902-D4E6F042D077}"/>
              </a:ext>
            </a:extLst>
          </p:cNvPr>
          <p:cNvPicPr>
            <a:picLocks noChangeAspect="1"/>
          </p:cNvPicPr>
          <p:nvPr/>
        </p:nvPicPr>
        <p:blipFill>
          <a:blip r:embed="rId2"/>
          <a:stretch>
            <a:fillRect/>
          </a:stretch>
        </p:blipFill>
        <p:spPr>
          <a:xfrm>
            <a:off x="1600200" y="1454974"/>
            <a:ext cx="5286375" cy="3948052"/>
          </a:xfrm>
          <a:prstGeom prst="rect">
            <a:avLst/>
          </a:prstGeom>
        </p:spPr>
      </p:pic>
    </p:spTree>
    <p:extLst>
      <p:ext uri="{BB962C8B-B14F-4D97-AF65-F5344CB8AC3E}">
        <p14:creationId xmlns:p14="http://schemas.microsoft.com/office/powerpoint/2010/main" val="33963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88C51-CAFA-2BF2-AC5B-2F31F84F4408}"/>
              </a:ext>
            </a:extLst>
          </p:cNvPr>
          <p:cNvSpPr>
            <a:spLocks noGrp="1"/>
          </p:cNvSpPr>
          <p:nvPr>
            <p:ph type="title"/>
          </p:nvPr>
        </p:nvSpPr>
        <p:spPr/>
        <p:txBody>
          <a:bodyPr/>
          <a:lstStyle/>
          <a:p>
            <a:r>
              <a:rPr lang="en-US" dirty="0"/>
              <a:t>Large Load Projects in Queue</a:t>
            </a:r>
          </a:p>
        </p:txBody>
      </p:sp>
      <p:sp>
        <p:nvSpPr>
          <p:cNvPr id="5" name="Content Placeholder 4">
            <a:extLst>
              <a:ext uri="{FF2B5EF4-FFF2-40B4-BE49-F238E27FC236}">
                <a16:creationId xmlns:a16="http://schemas.microsoft.com/office/drawing/2014/main" id="{706FABB0-2F1E-FEC3-751D-7D10750EE476}"/>
              </a:ext>
            </a:extLst>
          </p:cNvPr>
          <p:cNvSpPr>
            <a:spLocks noGrp="1"/>
          </p:cNvSpPr>
          <p:nvPr>
            <p:ph idx="1"/>
          </p:nvPr>
        </p:nvSpPr>
        <p:spPr>
          <a:xfrm>
            <a:off x="304800" y="762001"/>
            <a:ext cx="4343296" cy="5280822"/>
          </a:xfrm>
        </p:spPr>
        <p:txBody>
          <a:bodyPr/>
          <a:lstStyle/>
          <a:p>
            <a:r>
              <a:rPr lang="en-US" sz="1800" dirty="0"/>
              <a:t>There is currently 5,479 MW of Large Loads Approved to Energize in 2024. </a:t>
            </a:r>
          </a:p>
          <a:p>
            <a:r>
              <a:rPr lang="en-US" sz="1800" dirty="0"/>
              <a:t>ERCOT is tracking 16,758 MW of Large Loads currently active or seeking interconnection as of 2024. This is projected to grow to 48,665 MW in 2028. </a:t>
            </a:r>
          </a:p>
          <a:p>
            <a:pPr marL="0" indent="0" algn="l">
              <a:buNone/>
            </a:pPr>
            <a:endParaRPr lang="en-US" sz="1800" b="0" i="0" u="none" strike="noStrike" baseline="0" dirty="0">
              <a:solidFill>
                <a:srgbClr val="000000"/>
              </a:solidFill>
              <a:latin typeface="Arial" panose="020B0604020202020204" pitchFamily="34" charset="0"/>
            </a:endParaRPr>
          </a:p>
          <a:p>
            <a:endParaRPr lang="en-US" sz="1800" dirty="0"/>
          </a:p>
        </p:txBody>
      </p:sp>
      <p:sp>
        <p:nvSpPr>
          <p:cNvPr id="3" name="Slide Number Placeholder 2">
            <a:extLst>
              <a:ext uri="{FF2B5EF4-FFF2-40B4-BE49-F238E27FC236}">
                <a16:creationId xmlns:a16="http://schemas.microsoft.com/office/drawing/2014/main" id="{64431EAA-58E5-A784-9766-F191CC4BF314}"/>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2" name="Picture 1">
            <a:extLst>
              <a:ext uri="{FF2B5EF4-FFF2-40B4-BE49-F238E27FC236}">
                <a16:creationId xmlns:a16="http://schemas.microsoft.com/office/drawing/2014/main" id="{EB45954F-0A0F-7BC3-CDED-0584F7701A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24296" y="762000"/>
            <a:ext cx="4191104" cy="3537132"/>
          </a:xfrm>
          <a:prstGeom prst="rect">
            <a:avLst/>
          </a:prstGeom>
        </p:spPr>
      </p:pic>
      <p:pic>
        <p:nvPicPr>
          <p:cNvPr id="8" name="Picture 7">
            <a:extLst>
              <a:ext uri="{FF2B5EF4-FFF2-40B4-BE49-F238E27FC236}">
                <a16:creationId xmlns:a16="http://schemas.microsoft.com/office/drawing/2014/main" id="{3A21E382-B862-ADD1-EA05-B74B7B3D6C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7555" y="4299132"/>
            <a:ext cx="4297845" cy="1430477"/>
          </a:xfrm>
          <a:prstGeom prst="rect">
            <a:avLst/>
          </a:prstGeom>
        </p:spPr>
      </p:pic>
      <p:sp>
        <p:nvSpPr>
          <p:cNvPr id="6" name="TextBox 5">
            <a:extLst>
              <a:ext uri="{FF2B5EF4-FFF2-40B4-BE49-F238E27FC236}">
                <a16:creationId xmlns:a16="http://schemas.microsoft.com/office/drawing/2014/main" id="{C2B700B2-468A-7444-3192-6B3A98FFEB0A}"/>
              </a:ext>
            </a:extLst>
          </p:cNvPr>
          <p:cNvSpPr txBox="1"/>
          <p:nvPr/>
        </p:nvSpPr>
        <p:spPr>
          <a:xfrm>
            <a:off x="124367" y="3320758"/>
            <a:ext cx="4402079" cy="3154710"/>
          </a:xfrm>
          <a:prstGeom prst="rect">
            <a:avLst/>
          </a:prstGeom>
          <a:noFill/>
        </p:spPr>
        <p:txBody>
          <a:bodyPr wrap="square" rtlCol="0">
            <a:spAutoFit/>
          </a:bodyPr>
          <a:lstStyle/>
          <a:p>
            <a:r>
              <a:rPr lang="en-US" sz="1100" b="1" i="0" u="none" strike="noStrike" baseline="0" dirty="0">
                <a:solidFill>
                  <a:srgbClr val="000000"/>
                </a:solidFill>
              </a:rPr>
              <a:t>Approved to Energize – </a:t>
            </a:r>
            <a:r>
              <a:rPr lang="en-US" sz="1100" b="0" i="0" u="none" strike="noStrike" baseline="0" dirty="0">
                <a:solidFill>
                  <a:srgbClr val="000000"/>
                </a:solidFill>
              </a:rPr>
              <a:t>Projects that have received Approval to Energize from ERCOT Operations. NOTE: not all MWs in this category have been observed to be operational.</a:t>
            </a:r>
          </a:p>
          <a:p>
            <a:endParaRPr lang="en-US" sz="1100" b="0" i="0" u="none" strike="noStrike" baseline="0" dirty="0">
              <a:solidFill>
                <a:srgbClr val="000000"/>
              </a:solidFill>
            </a:endParaRPr>
          </a:p>
          <a:p>
            <a:r>
              <a:rPr lang="en-US" sz="1100" b="1" i="0" u="none" strike="noStrike" baseline="0" dirty="0">
                <a:solidFill>
                  <a:srgbClr val="000000"/>
                </a:solidFill>
              </a:rPr>
              <a:t>Planning Studies Approved – </a:t>
            </a:r>
            <a:r>
              <a:rPr lang="en-US" sz="1100" b="0" i="0" u="none" strike="noStrike" baseline="0" dirty="0">
                <a:solidFill>
                  <a:srgbClr val="000000"/>
                </a:solidFill>
              </a:rPr>
              <a:t>Projects that have received ERCOT approval of required interconnection studies. Any MWs that were not approved are reclassified as No Studies Submitted.</a:t>
            </a:r>
          </a:p>
          <a:p>
            <a:endParaRPr lang="en-US" sz="1100" b="0" i="0" u="none" strike="noStrike" baseline="0" dirty="0">
              <a:solidFill>
                <a:srgbClr val="000000"/>
              </a:solidFill>
            </a:endParaRPr>
          </a:p>
          <a:p>
            <a:r>
              <a:rPr lang="en-US" sz="1100" b="1" i="0" u="none" strike="noStrike" baseline="0" dirty="0">
                <a:solidFill>
                  <a:srgbClr val="000000"/>
                </a:solidFill>
              </a:rPr>
              <a:t>Under ERCOT Review – </a:t>
            </a:r>
            <a:r>
              <a:rPr lang="en-US" sz="1100" b="0" i="0" u="none" strike="noStrike" baseline="0" dirty="0">
                <a:solidFill>
                  <a:srgbClr val="000000"/>
                </a:solidFill>
              </a:rPr>
              <a:t>Projects that have studies under review by ERCOT.</a:t>
            </a:r>
          </a:p>
          <a:p>
            <a:endParaRPr lang="en-US" sz="1100" b="0" i="0" u="none" strike="noStrike" baseline="0" dirty="0">
              <a:solidFill>
                <a:srgbClr val="000000"/>
              </a:solidFill>
            </a:endParaRPr>
          </a:p>
          <a:p>
            <a:r>
              <a:rPr lang="en-US" sz="1100" b="1" i="0" u="none" strike="noStrike" baseline="0" dirty="0">
                <a:solidFill>
                  <a:srgbClr val="000000"/>
                </a:solidFill>
              </a:rPr>
              <a:t>No Studies Submitted – </a:t>
            </a:r>
            <a:r>
              <a:rPr lang="en-US" sz="1100" b="0" i="0" u="none" strike="noStrike" baseline="0" dirty="0">
                <a:solidFill>
                  <a:srgbClr val="000000"/>
                </a:solidFill>
              </a:rPr>
              <a:t>Projects that are tracked by ERCOT but that have not yet provided sufficient information for ERCOT to begin review. Additionally, MWs that were not approved by ERCOT after review of planning studies are included in this category until a path to interconnect these MWs is identified, or the customer cancels the interconnection request.</a:t>
            </a:r>
          </a:p>
          <a:p>
            <a:endParaRPr lang="en-US" sz="1200" dirty="0"/>
          </a:p>
        </p:txBody>
      </p:sp>
      <p:sp>
        <p:nvSpPr>
          <p:cNvPr id="7" name="TextBox 6">
            <a:extLst>
              <a:ext uri="{FF2B5EF4-FFF2-40B4-BE49-F238E27FC236}">
                <a16:creationId xmlns:a16="http://schemas.microsoft.com/office/drawing/2014/main" id="{13A6C345-BB65-1A62-65C3-D96C1761E5F6}"/>
              </a:ext>
            </a:extLst>
          </p:cNvPr>
          <p:cNvSpPr txBox="1"/>
          <p:nvPr/>
        </p:nvSpPr>
        <p:spPr>
          <a:xfrm>
            <a:off x="5176733" y="5687681"/>
            <a:ext cx="3286229" cy="307777"/>
          </a:xfrm>
          <a:prstGeom prst="rect">
            <a:avLst/>
          </a:prstGeom>
          <a:noFill/>
        </p:spPr>
        <p:txBody>
          <a:bodyPr wrap="square" rtlCol="0">
            <a:spAutoFit/>
          </a:bodyPr>
          <a:lstStyle/>
          <a:p>
            <a:pPr algn="ctr"/>
            <a:r>
              <a:rPr lang="en-US" sz="1400" i="1" dirty="0"/>
              <a:t>Per July 8</a:t>
            </a:r>
            <a:r>
              <a:rPr lang="en-US" sz="1400" i="1" baseline="30000" dirty="0"/>
              <a:t>th</a:t>
            </a:r>
            <a:r>
              <a:rPr lang="en-US" sz="1400" i="1" dirty="0"/>
              <a:t>, 2024 LFLTF</a:t>
            </a:r>
          </a:p>
        </p:txBody>
      </p:sp>
    </p:spTree>
    <p:extLst>
      <p:ext uri="{BB962C8B-B14F-4D97-AF65-F5344CB8AC3E}">
        <p14:creationId xmlns:p14="http://schemas.microsoft.com/office/powerpoint/2010/main" val="33130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81B5-DE36-0525-15B7-473CFC611817}"/>
              </a:ext>
            </a:extLst>
          </p:cNvPr>
          <p:cNvSpPr>
            <a:spLocks noGrp="1"/>
          </p:cNvSpPr>
          <p:nvPr>
            <p:ph type="title"/>
          </p:nvPr>
        </p:nvSpPr>
        <p:spPr/>
        <p:txBody>
          <a:bodyPr/>
          <a:lstStyle/>
          <a:p>
            <a:r>
              <a:rPr lang="en-US" dirty="0"/>
              <a:t>Consumption of Large Loads Approved to Energize</a:t>
            </a:r>
          </a:p>
        </p:txBody>
      </p:sp>
      <p:sp>
        <p:nvSpPr>
          <p:cNvPr id="3" name="Content Placeholder 2">
            <a:extLst>
              <a:ext uri="{FF2B5EF4-FFF2-40B4-BE49-F238E27FC236}">
                <a16:creationId xmlns:a16="http://schemas.microsoft.com/office/drawing/2014/main" id="{C0B16397-28CF-A793-B1F3-D6F85810F58A}"/>
              </a:ext>
            </a:extLst>
          </p:cNvPr>
          <p:cNvSpPr>
            <a:spLocks noGrp="1"/>
          </p:cNvSpPr>
          <p:nvPr>
            <p:ph idx="1"/>
          </p:nvPr>
        </p:nvSpPr>
        <p:spPr/>
        <p:txBody>
          <a:bodyPr/>
          <a:lstStyle/>
          <a:p>
            <a:r>
              <a:rPr lang="en-US" sz="1800" dirty="0"/>
              <a:t>Of the 5,479 MW that have received Approval to Energize, ERCOT has observed a simultaneous peak consumption of 2,610 MW.</a:t>
            </a:r>
          </a:p>
          <a:p>
            <a:pPr lvl="1"/>
            <a:r>
              <a:rPr lang="en-US" sz="1600" dirty="0"/>
              <a:t>This is the maximum value of the sum of all the individual loads. </a:t>
            </a:r>
          </a:p>
          <a:p>
            <a:pPr lvl="1"/>
            <a:r>
              <a:rPr lang="en-US" sz="1600" dirty="0"/>
              <a:t>This value is the maximum amount of large load that ERCOT has had to serve at a single point in time.</a:t>
            </a:r>
          </a:p>
        </p:txBody>
      </p:sp>
      <p:sp>
        <p:nvSpPr>
          <p:cNvPr id="4" name="Slide Number Placeholder 3">
            <a:extLst>
              <a:ext uri="{FF2B5EF4-FFF2-40B4-BE49-F238E27FC236}">
                <a16:creationId xmlns:a16="http://schemas.microsoft.com/office/drawing/2014/main" id="{71372F87-DACC-F59F-2497-755AC2DBD759}"/>
              </a:ext>
            </a:extLst>
          </p:cNvPr>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a:extLst>
              <a:ext uri="{FF2B5EF4-FFF2-40B4-BE49-F238E27FC236}">
                <a16:creationId xmlns:a16="http://schemas.microsoft.com/office/drawing/2014/main" id="{0538EA1D-B945-72B7-7143-9B180846B7FB}"/>
              </a:ext>
            </a:extLst>
          </p:cNvPr>
          <p:cNvPicPr>
            <a:picLocks noChangeAspect="1"/>
          </p:cNvPicPr>
          <p:nvPr/>
        </p:nvPicPr>
        <p:blipFill>
          <a:blip r:embed="rId2"/>
          <a:stretch>
            <a:fillRect/>
          </a:stretch>
        </p:blipFill>
        <p:spPr>
          <a:xfrm>
            <a:off x="450146" y="2478669"/>
            <a:ext cx="8319906" cy="2981355"/>
          </a:xfrm>
          <a:prstGeom prst="rect">
            <a:avLst/>
          </a:prstGeom>
        </p:spPr>
      </p:pic>
      <p:sp>
        <p:nvSpPr>
          <p:cNvPr id="7" name="TextBox 6">
            <a:extLst>
              <a:ext uri="{FF2B5EF4-FFF2-40B4-BE49-F238E27FC236}">
                <a16:creationId xmlns:a16="http://schemas.microsoft.com/office/drawing/2014/main" id="{B8162F9F-44A3-7840-54BF-BFA6AF210211}"/>
              </a:ext>
            </a:extLst>
          </p:cNvPr>
          <p:cNvSpPr txBox="1"/>
          <p:nvPr/>
        </p:nvSpPr>
        <p:spPr>
          <a:xfrm>
            <a:off x="2966984" y="5411404"/>
            <a:ext cx="3286229" cy="307777"/>
          </a:xfrm>
          <a:prstGeom prst="rect">
            <a:avLst/>
          </a:prstGeom>
          <a:noFill/>
        </p:spPr>
        <p:txBody>
          <a:bodyPr wrap="square" rtlCol="0">
            <a:spAutoFit/>
          </a:bodyPr>
          <a:lstStyle/>
          <a:p>
            <a:pPr algn="ctr"/>
            <a:r>
              <a:rPr lang="en-US" sz="1400" i="1" dirty="0"/>
              <a:t>Per July 8</a:t>
            </a:r>
            <a:r>
              <a:rPr lang="en-US" sz="1400" i="1" baseline="30000" dirty="0"/>
              <a:t>th</a:t>
            </a:r>
            <a:r>
              <a:rPr lang="en-US" sz="1400" i="1" dirty="0"/>
              <a:t>, 2024 LFLTF</a:t>
            </a:r>
          </a:p>
        </p:txBody>
      </p:sp>
    </p:spTree>
    <p:extLst>
      <p:ext uri="{BB962C8B-B14F-4D97-AF65-F5344CB8AC3E}">
        <p14:creationId xmlns:p14="http://schemas.microsoft.com/office/powerpoint/2010/main" val="317943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90B9-8D4C-9CEC-BC68-629E7578D7EE}"/>
              </a:ext>
            </a:extLst>
          </p:cNvPr>
          <p:cNvSpPr>
            <a:spLocks noGrp="1"/>
          </p:cNvSpPr>
          <p:nvPr>
            <p:ph type="title"/>
          </p:nvPr>
        </p:nvSpPr>
        <p:spPr/>
        <p:txBody>
          <a:bodyPr/>
          <a:lstStyle/>
          <a:p>
            <a:r>
              <a:rPr lang="en-US" dirty="0"/>
              <a:t>Additional Detail in Large Load Growth</a:t>
            </a:r>
          </a:p>
        </p:txBody>
      </p:sp>
      <p:sp>
        <p:nvSpPr>
          <p:cNvPr id="3" name="Content Placeholder 2">
            <a:extLst>
              <a:ext uri="{FF2B5EF4-FFF2-40B4-BE49-F238E27FC236}">
                <a16:creationId xmlns:a16="http://schemas.microsoft.com/office/drawing/2014/main" id="{A6827AC0-287C-9168-33FA-FBBAD1ABC013}"/>
              </a:ext>
            </a:extLst>
          </p:cNvPr>
          <p:cNvSpPr>
            <a:spLocks noGrp="1"/>
          </p:cNvSpPr>
          <p:nvPr>
            <p:ph idx="1"/>
          </p:nvPr>
        </p:nvSpPr>
        <p:spPr/>
        <p:txBody>
          <a:bodyPr/>
          <a:lstStyle/>
          <a:p>
            <a:r>
              <a:rPr lang="en-US" dirty="0"/>
              <a:t>Types of Large Loads being tracked:</a:t>
            </a:r>
          </a:p>
          <a:p>
            <a:pPr lvl="1"/>
            <a:r>
              <a:rPr lang="en-US" sz="2000" dirty="0">
                <a:solidFill>
                  <a:schemeClr val="tx1"/>
                </a:solidFill>
              </a:rPr>
              <a:t>Crypto, Oil &amp; Gas, Industrial &amp; Hydrogen, Data Centers.</a:t>
            </a:r>
          </a:p>
          <a:p>
            <a:pPr lvl="1"/>
            <a:r>
              <a:rPr lang="en-US" sz="2000" dirty="0">
                <a:solidFill>
                  <a:schemeClr val="tx1"/>
                </a:solidFill>
              </a:rPr>
              <a:t>Each of these large loads have different characteristics in consumption and ability to manage consumption.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6FFA8C1-D7B3-6E42-2A85-F62486BBA1D8}"/>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7" name="Picture 6">
            <a:extLst>
              <a:ext uri="{FF2B5EF4-FFF2-40B4-BE49-F238E27FC236}">
                <a16:creationId xmlns:a16="http://schemas.microsoft.com/office/drawing/2014/main" id="{CC5AC8A6-F19F-4BD6-B07E-4FD584886C5B}"/>
              </a:ext>
            </a:extLst>
          </p:cNvPr>
          <p:cNvPicPr>
            <a:picLocks noChangeAspect="1"/>
          </p:cNvPicPr>
          <p:nvPr/>
        </p:nvPicPr>
        <p:blipFill>
          <a:blip r:embed="rId3"/>
          <a:stretch>
            <a:fillRect/>
          </a:stretch>
        </p:blipFill>
        <p:spPr>
          <a:xfrm>
            <a:off x="609600" y="2609850"/>
            <a:ext cx="8115300" cy="3590653"/>
          </a:xfrm>
          <a:prstGeom prst="rect">
            <a:avLst/>
          </a:prstGeom>
        </p:spPr>
      </p:pic>
      <p:sp>
        <p:nvSpPr>
          <p:cNvPr id="5" name="TextBox 4">
            <a:extLst>
              <a:ext uri="{FF2B5EF4-FFF2-40B4-BE49-F238E27FC236}">
                <a16:creationId xmlns:a16="http://schemas.microsoft.com/office/drawing/2014/main" id="{A4C6738B-0974-0FD6-B343-3DE588B4EA03}"/>
              </a:ext>
            </a:extLst>
          </p:cNvPr>
          <p:cNvSpPr txBox="1"/>
          <p:nvPr/>
        </p:nvSpPr>
        <p:spPr>
          <a:xfrm>
            <a:off x="3983066" y="6517580"/>
            <a:ext cx="4455762" cy="307777"/>
          </a:xfrm>
          <a:prstGeom prst="rect">
            <a:avLst/>
          </a:prstGeom>
          <a:noFill/>
        </p:spPr>
        <p:txBody>
          <a:bodyPr wrap="square" rtlCol="0">
            <a:spAutoFit/>
          </a:bodyPr>
          <a:lstStyle/>
          <a:p>
            <a:r>
              <a:rPr lang="en-US" sz="1400" dirty="0"/>
              <a:t>Source: https://www.ercot.com/gridinfo/load/forecast</a:t>
            </a:r>
          </a:p>
        </p:txBody>
      </p:sp>
    </p:spTree>
    <p:extLst>
      <p:ext uri="{BB962C8B-B14F-4D97-AF65-F5344CB8AC3E}">
        <p14:creationId xmlns:p14="http://schemas.microsoft.com/office/powerpoint/2010/main" val="227649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1D5B-3E3F-F916-5182-F820EF9A4D80}"/>
              </a:ext>
            </a:extLst>
          </p:cNvPr>
          <p:cNvSpPr>
            <a:spLocks noGrp="1"/>
          </p:cNvSpPr>
          <p:nvPr>
            <p:ph type="title"/>
          </p:nvPr>
        </p:nvSpPr>
        <p:spPr/>
        <p:txBody>
          <a:bodyPr/>
          <a:lstStyle/>
          <a:p>
            <a:r>
              <a:rPr lang="en-US" dirty="0"/>
              <a:t>What is ERCOT tracking today?</a:t>
            </a:r>
          </a:p>
        </p:txBody>
      </p:sp>
      <p:sp>
        <p:nvSpPr>
          <p:cNvPr id="3" name="Content Placeholder 2">
            <a:extLst>
              <a:ext uri="{FF2B5EF4-FFF2-40B4-BE49-F238E27FC236}">
                <a16:creationId xmlns:a16="http://schemas.microsoft.com/office/drawing/2014/main" id="{3ED45278-794B-21C1-DB93-DED617C3F1B5}"/>
              </a:ext>
            </a:extLst>
          </p:cNvPr>
          <p:cNvSpPr>
            <a:spLocks noGrp="1"/>
          </p:cNvSpPr>
          <p:nvPr>
            <p:ph idx="1"/>
          </p:nvPr>
        </p:nvSpPr>
        <p:spPr/>
        <p:txBody>
          <a:bodyPr/>
          <a:lstStyle/>
          <a:p>
            <a:r>
              <a:rPr lang="en-US" dirty="0"/>
              <a:t>CLR – Qualified as a Controllable Load Resource (CLR)</a:t>
            </a:r>
          </a:p>
          <a:p>
            <a:r>
              <a:rPr lang="en-US" dirty="0"/>
              <a:t>NCLR – Qualified as a Non-Controllable Load Resource (NCLR) </a:t>
            </a:r>
          </a:p>
          <a:p>
            <a:r>
              <a:rPr lang="en-US" dirty="0"/>
              <a:t>Other – Large Loads not qualified as CLR or NCLR. </a:t>
            </a:r>
          </a:p>
          <a:p>
            <a:endParaRPr lang="en-US" dirty="0"/>
          </a:p>
        </p:txBody>
      </p:sp>
      <p:sp>
        <p:nvSpPr>
          <p:cNvPr id="4" name="Slide Number Placeholder 3">
            <a:extLst>
              <a:ext uri="{FF2B5EF4-FFF2-40B4-BE49-F238E27FC236}">
                <a16:creationId xmlns:a16="http://schemas.microsoft.com/office/drawing/2014/main" id="{2EE6A2DC-FEF9-8DC4-7D79-5F6C57CEF636}"/>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Table 4">
            <a:extLst>
              <a:ext uri="{FF2B5EF4-FFF2-40B4-BE49-F238E27FC236}">
                <a16:creationId xmlns:a16="http://schemas.microsoft.com/office/drawing/2014/main" id="{F67B23D5-B9F3-31E8-E5EC-05E0B9645A43}"/>
              </a:ext>
            </a:extLst>
          </p:cNvPr>
          <p:cNvGraphicFramePr>
            <a:graphicFrameLocks noGrp="1"/>
          </p:cNvGraphicFramePr>
          <p:nvPr>
            <p:extLst>
              <p:ext uri="{D42A27DB-BD31-4B8C-83A1-F6EECF244321}">
                <p14:modId xmlns:p14="http://schemas.microsoft.com/office/powerpoint/2010/main" val="2505658852"/>
              </p:ext>
            </p:extLst>
          </p:nvPr>
        </p:nvGraphicFramePr>
        <p:xfrm>
          <a:off x="561623" y="2304752"/>
          <a:ext cx="7772400" cy="3508173"/>
        </p:xfrm>
        <a:graphic>
          <a:graphicData uri="http://schemas.openxmlformats.org/drawingml/2006/table">
            <a:tbl>
              <a:tblPr firstRow="1" bandRow="1">
                <a:tableStyleId>{93296810-A885-4BE3-A3E7-6D5BEEA58F35}</a:tableStyleId>
              </a:tblPr>
              <a:tblGrid>
                <a:gridCol w="1718733">
                  <a:extLst>
                    <a:ext uri="{9D8B030D-6E8A-4147-A177-3AD203B41FA5}">
                      <a16:colId xmlns:a16="http://schemas.microsoft.com/office/drawing/2014/main" val="3525961669"/>
                    </a:ext>
                  </a:extLst>
                </a:gridCol>
                <a:gridCol w="1998133">
                  <a:extLst>
                    <a:ext uri="{9D8B030D-6E8A-4147-A177-3AD203B41FA5}">
                      <a16:colId xmlns:a16="http://schemas.microsoft.com/office/drawing/2014/main" val="890828886"/>
                    </a:ext>
                  </a:extLst>
                </a:gridCol>
                <a:gridCol w="1535289">
                  <a:extLst>
                    <a:ext uri="{9D8B030D-6E8A-4147-A177-3AD203B41FA5}">
                      <a16:colId xmlns:a16="http://schemas.microsoft.com/office/drawing/2014/main" val="2210650159"/>
                    </a:ext>
                  </a:extLst>
                </a:gridCol>
                <a:gridCol w="1253067">
                  <a:extLst>
                    <a:ext uri="{9D8B030D-6E8A-4147-A177-3AD203B41FA5}">
                      <a16:colId xmlns:a16="http://schemas.microsoft.com/office/drawing/2014/main" val="2791436892"/>
                    </a:ext>
                  </a:extLst>
                </a:gridCol>
                <a:gridCol w="1267178">
                  <a:extLst>
                    <a:ext uri="{9D8B030D-6E8A-4147-A177-3AD203B41FA5}">
                      <a16:colId xmlns:a16="http://schemas.microsoft.com/office/drawing/2014/main" val="616496075"/>
                    </a:ext>
                  </a:extLst>
                </a:gridCol>
              </a:tblGrid>
              <a:tr h="570346">
                <a:tc>
                  <a:txBody>
                    <a:bodyPr/>
                    <a:lstStyle/>
                    <a:p>
                      <a:pPr algn="ctr"/>
                      <a:endParaRPr lang="en-US" dirty="0"/>
                    </a:p>
                  </a:txBody>
                  <a:tcPr anchor="ctr"/>
                </a:tc>
                <a:tc>
                  <a:txBody>
                    <a:bodyPr/>
                    <a:lstStyle/>
                    <a:p>
                      <a:pPr algn="ctr"/>
                      <a:r>
                        <a:rPr lang="en-US" dirty="0"/>
                        <a:t>CLR</a:t>
                      </a:r>
                    </a:p>
                  </a:txBody>
                  <a:tcPr anchor="ctr"/>
                </a:tc>
                <a:tc>
                  <a:txBody>
                    <a:bodyPr/>
                    <a:lstStyle/>
                    <a:p>
                      <a:pPr algn="ctr"/>
                      <a:r>
                        <a:rPr lang="en-US" dirty="0"/>
                        <a:t>NCLR w/ Relay</a:t>
                      </a:r>
                    </a:p>
                  </a:txBody>
                  <a:tcPr anchor="ctr"/>
                </a:tc>
                <a:tc>
                  <a:txBody>
                    <a:bodyPr/>
                    <a:lstStyle/>
                    <a:p>
                      <a:pPr algn="ctr"/>
                      <a:r>
                        <a:rPr lang="en-US" dirty="0"/>
                        <a:t>NCLR w/o Relay</a:t>
                      </a:r>
                    </a:p>
                  </a:txBody>
                  <a:tcPr anchor="ctr"/>
                </a:tc>
                <a:tc>
                  <a:txBody>
                    <a:bodyPr/>
                    <a:lstStyle/>
                    <a:p>
                      <a:pPr algn="ctr"/>
                      <a:r>
                        <a:rPr lang="en-US" dirty="0"/>
                        <a:t>Other</a:t>
                      </a:r>
                    </a:p>
                  </a:txBody>
                  <a:tcPr anchor="ctr"/>
                </a:tc>
                <a:extLst>
                  <a:ext uri="{0D108BD9-81ED-4DB2-BD59-A6C34878D82A}">
                    <a16:rowId xmlns:a16="http://schemas.microsoft.com/office/drawing/2014/main" val="4191761902"/>
                  </a:ext>
                </a:extLst>
              </a:tr>
              <a:tr h="563581">
                <a:tc>
                  <a:txBody>
                    <a:bodyPr/>
                    <a:lstStyle/>
                    <a:p>
                      <a:pPr algn="ctr"/>
                      <a:r>
                        <a:rPr lang="en-US" sz="1600" dirty="0"/>
                        <a:t>SCED Qualified</a:t>
                      </a: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No</a:t>
                      </a:r>
                    </a:p>
                  </a:txBody>
                  <a:tcPr anchor="ctr"/>
                </a:tc>
                <a:tc>
                  <a:txBody>
                    <a:bodyPr/>
                    <a:lstStyle/>
                    <a:p>
                      <a:pPr algn="ctr"/>
                      <a:r>
                        <a:rPr lang="en-US" sz="1600" dirty="0"/>
                        <a:t>No</a:t>
                      </a:r>
                    </a:p>
                  </a:txBody>
                  <a:tcPr anchor="ctr"/>
                </a:tc>
                <a:extLst>
                  <a:ext uri="{0D108BD9-81ED-4DB2-BD59-A6C34878D82A}">
                    <a16:rowId xmlns:a16="http://schemas.microsoft.com/office/drawing/2014/main" val="2805549212"/>
                  </a:ext>
                </a:extLst>
              </a:tr>
              <a:tr h="733302">
                <a:tc>
                  <a:txBody>
                    <a:bodyPr/>
                    <a:lstStyle/>
                    <a:p>
                      <a:pPr algn="ctr"/>
                      <a:r>
                        <a:rPr lang="en-US" sz="1600" dirty="0"/>
                        <a:t>Provides Frequency Response</a:t>
                      </a:r>
                    </a:p>
                  </a:txBody>
                  <a:tcPr anchor="ctr"/>
                </a:tc>
                <a:tc>
                  <a:txBody>
                    <a:bodyPr/>
                    <a:lstStyle/>
                    <a:p>
                      <a:pPr algn="ctr"/>
                      <a:r>
                        <a:rPr lang="en-US" sz="1600" dirty="0"/>
                        <a:t>Yes</a:t>
                      </a:r>
                    </a:p>
                  </a:txBody>
                  <a:tcPr anchor="ctr"/>
                </a:tc>
                <a:tc>
                  <a:txBody>
                    <a:bodyPr/>
                    <a:lstStyle/>
                    <a:p>
                      <a:pPr algn="ctr"/>
                      <a:r>
                        <a:rPr lang="en-US" sz="1600" dirty="0"/>
                        <a:t>Yes</a:t>
                      </a:r>
                    </a:p>
                  </a:txBody>
                  <a:tcPr anchor="ctr"/>
                </a:tc>
                <a:tc>
                  <a:txBody>
                    <a:bodyPr/>
                    <a:lstStyle/>
                    <a:p>
                      <a:pPr algn="ctr"/>
                      <a:r>
                        <a:rPr lang="en-US" sz="1600" dirty="0"/>
                        <a:t>No</a:t>
                      </a:r>
                    </a:p>
                  </a:txBody>
                  <a:tcPr anchor="ctr"/>
                </a:tc>
                <a:tc>
                  <a:txBody>
                    <a:bodyPr/>
                    <a:lstStyle/>
                    <a:p>
                      <a:pPr algn="ctr"/>
                      <a:r>
                        <a:rPr lang="en-US" sz="1600" dirty="0"/>
                        <a:t>No</a:t>
                      </a:r>
                    </a:p>
                  </a:txBody>
                  <a:tcPr anchor="ctr"/>
                </a:tc>
                <a:extLst>
                  <a:ext uri="{0D108BD9-81ED-4DB2-BD59-A6C34878D82A}">
                    <a16:rowId xmlns:a16="http://schemas.microsoft.com/office/drawing/2014/main" val="3828668349"/>
                  </a:ext>
                </a:extLst>
              </a:tr>
              <a:tr h="658592">
                <a:tc>
                  <a:txBody>
                    <a:bodyPr/>
                    <a:lstStyle/>
                    <a:p>
                      <a:pPr algn="ctr"/>
                      <a:r>
                        <a:rPr lang="en-US" sz="1600" dirty="0"/>
                        <a:t>Ramping</a:t>
                      </a:r>
                    </a:p>
                  </a:txBody>
                  <a:tcPr anchor="ctr"/>
                </a:tc>
                <a:tc>
                  <a:txBody>
                    <a:bodyPr/>
                    <a:lstStyle/>
                    <a:p>
                      <a:pPr algn="ctr"/>
                      <a:r>
                        <a:rPr lang="en-US" sz="1600" dirty="0"/>
                        <a:t>Follows SCED Dispatch</a:t>
                      </a:r>
                    </a:p>
                  </a:txBody>
                  <a:tcPr anchor="ctr"/>
                </a:tc>
                <a:tc>
                  <a:txBody>
                    <a:bodyPr/>
                    <a:lstStyle/>
                    <a:p>
                      <a:pPr algn="ctr"/>
                      <a:r>
                        <a:rPr lang="en-US" sz="1600" dirty="0"/>
                        <a:t>No Ramp Limitation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 Ramp Limitation</a:t>
                      </a:r>
                    </a:p>
                  </a:txBody>
                  <a:tcPr anchor="ctr"/>
                </a:tc>
                <a:tc>
                  <a:txBody>
                    <a:bodyPr/>
                    <a:lstStyle/>
                    <a:p>
                      <a:pPr algn="ctr"/>
                      <a:r>
                        <a:rPr lang="en-US" sz="1600" dirty="0"/>
                        <a:t>No Ramp Limitation</a:t>
                      </a:r>
                    </a:p>
                  </a:txBody>
                  <a:tcPr anchor="ctr"/>
                </a:tc>
                <a:extLst>
                  <a:ext uri="{0D108BD9-81ED-4DB2-BD59-A6C34878D82A}">
                    <a16:rowId xmlns:a16="http://schemas.microsoft.com/office/drawing/2014/main" val="4211430587"/>
                  </a:ext>
                </a:extLst>
              </a:tr>
              <a:tr h="795163">
                <a:tc>
                  <a:txBody>
                    <a:bodyPr/>
                    <a:lstStyle/>
                    <a:p>
                      <a:pPr algn="ctr"/>
                      <a:r>
                        <a:rPr lang="en-US" sz="1600" dirty="0"/>
                        <a:t>Qualify for AS</a:t>
                      </a:r>
                    </a:p>
                  </a:txBody>
                  <a:tcPr anchor="ctr"/>
                </a:tc>
                <a:tc>
                  <a:txBody>
                    <a:bodyPr/>
                    <a:lstStyle/>
                    <a:p>
                      <a:pPr algn="ctr"/>
                      <a:r>
                        <a:rPr lang="en-US" sz="1600" dirty="0" err="1"/>
                        <a:t>RegUp</a:t>
                      </a:r>
                      <a:r>
                        <a:rPr lang="en-US" sz="1600" dirty="0"/>
                        <a:t>/</a:t>
                      </a:r>
                      <a:r>
                        <a:rPr lang="en-US" sz="1600" dirty="0" err="1"/>
                        <a:t>RegDn</a:t>
                      </a:r>
                      <a:r>
                        <a:rPr lang="en-US" sz="1600" dirty="0"/>
                        <a:t>, RRS-PFR, ECRS, Non-Spin</a:t>
                      </a:r>
                    </a:p>
                  </a:txBody>
                  <a:tcPr anchor="ctr"/>
                </a:tc>
                <a:tc>
                  <a:txBody>
                    <a:bodyPr/>
                    <a:lstStyle/>
                    <a:p>
                      <a:pPr algn="ctr"/>
                      <a:r>
                        <a:rPr lang="en-US" sz="1600" dirty="0"/>
                        <a:t>RRS-UFR, ECRS</a:t>
                      </a:r>
                    </a:p>
                  </a:txBody>
                  <a:tcPr anchor="ctr"/>
                </a:tc>
                <a:tc>
                  <a:txBody>
                    <a:bodyPr/>
                    <a:lstStyle/>
                    <a:p>
                      <a:pPr algn="ctr"/>
                      <a:r>
                        <a:rPr lang="en-US" sz="1600" dirty="0"/>
                        <a:t>ECRS, Non-Spin</a:t>
                      </a:r>
                    </a:p>
                  </a:txBody>
                  <a:tcPr anchor="ctr"/>
                </a:tc>
                <a:tc>
                  <a:txBody>
                    <a:bodyPr/>
                    <a:lstStyle/>
                    <a:p>
                      <a:pPr algn="ctr"/>
                      <a:r>
                        <a:rPr lang="en-US" sz="1600" dirty="0"/>
                        <a:t>No</a:t>
                      </a:r>
                    </a:p>
                  </a:txBody>
                  <a:tcPr anchor="ctr"/>
                </a:tc>
                <a:extLst>
                  <a:ext uri="{0D108BD9-81ED-4DB2-BD59-A6C34878D82A}">
                    <a16:rowId xmlns:a16="http://schemas.microsoft.com/office/drawing/2014/main" val="1395135640"/>
                  </a:ext>
                </a:extLst>
              </a:tr>
            </a:tbl>
          </a:graphicData>
        </a:graphic>
      </p:graphicFrame>
    </p:spTree>
    <p:extLst>
      <p:ext uri="{BB962C8B-B14F-4D97-AF65-F5344CB8AC3E}">
        <p14:creationId xmlns:p14="http://schemas.microsoft.com/office/powerpoint/2010/main" val="3087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A751-1607-1312-FFA9-BEBE351DB52C}"/>
              </a:ext>
            </a:extLst>
          </p:cNvPr>
          <p:cNvSpPr>
            <a:spLocks noGrp="1"/>
          </p:cNvSpPr>
          <p:nvPr>
            <p:ph type="title"/>
          </p:nvPr>
        </p:nvSpPr>
        <p:spPr/>
        <p:txBody>
          <a:bodyPr/>
          <a:lstStyle/>
          <a:p>
            <a:r>
              <a:rPr lang="en-US" dirty="0"/>
              <a:t>Controllable Load Resources qualified for RRS or ECRS</a:t>
            </a:r>
          </a:p>
        </p:txBody>
      </p:sp>
      <p:sp>
        <p:nvSpPr>
          <p:cNvPr id="3" name="Content Placeholder 2">
            <a:extLst>
              <a:ext uri="{FF2B5EF4-FFF2-40B4-BE49-F238E27FC236}">
                <a16:creationId xmlns:a16="http://schemas.microsoft.com/office/drawing/2014/main" id="{18FD7A8B-BB7C-48FA-57FA-676FA279FD6C}"/>
              </a:ext>
            </a:extLst>
          </p:cNvPr>
          <p:cNvSpPr>
            <a:spLocks noGrp="1"/>
          </p:cNvSpPr>
          <p:nvPr>
            <p:ph idx="1"/>
          </p:nvPr>
        </p:nvSpPr>
        <p:spPr/>
        <p:txBody>
          <a:bodyPr/>
          <a:lstStyle/>
          <a:p>
            <a:r>
              <a:rPr lang="en-US" dirty="0"/>
              <a:t>Currently we have 10 Controllable Load Resources qualified to provide ECRS or RRS.</a:t>
            </a:r>
          </a:p>
        </p:txBody>
      </p:sp>
      <p:sp>
        <p:nvSpPr>
          <p:cNvPr id="4" name="Slide Number Placeholder 3">
            <a:extLst>
              <a:ext uri="{FF2B5EF4-FFF2-40B4-BE49-F238E27FC236}">
                <a16:creationId xmlns:a16="http://schemas.microsoft.com/office/drawing/2014/main" id="{C0B3195C-58C6-B078-F364-DA8235F06AE7}"/>
              </a:ext>
            </a:extLst>
          </p:cNvPr>
          <p:cNvSpPr>
            <a:spLocks noGrp="1"/>
          </p:cNvSpPr>
          <p:nvPr>
            <p:ph type="sldNum" sz="quarter" idx="4"/>
          </p:nvPr>
        </p:nvSpPr>
        <p:spPr/>
        <p:txBody>
          <a:bodyPr/>
          <a:lstStyle/>
          <a:p>
            <a:fld id="{1D93BD3E-1E9A-4970-A6F7-E7AC52762E0C}" type="slidenum">
              <a:rPr lang="en-US" smtClean="0"/>
              <a:pPr/>
              <a:t>7</a:t>
            </a:fld>
            <a:endParaRPr lang="en-US"/>
          </a:p>
        </p:txBody>
      </p:sp>
      <p:graphicFrame>
        <p:nvGraphicFramePr>
          <p:cNvPr id="7" name="Chart 6">
            <a:extLst>
              <a:ext uri="{FF2B5EF4-FFF2-40B4-BE49-F238E27FC236}">
                <a16:creationId xmlns:a16="http://schemas.microsoft.com/office/drawing/2014/main" id="{FB902A15-999D-A468-336E-5F8E6B645427}"/>
              </a:ext>
            </a:extLst>
          </p:cNvPr>
          <p:cNvGraphicFramePr>
            <a:graphicFrameLocks/>
          </p:cNvGraphicFramePr>
          <p:nvPr>
            <p:extLst>
              <p:ext uri="{D42A27DB-BD31-4B8C-83A1-F6EECF244321}">
                <p14:modId xmlns:p14="http://schemas.microsoft.com/office/powerpoint/2010/main" val="542343246"/>
              </p:ext>
            </p:extLst>
          </p:nvPr>
        </p:nvGraphicFramePr>
        <p:xfrm>
          <a:off x="304800" y="1704622"/>
          <a:ext cx="8342489" cy="4786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432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55B4-2A19-2AAF-6298-BE1D40886997}"/>
              </a:ext>
            </a:extLst>
          </p:cNvPr>
          <p:cNvSpPr>
            <a:spLocks noGrp="1"/>
          </p:cNvSpPr>
          <p:nvPr>
            <p:ph type="title"/>
          </p:nvPr>
        </p:nvSpPr>
        <p:spPr/>
        <p:txBody>
          <a:bodyPr/>
          <a:lstStyle/>
          <a:p>
            <a:r>
              <a:rPr lang="en-US" dirty="0"/>
              <a:t>Large Load Analysis Introduction</a:t>
            </a:r>
          </a:p>
        </p:txBody>
      </p:sp>
      <p:sp>
        <p:nvSpPr>
          <p:cNvPr id="3" name="Content Placeholder 2">
            <a:extLst>
              <a:ext uri="{FF2B5EF4-FFF2-40B4-BE49-F238E27FC236}">
                <a16:creationId xmlns:a16="http://schemas.microsoft.com/office/drawing/2014/main" id="{7BFC12C4-9BED-A7BE-FAED-A61568981979}"/>
              </a:ext>
            </a:extLst>
          </p:cNvPr>
          <p:cNvSpPr>
            <a:spLocks noGrp="1"/>
          </p:cNvSpPr>
          <p:nvPr>
            <p:ph idx="1"/>
          </p:nvPr>
        </p:nvSpPr>
        <p:spPr/>
        <p:txBody>
          <a:bodyPr/>
          <a:lstStyle/>
          <a:p>
            <a:r>
              <a:rPr lang="en-US" dirty="0"/>
              <a:t>The following slides share analysis focused on LFLs that are not SCED Qualified, termed NSFL (Non SCED Qualified Flexible Loads). </a:t>
            </a:r>
          </a:p>
          <a:p>
            <a:r>
              <a:rPr lang="en-US" dirty="0"/>
              <a:t>Any mention of CLRs correspond to the LFLs that are SCED qualified and ramp to a SCED instruction. </a:t>
            </a:r>
          </a:p>
          <a:p>
            <a:r>
              <a:rPr lang="en-US" dirty="0"/>
              <a:t>Regulation Exhaustion is calculated used the PDCWG Reporting method, &lt; 5 MW remaining over a 5-minute average. </a:t>
            </a:r>
          </a:p>
          <a:p>
            <a:r>
              <a:rPr lang="en-US" dirty="0"/>
              <a:t>The goal is to share the type of analysis ERCOT has conducted so far and looking to gain feedback on what other metrics this analysis should consider. </a:t>
            </a:r>
          </a:p>
          <a:p>
            <a:r>
              <a:rPr lang="en-US" dirty="0"/>
              <a:t>The data set used is 1 minute PI from 1/1/2024 – 7/1/2024.</a:t>
            </a:r>
          </a:p>
        </p:txBody>
      </p:sp>
      <p:sp>
        <p:nvSpPr>
          <p:cNvPr id="4" name="Slide Number Placeholder 3">
            <a:extLst>
              <a:ext uri="{FF2B5EF4-FFF2-40B4-BE49-F238E27FC236}">
                <a16:creationId xmlns:a16="http://schemas.microsoft.com/office/drawing/2014/main" id="{6B2449BF-BDB6-DDAD-1072-424A10633720}"/>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373734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5AD469-D20F-9DE7-EF73-6C9590FBCD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984" y="2045782"/>
            <a:ext cx="5051494" cy="3615930"/>
          </a:xfrm>
          <a:prstGeom prst="rect">
            <a:avLst/>
          </a:prstGeom>
        </p:spPr>
      </p:pic>
      <p:sp>
        <p:nvSpPr>
          <p:cNvPr id="2" name="Title 1">
            <a:extLst>
              <a:ext uri="{FF2B5EF4-FFF2-40B4-BE49-F238E27FC236}">
                <a16:creationId xmlns:a16="http://schemas.microsoft.com/office/drawing/2014/main" id="{60FEDBD0-CC7A-BCF2-8735-011CB30D1710}"/>
              </a:ext>
            </a:extLst>
          </p:cNvPr>
          <p:cNvSpPr>
            <a:spLocks noGrp="1"/>
          </p:cNvSpPr>
          <p:nvPr>
            <p:ph type="title"/>
          </p:nvPr>
        </p:nvSpPr>
        <p:spPr/>
        <p:txBody>
          <a:bodyPr/>
          <a:lstStyle/>
          <a:p>
            <a:r>
              <a:rPr lang="en-US" sz="2000" dirty="0"/>
              <a:t>SCED Qualified vs Not Qualified LFL Ramping Behavior Normalized </a:t>
            </a:r>
          </a:p>
        </p:txBody>
      </p:sp>
      <p:sp>
        <p:nvSpPr>
          <p:cNvPr id="3" name="Content Placeholder 2">
            <a:extLst>
              <a:ext uri="{FF2B5EF4-FFF2-40B4-BE49-F238E27FC236}">
                <a16:creationId xmlns:a16="http://schemas.microsoft.com/office/drawing/2014/main" id="{C022C47E-8FBA-553F-9439-CA05888EB555}"/>
              </a:ext>
            </a:extLst>
          </p:cNvPr>
          <p:cNvSpPr>
            <a:spLocks noGrp="1"/>
          </p:cNvSpPr>
          <p:nvPr>
            <p:ph idx="1"/>
          </p:nvPr>
        </p:nvSpPr>
        <p:spPr>
          <a:xfrm>
            <a:off x="304800" y="584200"/>
            <a:ext cx="8534400" cy="5370911"/>
          </a:xfrm>
        </p:spPr>
        <p:txBody>
          <a:bodyPr/>
          <a:lstStyle/>
          <a:p>
            <a:r>
              <a:rPr lang="en-US" sz="1600" dirty="0"/>
              <a:t>Ramping percentiles show that NSFL ramp more erratically in both directions than CLRs. </a:t>
            </a:r>
          </a:p>
          <a:p>
            <a:r>
              <a:rPr lang="en-US" sz="1600" dirty="0"/>
              <a:t>CLRs start to have larger ramps in summer periods. </a:t>
            </a:r>
          </a:p>
        </p:txBody>
      </p:sp>
      <p:sp>
        <p:nvSpPr>
          <p:cNvPr id="4" name="Slide Number Placeholder 3">
            <a:extLst>
              <a:ext uri="{FF2B5EF4-FFF2-40B4-BE49-F238E27FC236}">
                <a16:creationId xmlns:a16="http://schemas.microsoft.com/office/drawing/2014/main" id="{F085DF1C-CFBB-0474-FAD8-F33944CB9DCD}"/>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16" name="Picture 15">
            <a:extLst>
              <a:ext uri="{FF2B5EF4-FFF2-40B4-BE49-F238E27FC236}">
                <a16:creationId xmlns:a16="http://schemas.microsoft.com/office/drawing/2014/main" id="{8BF0766D-62F1-6B58-A012-B548543130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69515" y="2045782"/>
            <a:ext cx="3435363" cy="3568372"/>
          </a:xfrm>
          <a:prstGeom prst="rect">
            <a:avLst/>
          </a:prstGeom>
        </p:spPr>
      </p:pic>
    </p:spTree>
    <p:extLst>
      <p:ext uri="{BB962C8B-B14F-4D97-AF65-F5344CB8AC3E}">
        <p14:creationId xmlns:p14="http://schemas.microsoft.com/office/powerpoint/2010/main" val="2345337921"/>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imensions xmlns="8d5ee879-813f-4fb9-b7c2-a59846c21aeb">Default Width</Dimensions>
    <Month xmlns="8d5ee879-813f-4fb9-b7c2-a59846c21ae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7" ma:contentTypeDescription="Create a new document." ma:contentTypeScope="" ma:versionID="f334b19ed6e11c8a018bfc43c5e9f5e2">
  <xsd:schema xmlns:xsd="http://www.w3.org/2001/XMLSchema" xmlns:xs="http://www.w3.org/2001/XMLSchema" xmlns:p="http://schemas.microsoft.com/office/2006/metadata/properties" xmlns:ns2="8d5ee879-813f-4fb9-b7c2-a59846c21aeb" targetNamespace="http://schemas.microsoft.com/office/2006/metadata/properties" ma:root="true" ma:fieldsID="6d0723ded436bfb6175ba8e1f6eccadf"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element ref="ns2:Dimensions" minOccurs="0"/>
                <xsd:element ref="ns2:MediaServiceObjectDetectorVersions" minOccurs="0"/>
                <xsd:element ref="ns2: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imensions" ma:index="12" nillable="true" ma:displayName="Dimensions" ma:format="Dropdown" ma:internalName="Dimensions">
      <xsd:simpleType>
        <xsd:restriction base="dms:Choice">
          <xsd:enumeration value="Widescreen (16:9)"/>
          <xsd:enumeration value="Default Width"/>
          <xsd:enumeration value="HD"/>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onth" ma:index="14" nillable="true" ma:displayName="Month"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6A6CD9-B3E1-40D4-996B-E55652A7B6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595</TotalTime>
  <Words>1105</Words>
  <Application>Microsoft Office PowerPoint</Application>
  <PresentationFormat>On-screen Show (4:3)</PresentationFormat>
  <Paragraphs>149</Paragraphs>
  <Slides>20</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Cover Slide</vt:lpstr>
      <vt:lpstr>Horizontal Theme</vt:lpstr>
      <vt:lpstr>Vertical Theme</vt:lpstr>
      <vt:lpstr>PowerPoint Presentation</vt:lpstr>
      <vt:lpstr>Introduction</vt:lpstr>
      <vt:lpstr>Large Load Projects in Queue</vt:lpstr>
      <vt:lpstr>Consumption of Large Loads Approved to Energize</vt:lpstr>
      <vt:lpstr>Additional Detail in Large Load Growth</vt:lpstr>
      <vt:lpstr>What is ERCOT tracking today?</vt:lpstr>
      <vt:lpstr>Controllable Load Resources qualified for RRS or ECRS</vt:lpstr>
      <vt:lpstr>Large Load Analysis Introduction</vt:lpstr>
      <vt:lpstr>SCED Qualified vs Not Qualified LFL Ramping Behavior Normalized </vt:lpstr>
      <vt:lpstr>2024 Monthly NSFL Ramps </vt:lpstr>
      <vt:lpstr>2024 Monthly NSFL Ramps Greater than 5 MW</vt:lpstr>
      <vt:lpstr>Large NSFL Ramps by Hour for 2024</vt:lpstr>
      <vt:lpstr>2024 LFL Ramping Regulation Exhaustion </vt:lpstr>
      <vt:lpstr>2024 Ramping Behavior by System Lambda – Normalized</vt:lpstr>
      <vt:lpstr>Monthly Largest Ramp</vt:lpstr>
      <vt:lpstr>Monthly Average Ramp by Frequency Bucket, or Monthly Average Delta Frequency by LFL Ramp Bucket </vt:lpstr>
      <vt:lpstr>Summary</vt:lpstr>
      <vt:lpstr>Appendix</vt:lpstr>
      <vt:lpstr>Predicted Load Ramp Rate (PLDRR) Error Statistics 2024</vt:lpstr>
      <vt:lpstr>Percentiles of NSFL Ramping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Fabricant, Sam</cp:lastModifiedBy>
  <cp:revision>74</cp:revision>
  <cp:lastPrinted>2017-10-10T21:31:05Z</cp:lastPrinted>
  <dcterms:created xsi:type="dcterms:W3CDTF">2016-01-21T15:20:31Z</dcterms:created>
  <dcterms:modified xsi:type="dcterms:W3CDTF">2024-07-24T18:14:46Z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2023-04-04T20:11:24Z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2ffd7455-2a10-4c42-ab9a-33fe7556bcb5</vt:lpwstr>
  </property>
  <property fmtid="{D5CDD505-2E9C-101B-9397-08002B2CF9AE}" pid="9" name="MSIP_Label_7084cbda-52b8-46fb-a7b7-cb5bd465ed85_ContentBits">
    <vt:lpwstr>0</vt:lpwstr>
  </property>
</Properties>
</file>