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2"/>
  </p:notesMasterIdLst>
  <p:handoutMasterIdLst>
    <p:handoutMasterId r:id="rId13"/>
  </p:handoutMasterIdLst>
  <p:sldIdLst>
    <p:sldId id="542" r:id="rId6"/>
    <p:sldId id="568" r:id="rId7"/>
    <p:sldId id="571" r:id="rId8"/>
    <p:sldId id="575" r:id="rId9"/>
    <p:sldId id="572" r:id="rId10"/>
    <p:sldId id="56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7/25/2024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7/25/2024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files/docs/2024/07/16/Issue%209_RTCB%20Market%20Trials%20Plan_ERCOT_Redlines_071624.docx"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2954655"/>
          </a:xfrm>
          <a:prstGeom prst="rect">
            <a:avLst/>
          </a:prstGeom>
          <a:noFill/>
        </p:spPr>
        <p:txBody>
          <a:bodyPr wrap="square" rtlCol="0">
            <a:spAutoFit/>
          </a:bodyPr>
          <a:lstStyle/>
          <a:p>
            <a:r>
              <a:rPr lang="en-US" sz="2400" b="1" dirty="0"/>
              <a:t>RTC+B Update </a:t>
            </a:r>
          </a:p>
          <a:p>
            <a:endParaRPr lang="en-US" dirty="0">
              <a:solidFill>
                <a:schemeClr val="tx2"/>
              </a:solidFill>
            </a:endParaRPr>
          </a:p>
          <a:p>
            <a:endParaRPr lang="en-US" i="1" dirty="0"/>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TWG</a:t>
            </a:r>
          </a:p>
          <a:p>
            <a:endParaRPr lang="en-US" dirty="0">
              <a:solidFill>
                <a:schemeClr val="tx2"/>
              </a:solidFill>
            </a:endParaRPr>
          </a:p>
          <a:p>
            <a:r>
              <a:rPr lang="en-US" dirty="0">
                <a:solidFill>
                  <a:schemeClr val="tx2"/>
                </a:solidFill>
              </a:rPr>
              <a:t>July 25,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a:xfrm>
            <a:off x="381000" y="243682"/>
            <a:ext cx="8458200" cy="785195"/>
          </a:xfrm>
        </p:spPr>
        <p:txBody>
          <a:bodyPr/>
          <a:lstStyle/>
          <a:p>
            <a:r>
              <a:rPr lang="en-US" dirty="0"/>
              <a:t>RTC+B Program Update </a:t>
            </a:r>
            <a:br>
              <a:rPr lang="en-US" dirty="0"/>
            </a:br>
            <a:r>
              <a:rPr lang="en-US" sz="1600" dirty="0"/>
              <a:t>(excerpt from June Board T&amp;S RTC Update)</a:t>
            </a:r>
            <a:endParaRPr lang="en-US" dirty="0">
              <a:solidFill>
                <a:srgbClr val="FF0000"/>
              </a:solidFill>
            </a:endParaRPr>
          </a:p>
        </p:txBody>
      </p:sp>
      <p:sp>
        <p:nvSpPr>
          <p:cNvPr id="6" name="Rectangle 5">
            <a:extLst>
              <a:ext uri="{FF2B5EF4-FFF2-40B4-BE49-F238E27FC236}">
                <a16:creationId xmlns:a16="http://schemas.microsoft.com/office/drawing/2014/main" id="{6E2B4553-F342-C6A0-5BD1-617BCB9BEB8A}"/>
              </a:ext>
            </a:extLst>
          </p:cNvPr>
          <p:cNvSpPr/>
          <p:nvPr/>
        </p:nvSpPr>
        <p:spPr>
          <a:xfrm>
            <a:off x="762000" y="5105400"/>
            <a:ext cx="1143000" cy="467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FAAB0B-133A-796A-EDA5-354C9BF422D8}"/>
              </a:ext>
            </a:extLst>
          </p:cNvPr>
          <p:cNvSpPr/>
          <p:nvPr/>
        </p:nvSpPr>
        <p:spPr>
          <a:xfrm>
            <a:off x="533400" y="57912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A682719-7AD6-A21C-7526-62EBA7492244}"/>
              </a:ext>
            </a:extLst>
          </p:cNvPr>
          <p:cNvPicPr>
            <a:picLocks noChangeAspect="1"/>
          </p:cNvPicPr>
          <p:nvPr/>
        </p:nvPicPr>
        <p:blipFill>
          <a:blip r:embed="rId2"/>
          <a:stretch>
            <a:fillRect/>
          </a:stretch>
        </p:blipFill>
        <p:spPr>
          <a:xfrm>
            <a:off x="152399" y="1009590"/>
            <a:ext cx="8771573" cy="4934010"/>
          </a:xfrm>
          <a:prstGeom prst="rect">
            <a:avLst/>
          </a:prstGeom>
        </p:spPr>
      </p:pic>
      <p:sp>
        <p:nvSpPr>
          <p:cNvPr id="5" name="TextBox 4">
            <a:extLst>
              <a:ext uri="{FF2B5EF4-FFF2-40B4-BE49-F238E27FC236}">
                <a16:creationId xmlns:a16="http://schemas.microsoft.com/office/drawing/2014/main" id="{0C314E0A-1673-1DB7-6167-C0840BCBCAFC}"/>
              </a:ext>
            </a:extLst>
          </p:cNvPr>
          <p:cNvSpPr txBox="1"/>
          <p:nvPr/>
        </p:nvSpPr>
        <p:spPr>
          <a:xfrm>
            <a:off x="5159623" y="381000"/>
            <a:ext cx="2971800" cy="923330"/>
          </a:xfrm>
          <a:prstGeom prst="rect">
            <a:avLst/>
          </a:prstGeom>
          <a:noFill/>
          <a:ln>
            <a:solidFill>
              <a:srgbClr val="C00000"/>
            </a:solidFill>
          </a:ln>
        </p:spPr>
        <p:txBody>
          <a:bodyPr wrap="square" rtlCol="0">
            <a:spAutoFit/>
          </a:bodyPr>
          <a:lstStyle/>
          <a:p>
            <a:r>
              <a:rPr lang="en-US" dirty="0">
                <a:solidFill>
                  <a:srgbClr val="C00000"/>
                </a:solidFill>
              </a:rPr>
              <a:t>ERCOT to publish go-live date before or during September</a:t>
            </a:r>
          </a:p>
        </p:txBody>
      </p:sp>
      <p:cxnSp>
        <p:nvCxnSpPr>
          <p:cNvPr id="8" name="Straight Arrow Connector 7">
            <a:extLst>
              <a:ext uri="{FF2B5EF4-FFF2-40B4-BE49-F238E27FC236}">
                <a16:creationId xmlns:a16="http://schemas.microsoft.com/office/drawing/2014/main" id="{C0779FE1-C675-1379-EA1F-92DA62ECD548}"/>
              </a:ext>
            </a:extLst>
          </p:cNvPr>
          <p:cNvCxnSpPr>
            <a:cxnSpLocks/>
            <a:stCxn id="5" idx="1"/>
          </p:cNvCxnSpPr>
          <p:nvPr/>
        </p:nvCxnSpPr>
        <p:spPr>
          <a:xfrm flipH="1">
            <a:off x="3810000" y="842665"/>
            <a:ext cx="1349623" cy="68133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57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A97032A-B3FD-6C23-37C5-0CBE23E63CB1}"/>
              </a:ext>
            </a:extLst>
          </p:cNvPr>
          <p:cNvSpPr txBox="1">
            <a:spLocks/>
          </p:cNvSpPr>
          <p:nvPr/>
        </p:nvSpPr>
        <p:spPr>
          <a:xfrm>
            <a:off x="508000" y="243683"/>
            <a:ext cx="11277600"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sz="2000"/>
              <a:t>Sequence and Potential Dates for Market Trials </a:t>
            </a:r>
            <a:br>
              <a:rPr lang="en-US" sz="2000"/>
            </a:br>
            <a:r>
              <a:rPr lang="en-US" sz="2000"/>
              <a:t>(dates subject to change while in Planning phase)</a:t>
            </a:r>
            <a:endParaRPr lang="en-US" sz="2000" dirty="0">
              <a:solidFill>
                <a:srgbClr val="FF0000"/>
              </a:solidFill>
            </a:endParaRPr>
          </a:p>
        </p:txBody>
      </p:sp>
      <p:sp>
        <p:nvSpPr>
          <p:cNvPr id="12" name="Content Placeholder 2">
            <a:extLst>
              <a:ext uri="{FF2B5EF4-FFF2-40B4-BE49-F238E27FC236}">
                <a16:creationId xmlns:a16="http://schemas.microsoft.com/office/drawing/2014/main" id="{F6D5B94A-217A-2B47-0DA0-757C28090D45}"/>
              </a:ext>
            </a:extLst>
          </p:cNvPr>
          <p:cNvSpPr txBox="1">
            <a:spLocks/>
          </p:cNvSpPr>
          <p:nvPr/>
        </p:nvSpPr>
        <p:spPr>
          <a:xfrm>
            <a:off x="254000" y="1814243"/>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13" name="Rectangle 12">
            <a:extLst>
              <a:ext uri="{FF2B5EF4-FFF2-40B4-BE49-F238E27FC236}">
                <a16:creationId xmlns:a16="http://schemas.microsoft.com/office/drawing/2014/main" id="{692D907A-7C61-779A-5A91-6DB38D796CC0}"/>
              </a:ext>
            </a:extLst>
          </p:cNvPr>
          <p:cNvSpPr/>
          <p:nvPr/>
        </p:nvSpPr>
        <p:spPr>
          <a:xfrm>
            <a:off x="1016000" y="2795162"/>
            <a:ext cx="2420332"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u="sng" dirty="0">
                <a:solidFill>
                  <a:schemeClr val="tx1"/>
                </a:solidFill>
              </a:rPr>
              <a:t>RTC QSE Submission Testing</a:t>
            </a:r>
          </a:p>
          <a:p>
            <a:pPr algn="ctr"/>
            <a:r>
              <a:rPr lang="en-US" sz="1000" dirty="0">
                <a:solidFill>
                  <a:schemeClr val="tx1"/>
                </a:solidFill>
              </a:rPr>
              <a:t>(Submit COP, RT AS Offers, </a:t>
            </a:r>
          </a:p>
          <a:p>
            <a:pPr algn="ctr"/>
            <a:r>
              <a:rPr lang="en-US" sz="1000" dirty="0">
                <a:solidFill>
                  <a:schemeClr val="tx1"/>
                </a:solidFill>
              </a:rPr>
              <a:t>DAM Virtual AS, Outages for ESRs)</a:t>
            </a:r>
          </a:p>
        </p:txBody>
      </p:sp>
      <p:sp>
        <p:nvSpPr>
          <p:cNvPr id="14" name="Rectangle 13">
            <a:extLst>
              <a:ext uri="{FF2B5EF4-FFF2-40B4-BE49-F238E27FC236}">
                <a16:creationId xmlns:a16="http://schemas.microsoft.com/office/drawing/2014/main" id="{2A7C9F43-D1CD-5F82-6143-0F5ED6118E96}"/>
              </a:ext>
            </a:extLst>
          </p:cNvPr>
          <p:cNvSpPr/>
          <p:nvPr/>
        </p:nvSpPr>
        <p:spPr>
          <a:xfrm>
            <a:off x="3436332" y="2795162"/>
            <a:ext cx="1846868"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Open-loop RTC SCED</a:t>
            </a:r>
          </a:p>
          <a:p>
            <a:pPr algn="ctr"/>
            <a:r>
              <a:rPr lang="en-US" sz="1100" dirty="0">
                <a:solidFill>
                  <a:schemeClr val="tx1"/>
                </a:solidFill>
              </a:rPr>
              <a:t>(QSE offers, SCED non-binding award/dispatch)</a:t>
            </a:r>
          </a:p>
        </p:txBody>
      </p:sp>
      <p:sp>
        <p:nvSpPr>
          <p:cNvPr id="15" name="Rectangle 14">
            <a:extLst>
              <a:ext uri="{FF2B5EF4-FFF2-40B4-BE49-F238E27FC236}">
                <a16:creationId xmlns:a16="http://schemas.microsoft.com/office/drawing/2014/main" id="{44026E3E-4BBC-2CDE-660F-6E7C39CFCED7}"/>
              </a:ext>
            </a:extLst>
          </p:cNvPr>
          <p:cNvSpPr/>
          <p:nvPr/>
        </p:nvSpPr>
        <p:spPr>
          <a:xfrm>
            <a:off x="5283200" y="2795162"/>
            <a:ext cx="2362200" cy="1806724"/>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Closed-loop SCED/LFC</a:t>
            </a:r>
          </a:p>
          <a:p>
            <a:pPr algn="ctr"/>
            <a:r>
              <a:rPr lang="en-US" sz="1100" dirty="0">
                <a:solidFill>
                  <a:schemeClr val="tx1"/>
                </a:solidFill>
              </a:rPr>
              <a:t>(QSE RTC offers and telemetry to support closed-loop frequency control test 2-3 tests of 2-4 hour durations)</a:t>
            </a:r>
          </a:p>
        </p:txBody>
      </p:sp>
      <p:sp>
        <p:nvSpPr>
          <p:cNvPr id="16" name="Rectangle 15">
            <a:extLst>
              <a:ext uri="{FF2B5EF4-FFF2-40B4-BE49-F238E27FC236}">
                <a16:creationId xmlns:a16="http://schemas.microsoft.com/office/drawing/2014/main" id="{60838D4D-9AF0-66C4-0D8E-0A4D26D70D3D}"/>
              </a:ext>
            </a:extLst>
          </p:cNvPr>
          <p:cNvSpPr/>
          <p:nvPr/>
        </p:nvSpPr>
        <p:spPr>
          <a:xfrm>
            <a:off x="1016000" y="3863452"/>
            <a:ext cx="2233970"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RTC QSE Telemetry Check-out </a:t>
            </a:r>
            <a:r>
              <a:rPr lang="en-US" sz="1100" dirty="0">
                <a:solidFill>
                  <a:schemeClr val="tx1"/>
                </a:solidFill>
              </a:rPr>
              <a:t>(QSEs add/verify new telemetry points for UDSP, New ramp rates, ESR telemetry)</a:t>
            </a:r>
          </a:p>
        </p:txBody>
      </p:sp>
      <p:sp>
        <p:nvSpPr>
          <p:cNvPr id="17" name="Rectangle 16">
            <a:extLst>
              <a:ext uri="{FF2B5EF4-FFF2-40B4-BE49-F238E27FC236}">
                <a16:creationId xmlns:a16="http://schemas.microsoft.com/office/drawing/2014/main" id="{59716E97-B79F-8D46-15FD-EF530D7CEE6F}"/>
              </a:ext>
            </a:extLst>
          </p:cNvPr>
          <p:cNvSpPr/>
          <p:nvPr/>
        </p:nvSpPr>
        <p:spPr>
          <a:xfrm>
            <a:off x="5305197" y="4788353"/>
            <a:ext cx="1926603" cy="73843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Day-Ahead Market </a:t>
            </a:r>
          </a:p>
          <a:p>
            <a:pPr algn="ctr"/>
            <a:r>
              <a:rPr lang="en-US" sz="1100" dirty="0">
                <a:solidFill>
                  <a:schemeClr val="tx1"/>
                </a:solidFill>
              </a:rPr>
              <a:t>(Non-binding DAM using QSE offers for at least 2 tests)</a:t>
            </a:r>
          </a:p>
        </p:txBody>
      </p:sp>
      <p:sp>
        <p:nvSpPr>
          <p:cNvPr id="18" name="Rectangle 17">
            <a:extLst>
              <a:ext uri="{FF2B5EF4-FFF2-40B4-BE49-F238E27FC236}">
                <a16:creationId xmlns:a16="http://schemas.microsoft.com/office/drawing/2014/main" id="{4BA243BC-6D29-109B-91A6-4029970CE6A7}"/>
              </a:ext>
            </a:extLst>
          </p:cNvPr>
          <p:cNvSpPr/>
          <p:nvPr/>
        </p:nvSpPr>
        <p:spPr>
          <a:xfrm>
            <a:off x="7645401" y="2795162"/>
            <a:ext cx="1194847" cy="299979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Transition to Go-Live</a:t>
            </a:r>
          </a:p>
          <a:p>
            <a:pPr algn="ctr"/>
            <a:r>
              <a:rPr lang="en-US" sz="1100" dirty="0">
                <a:solidFill>
                  <a:schemeClr val="tx1"/>
                </a:solidFill>
              </a:rPr>
              <a:t>Upon completion of testing, confirmation of ERCOT and market readiness for Go-Live.</a:t>
            </a:r>
          </a:p>
        </p:txBody>
      </p:sp>
      <p:sp>
        <p:nvSpPr>
          <p:cNvPr id="19" name="TextBox 18">
            <a:extLst>
              <a:ext uri="{FF2B5EF4-FFF2-40B4-BE49-F238E27FC236}">
                <a16:creationId xmlns:a16="http://schemas.microsoft.com/office/drawing/2014/main" id="{892DB19F-F8A2-D2FD-7E10-9DD1F21BFCB9}"/>
              </a:ext>
            </a:extLst>
          </p:cNvPr>
          <p:cNvSpPr txBox="1"/>
          <p:nvPr/>
        </p:nvSpPr>
        <p:spPr>
          <a:xfrm>
            <a:off x="2657295" y="2484144"/>
            <a:ext cx="1525571" cy="307777"/>
          </a:xfrm>
          <a:prstGeom prst="rect">
            <a:avLst/>
          </a:prstGeom>
          <a:noFill/>
        </p:spPr>
        <p:txBody>
          <a:bodyPr wrap="square" rtlCol="0">
            <a:spAutoFit/>
          </a:bodyPr>
          <a:lstStyle/>
          <a:p>
            <a:pPr algn="ctr"/>
            <a:r>
              <a:rPr lang="en-US" sz="1400" dirty="0"/>
              <a:t>3-4 months</a:t>
            </a:r>
          </a:p>
        </p:txBody>
      </p:sp>
      <p:sp>
        <p:nvSpPr>
          <p:cNvPr id="20" name="TextBox 19">
            <a:extLst>
              <a:ext uri="{FF2B5EF4-FFF2-40B4-BE49-F238E27FC236}">
                <a16:creationId xmlns:a16="http://schemas.microsoft.com/office/drawing/2014/main" id="{D472B9BF-B227-ED13-9A36-6A8AB7E1DB58}"/>
              </a:ext>
            </a:extLst>
          </p:cNvPr>
          <p:cNvSpPr txBox="1"/>
          <p:nvPr/>
        </p:nvSpPr>
        <p:spPr>
          <a:xfrm>
            <a:off x="5798533" y="2500822"/>
            <a:ext cx="1525571" cy="307777"/>
          </a:xfrm>
          <a:prstGeom prst="rect">
            <a:avLst/>
          </a:prstGeom>
          <a:noFill/>
        </p:spPr>
        <p:txBody>
          <a:bodyPr wrap="square" rtlCol="0">
            <a:spAutoFit/>
          </a:bodyPr>
          <a:lstStyle/>
          <a:p>
            <a:pPr algn="ctr"/>
            <a:r>
              <a:rPr lang="en-US" sz="1400" dirty="0"/>
              <a:t>2 months</a:t>
            </a:r>
          </a:p>
        </p:txBody>
      </p:sp>
      <p:sp>
        <p:nvSpPr>
          <p:cNvPr id="21" name="TextBox 20">
            <a:extLst>
              <a:ext uri="{FF2B5EF4-FFF2-40B4-BE49-F238E27FC236}">
                <a16:creationId xmlns:a16="http://schemas.microsoft.com/office/drawing/2014/main" id="{07DAB2D9-02D8-FF14-E054-4B770232A281}"/>
              </a:ext>
            </a:extLst>
          </p:cNvPr>
          <p:cNvSpPr txBox="1"/>
          <p:nvPr/>
        </p:nvSpPr>
        <p:spPr>
          <a:xfrm>
            <a:off x="7491430" y="2500821"/>
            <a:ext cx="1525571" cy="307777"/>
          </a:xfrm>
          <a:prstGeom prst="rect">
            <a:avLst/>
          </a:prstGeom>
          <a:noFill/>
        </p:spPr>
        <p:txBody>
          <a:bodyPr wrap="square" rtlCol="0">
            <a:spAutoFit/>
          </a:bodyPr>
          <a:lstStyle/>
          <a:p>
            <a:pPr algn="ctr"/>
            <a:r>
              <a:rPr lang="en-US" sz="1400" dirty="0"/>
              <a:t>1 month</a:t>
            </a:r>
          </a:p>
        </p:txBody>
      </p:sp>
      <p:sp>
        <p:nvSpPr>
          <p:cNvPr id="22" name="TextBox 21">
            <a:extLst>
              <a:ext uri="{FF2B5EF4-FFF2-40B4-BE49-F238E27FC236}">
                <a16:creationId xmlns:a16="http://schemas.microsoft.com/office/drawing/2014/main" id="{F8F17E32-D908-0615-BD8A-AD7D188AB08E}"/>
              </a:ext>
            </a:extLst>
          </p:cNvPr>
          <p:cNvSpPr txBox="1"/>
          <p:nvPr/>
        </p:nvSpPr>
        <p:spPr>
          <a:xfrm>
            <a:off x="5505712" y="5621267"/>
            <a:ext cx="1525571" cy="307777"/>
          </a:xfrm>
          <a:prstGeom prst="rect">
            <a:avLst/>
          </a:prstGeom>
          <a:noFill/>
        </p:spPr>
        <p:txBody>
          <a:bodyPr wrap="square" rtlCol="0">
            <a:spAutoFit/>
          </a:bodyPr>
          <a:lstStyle/>
          <a:p>
            <a:pPr algn="ctr"/>
            <a:r>
              <a:rPr lang="en-US" sz="1400" dirty="0"/>
              <a:t>1-2 months</a:t>
            </a:r>
          </a:p>
        </p:txBody>
      </p:sp>
      <p:sp>
        <p:nvSpPr>
          <p:cNvPr id="23" name="Rectangle 22">
            <a:extLst>
              <a:ext uri="{FF2B5EF4-FFF2-40B4-BE49-F238E27FC236}">
                <a16:creationId xmlns:a16="http://schemas.microsoft.com/office/drawing/2014/main" id="{0B04C06B-C52B-F389-AC5E-A225AA27F943}"/>
              </a:ext>
            </a:extLst>
          </p:cNvPr>
          <p:cNvSpPr/>
          <p:nvPr/>
        </p:nvSpPr>
        <p:spPr>
          <a:xfrm>
            <a:off x="482600"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155059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262839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370597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477542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583072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68976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9644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31" name="Arrow: Pentagon 30">
            <a:extLst>
              <a:ext uri="{FF2B5EF4-FFF2-40B4-BE49-F238E27FC236}">
                <a16:creationId xmlns:a16="http://schemas.microsoft.com/office/drawing/2014/main" id="{43A67080-DCD5-7D27-9270-C09276120D22}"/>
              </a:ext>
            </a:extLst>
          </p:cNvPr>
          <p:cNvSpPr/>
          <p:nvPr/>
        </p:nvSpPr>
        <p:spPr>
          <a:xfrm>
            <a:off x="69660" y="1588587"/>
            <a:ext cx="1403541" cy="1239824"/>
          </a:xfrm>
          <a:prstGeom prst="homePlate">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QSE Attestation </a:t>
            </a:r>
          </a:p>
          <a:p>
            <a:pPr algn="ctr"/>
            <a:r>
              <a:rPr lang="en-US" sz="1400" dirty="0">
                <a:solidFill>
                  <a:schemeClr val="tx1"/>
                </a:solidFill>
              </a:rPr>
              <a:t>9 months before Trials </a:t>
            </a:r>
          </a:p>
        </p:txBody>
      </p:sp>
      <p:sp>
        <p:nvSpPr>
          <p:cNvPr id="32" name="Rectangle 31">
            <a:extLst>
              <a:ext uri="{FF2B5EF4-FFF2-40B4-BE49-F238E27FC236}">
                <a16:creationId xmlns:a16="http://schemas.microsoft.com/office/drawing/2014/main" id="{49465D1A-060B-F121-F06A-AF0A5EF59DD0}"/>
              </a:ext>
            </a:extLst>
          </p:cNvPr>
          <p:cNvSpPr/>
          <p:nvPr/>
        </p:nvSpPr>
        <p:spPr>
          <a:xfrm>
            <a:off x="3249970" y="3861698"/>
            <a:ext cx="2031476"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QSE Telemetry Tests</a:t>
            </a:r>
          </a:p>
          <a:p>
            <a:pPr algn="ctr"/>
            <a:r>
              <a:rPr lang="en-US" sz="1100" dirty="0">
                <a:solidFill>
                  <a:schemeClr val="tx1"/>
                </a:solidFill>
              </a:rPr>
              <a:t>(Individual QSE to follow UDSP and support new ramp rate and ESR telemetry)</a:t>
            </a:r>
          </a:p>
        </p:txBody>
      </p:sp>
      <p:sp>
        <p:nvSpPr>
          <p:cNvPr id="33" name="TextBox 32">
            <a:extLst>
              <a:ext uri="{FF2B5EF4-FFF2-40B4-BE49-F238E27FC236}">
                <a16:creationId xmlns:a16="http://schemas.microsoft.com/office/drawing/2014/main" id="{B8D9F41D-7BC3-0A7B-EC99-9530F42BACA0}"/>
              </a:ext>
            </a:extLst>
          </p:cNvPr>
          <p:cNvSpPr txBox="1"/>
          <p:nvPr/>
        </p:nvSpPr>
        <p:spPr>
          <a:xfrm>
            <a:off x="1479574" y="2022575"/>
            <a:ext cx="5989772" cy="338554"/>
          </a:xfrm>
          <a:prstGeom prst="rect">
            <a:avLst/>
          </a:prstGeom>
          <a:noFill/>
          <a:ln>
            <a:solidFill>
              <a:schemeClr val="tx2"/>
            </a:solidFill>
          </a:ln>
        </p:spPr>
        <p:txBody>
          <a:bodyPr wrap="square" rtlCol="0">
            <a:spAutoFit/>
          </a:bodyPr>
          <a:lstStyle/>
          <a:p>
            <a:r>
              <a:rPr lang="en-US" sz="1600" dirty="0"/>
              <a:t>Each activity will have a public-facing Scorecard and exit Criteria</a:t>
            </a:r>
          </a:p>
        </p:txBody>
      </p:sp>
      <p:sp>
        <p:nvSpPr>
          <p:cNvPr id="34" name="TextBox 33">
            <a:extLst>
              <a:ext uri="{FF2B5EF4-FFF2-40B4-BE49-F238E27FC236}">
                <a16:creationId xmlns:a16="http://schemas.microsoft.com/office/drawing/2014/main" id="{41C14A88-A8A3-1CB0-DACA-CD4655743720}"/>
              </a:ext>
            </a:extLst>
          </p:cNvPr>
          <p:cNvSpPr txBox="1"/>
          <p:nvPr/>
        </p:nvSpPr>
        <p:spPr>
          <a:xfrm>
            <a:off x="3570831" y="6460033"/>
            <a:ext cx="1824538" cy="307777"/>
          </a:xfrm>
          <a:prstGeom prst="rect">
            <a:avLst/>
          </a:prstGeom>
          <a:noFill/>
        </p:spPr>
        <p:txBody>
          <a:bodyPr wrap="none" rtlCol="0">
            <a:spAutoFit/>
          </a:bodyPr>
          <a:lstStyle/>
          <a:p>
            <a:r>
              <a:rPr lang="en-US" sz="1400" dirty="0"/>
              <a:t>Updated 2024-05-22</a:t>
            </a:r>
          </a:p>
        </p:txBody>
      </p:sp>
      <p:sp>
        <p:nvSpPr>
          <p:cNvPr id="35" name="Rectangle 34">
            <a:extLst>
              <a:ext uri="{FF2B5EF4-FFF2-40B4-BE49-F238E27FC236}">
                <a16:creationId xmlns:a16="http://schemas.microsoft.com/office/drawing/2014/main" id="{F77F1DD2-1D4A-A839-680D-070E146B2E76}"/>
              </a:ext>
            </a:extLst>
          </p:cNvPr>
          <p:cNvSpPr/>
          <p:nvPr/>
        </p:nvSpPr>
        <p:spPr>
          <a:xfrm rot="19465979">
            <a:off x="1550703" y="2754017"/>
            <a:ext cx="5494322" cy="1569660"/>
          </a:xfrm>
          <a:prstGeom prst="rect">
            <a:avLst/>
          </a:prstGeom>
          <a:noFill/>
        </p:spPr>
        <p:txBody>
          <a:bodyPr wrap="square" lIns="91440" tIns="45720" rIns="91440" bIns="45720">
            <a:spAutoFit/>
          </a:bodyPr>
          <a:lstStyle/>
          <a:p>
            <a:pPr algn="ctr"/>
            <a:r>
              <a:rPr lang="en-US" sz="9600" b="1" spc="50" dirty="0">
                <a:ln w="0"/>
                <a:solidFill>
                  <a:schemeClr val="bg2">
                    <a:alpha val="30000"/>
                  </a:schemeClr>
                </a:solidFill>
                <a:effectLst>
                  <a:innerShdw blurRad="63500" dist="50800" dir="13500000">
                    <a:srgbClr val="000000">
                      <a:alpha val="50000"/>
                    </a:srgbClr>
                  </a:innerShdw>
                </a:effectLst>
              </a:rPr>
              <a:t>DRAFT</a:t>
            </a:r>
            <a:endParaRPr lang="en-US" sz="5400" b="1" spc="50" dirty="0">
              <a:ln w="0"/>
              <a:solidFill>
                <a:schemeClr val="bg2">
                  <a:alpha val="30000"/>
                </a:schemeClr>
              </a:solidFill>
              <a:effectLst>
                <a:innerShdw blurRad="63500" dist="50800" dir="13500000">
                  <a:srgbClr val="000000">
                    <a:alpha val="50000"/>
                  </a:srgbClr>
                </a:innerShdw>
              </a:effectLst>
            </a:endParaRPr>
          </a:p>
        </p:txBody>
      </p:sp>
      <p:sp>
        <p:nvSpPr>
          <p:cNvPr id="36" name="TextBox 35">
            <a:extLst>
              <a:ext uri="{FF2B5EF4-FFF2-40B4-BE49-F238E27FC236}">
                <a16:creationId xmlns:a16="http://schemas.microsoft.com/office/drawing/2014/main" id="{707BDACA-ED50-304E-0555-506EAB45558D}"/>
              </a:ext>
            </a:extLst>
          </p:cNvPr>
          <p:cNvSpPr txBox="1"/>
          <p:nvPr/>
        </p:nvSpPr>
        <p:spPr>
          <a:xfrm>
            <a:off x="431800" y="5014005"/>
            <a:ext cx="4769111" cy="1015663"/>
          </a:xfrm>
          <a:prstGeom prst="rect">
            <a:avLst/>
          </a:prstGeom>
          <a:noFill/>
        </p:spPr>
        <p:txBody>
          <a:bodyPr wrap="square" rtlCol="0">
            <a:spAutoFit/>
          </a:bodyPr>
          <a:lstStyle/>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Current draft of the earliest possible dates for Market Trials and Go-Live that have been shared through TWG and the RTC+B Workshops, in support of Market Participants readiness at RTCBTF.</a:t>
            </a:r>
            <a:endParaRPr lang="en-US" sz="1200" dirty="0">
              <a:effectLst/>
              <a:latin typeface="Calibri" panose="020F0502020204030204" pitchFamily="34" charset="0"/>
              <a:ea typeface="Calibri" panose="020F0502020204030204" pitchFamily="34" charset="0"/>
            </a:endParaRPr>
          </a:p>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Actual Market Trials and Go-Live milestones are to be determined and will be communicated no later than 9/30/24.</a:t>
            </a:r>
            <a:endParaRPr lang="en-US" dirty="0"/>
          </a:p>
        </p:txBody>
      </p:sp>
    </p:spTree>
    <p:extLst>
      <p:ext uri="{BB962C8B-B14F-4D97-AF65-F5344CB8AC3E}">
        <p14:creationId xmlns:p14="http://schemas.microsoft.com/office/powerpoint/2010/main" val="150775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11E8-58F0-177C-77DC-F429372121D2}"/>
              </a:ext>
            </a:extLst>
          </p:cNvPr>
          <p:cNvSpPr>
            <a:spLocks noGrp="1"/>
          </p:cNvSpPr>
          <p:nvPr>
            <p:ph type="title"/>
          </p:nvPr>
        </p:nvSpPr>
        <p:spPr/>
        <p:txBody>
          <a:bodyPr/>
          <a:lstStyle/>
          <a:p>
            <a:r>
              <a:rPr lang="en-US" sz="2000" dirty="0"/>
              <a:t>Reminder of Draft Market Trials Planning Document format</a:t>
            </a:r>
          </a:p>
        </p:txBody>
      </p:sp>
      <p:sp>
        <p:nvSpPr>
          <p:cNvPr id="4" name="Slide Number Placeholder 3">
            <a:extLst>
              <a:ext uri="{FF2B5EF4-FFF2-40B4-BE49-F238E27FC236}">
                <a16:creationId xmlns:a16="http://schemas.microsoft.com/office/drawing/2014/main" id="{712FCE23-D9BD-6E5A-1F4C-0226810CE1E9}"/>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6" name="Picture 5">
            <a:extLst>
              <a:ext uri="{FF2B5EF4-FFF2-40B4-BE49-F238E27FC236}">
                <a16:creationId xmlns:a16="http://schemas.microsoft.com/office/drawing/2014/main" id="{3579AAF1-D218-6BC5-88E9-8F5C3493F871}"/>
              </a:ext>
            </a:extLst>
          </p:cNvPr>
          <p:cNvPicPr>
            <a:picLocks noChangeAspect="1"/>
          </p:cNvPicPr>
          <p:nvPr/>
        </p:nvPicPr>
        <p:blipFill>
          <a:blip r:embed="rId2"/>
          <a:stretch>
            <a:fillRect/>
          </a:stretch>
        </p:blipFill>
        <p:spPr>
          <a:xfrm>
            <a:off x="2133600" y="922071"/>
            <a:ext cx="4511801" cy="5295090"/>
          </a:xfrm>
          <a:prstGeom prst="rect">
            <a:avLst/>
          </a:prstGeom>
        </p:spPr>
      </p:pic>
    </p:spTree>
    <p:extLst>
      <p:ext uri="{BB962C8B-B14F-4D97-AF65-F5344CB8AC3E}">
        <p14:creationId xmlns:p14="http://schemas.microsoft.com/office/powerpoint/2010/main" val="185822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458200" cy="5562600"/>
          </a:xfrm>
        </p:spPr>
        <p:txBody>
          <a:bodyPr/>
          <a:lstStyle/>
          <a:p>
            <a:pPr marL="0" indent="0">
              <a:buNone/>
            </a:pPr>
            <a:r>
              <a:rPr lang="en-US" sz="2000" dirty="0"/>
              <a:t>ERCOT is interested in feedback on Market Trials Plan:</a:t>
            </a:r>
          </a:p>
          <a:p>
            <a:r>
              <a:rPr lang="en-US" sz="1800" dirty="0"/>
              <a:t>Open to feedback on all 7 activities, especially any reliability risks not addressed by the trial activities, durations or frequencies.</a:t>
            </a:r>
          </a:p>
          <a:p>
            <a:r>
              <a:rPr lang="en-US" sz="1800" dirty="0"/>
              <a:t>Specific questions ERCOT asks:</a:t>
            </a:r>
          </a:p>
          <a:p>
            <a:pPr lvl="1"/>
            <a:r>
              <a:rPr lang="en-US" sz="1400" dirty="0"/>
              <a:t>What windows and frequency of requiring QSE production-like offers for the Open Loop SCED is best cost/beneficial (</a:t>
            </a:r>
            <a:r>
              <a:rPr lang="en-US" sz="1400" dirty="0" err="1"/>
              <a:t>ie</a:t>
            </a:r>
            <a:r>
              <a:rPr lang="en-US" sz="1400" dirty="0"/>
              <a:t> for dual entry by QSEs)?</a:t>
            </a:r>
          </a:p>
          <a:p>
            <a:pPr lvl="2"/>
            <a:r>
              <a:rPr lang="en-US" sz="1100" dirty="0"/>
              <a:t>Example, 8 hours/day twice per week for 2 months?</a:t>
            </a:r>
          </a:p>
          <a:p>
            <a:pPr lvl="1"/>
            <a:r>
              <a:rPr lang="en-US" sz="1400" dirty="0"/>
              <a:t>Any argument to make DAM participation a required activity or more iterations?</a:t>
            </a:r>
          </a:p>
          <a:p>
            <a:pPr lvl="1"/>
            <a:r>
              <a:rPr lang="en-US" sz="1400" dirty="0"/>
              <a:t>Metrics for required testing will focus on QSEs with Resources, unless DAM becomes required.</a:t>
            </a:r>
          </a:p>
          <a:p>
            <a:pPr lvl="1"/>
            <a:r>
              <a:rPr lang="en-US" sz="1400" dirty="0"/>
              <a:t>Understanding that while ERCOT will not be able to provide settlement invoices and extracts, that sample/generic versions will be provided from ERCOT test environment during iTest.</a:t>
            </a:r>
          </a:p>
          <a:p>
            <a:r>
              <a:rPr lang="en-US" sz="1800" dirty="0"/>
              <a:t>Higher level question- Market ideas on the priority of education/deep-dives to help QSEs in their development and readiness?</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ERCOT interested in feedback</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404116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1800" dirty="0"/>
              <a:t>Comments due on Market Trials Plan by August 9 and to be discussed at the August 14 RTCBTF Meeting.</a:t>
            </a:r>
          </a:p>
          <a:p>
            <a:pPr lvl="1"/>
            <a:r>
              <a:rPr lang="en-US" sz="1200" dirty="0">
                <a:hlinkClick r:id="rId2"/>
              </a:rPr>
              <a:t>https://www.ercot.com/files/docs/2024/07/16/Issue%209_RTCB%20Market%20Trials%20Plan_ERCOT_Redlines_071624.docx</a:t>
            </a:r>
            <a:endParaRPr lang="en-US" sz="1200" dirty="0"/>
          </a:p>
          <a:p>
            <a:pPr lvl="1"/>
            <a:r>
              <a:rPr lang="en-US" sz="1400" dirty="0"/>
              <a:t>Comments to be sent to </a:t>
            </a:r>
            <a:r>
              <a:rPr lang="en-US" sz="1400" dirty="0">
                <a:hlinkClick r:id="rId3"/>
              </a:rPr>
              <a:t>Matt.Mereness@ercot.com</a:t>
            </a:r>
            <a:r>
              <a:rPr lang="en-US" sz="1400" dirty="0"/>
              <a:t> </a:t>
            </a:r>
          </a:p>
          <a:p>
            <a:endParaRPr lang="en-US" sz="1800" dirty="0"/>
          </a:p>
          <a:p>
            <a:r>
              <a:rPr lang="en-US" sz="1800" dirty="0"/>
              <a:t>QSE Attestations were released this week to QSEs with Resources:</a:t>
            </a:r>
          </a:p>
          <a:p>
            <a:pPr lvl="1"/>
            <a:r>
              <a:rPr lang="en-US" sz="1400" dirty="0"/>
              <a:t>Sent to Authorized Representatives (and Backup AR)</a:t>
            </a:r>
          </a:p>
          <a:p>
            <a:pPr lvl="1"/>
            <a:r>
              <a:rPr lang="en-US" sz="1400" dirty="0"/>
              <a:t>QSEs with Resources will identify Accountable Executive </a:t>
            </a:r>
          </a:p>
          <a:p>
            <a:pPr lvl="1"/>
            <a:r>
              <a:rPr lang="en-US" sz="1400" dirty="0"/>
              <a:t>RTCB Accountable Executive will attest the QSE is aware of interface changes being posted and acknowledge the need to develop the necessary systems changes to be ready to engage the RTC+B Market Trials activities (potentially as early as May 2025).   </a:t>
            </a:r>
          </a:p>
          <a:p>
            <a:endParaRPr lang="en-US" sz="1800" dirty="0"/>
          </a:p>
          <a:p>
            <a:r>
              <a:rPr lang="en-US" sz="1800" dirty="0"/>
              <a:t>Clarifying NPRRs being released next week</a:t>
            </a:r>
          </a:p>
          <a:p>
            <a:pPr lvl="1"/>
            <a:r>
              <a:rPr lang="en-US" sz="1400" dirty="0"/>
              <a:t>No system changes in clarifying NPRRs.</a:t>
            </a:r>
          </a:p>
          <a:p>
            <a:pPr lvl="1"/>
            <a:r>
              <a:rPr lang="en-US" sz="1400" dirty="0"/>
              <a:t>All clarifications in alignment with specifications posted.</a:t>
            </a:r>
          </a:p>
          <a:p>
            <a:endParaRPr lang="en-US" sz="1800" dirty="0"/>
          </a:p>
          <a:p>
            <a:r>
              <a:rPr lang="en-US" sz="1800" dirty="0"/>
              <a:t>Questions?</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Next Steps</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2240697854"/>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22581</TotalTime>
  <Words>610</Words>
  <Application>Microsoft Office PowerPoint</Application>
  <PresentationFormat>On-screen Show (4:3)</PresentationFormat>
  <Paragraphs>72</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Cover Slide</vt:lpstr>
      <vt:lpstr>Horizontal Theme</vt:lpstr>
      <vt:lpstr>PowerPoint Presentation</vt:lpstr>
      <vt:lpstr>RTC+B Program Update  (excerpt from June Board T&amp;S RTC Update)</vt:lpstr>
      <vt:lpstr>PowerPoint Presentation</vt:lpstr>
      <vt:lpstr>Reminder of Draft Market Trials Planning Document format</vt:lpstr>
      <vt:lpstr>ERCOT interested in feedback</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599</cp:revision>
  <cp:lastPrinted>2017-10-10T21:31:05Z</cp:lastPrinted>
  <dcterms:created xsi:type="dcterms:W3CDTF">2016-01-21T15:20:31Z</dcterms:created>
  <dcterms:modified xsi:type="dcterms:W3CDTF">2024-07-25T13:28:40Z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