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2"/>
  </p:notesMasterIdLst>
  <p:handoutMasterIdLst>
    <p:handoutMasterId r:id="rId13"/>
  </p:handoutMasterIdLst>
  <p:sldIdLst>
    <p:sldId id="542" r:id="rId6"/>
    <p:sldId id="568" r:id="rId7"/>
    <p:sldId id="571" r:id="rId8"/>
    <p:sldId id="575" r:id="rId9"/>
    <p:sldId id="572" r:id="rId10"/>
    <p:sldId id="56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files/docs/2024/07/16/Issue%209_RTCB%20Market%20Trials%20Plan_ERCOT_Redlines_071624.docx"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2954655"/>
          </a:xfrm>
          <a:prstGeom prst="rect">
            <a:avLst/>
          </a:prstGeom>
          <a:noFill/>
        </p:spPr>
        <p:txBody>
          <a:bodyPr wrap="square" rtlCol="0">
            <a:spAutoFit/>
          </a:bodyPr>
          <a:lstStyle/>
          <a:p>
            <a:r>
              <a:rPr lang="en-US" sz="2400" b="1" dirty="0"/>
              <a:t>RTC+B Update </a:t>
            </a:r>
          </a:p>
          <a:p>
            <a:endParaRPr lang="en-US" dirty="0">
              <a:solidFill>
                <a:schemeClr val="tx2"/>
              </a:solidFill>
            </a:endParaRPr>
          </a:p>
          <a:p>
            <a:endParaRPr lang="en-US" i="1" dirty="0"/>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TWG</a:t>
            </a:r>
          </a:p>
          <a:p>
            <a:endParaRPr lang="en-US" dirty="0">
              <a:solidFill>
                <a:schemeClr val="tx2"/>
              </a:solidFill>
            </a:endParaRPr>
          </a:p>
          <a:p>
            <a:r>
              <a:rPr lang="en-US" dirty="0">
                <a:solidFill>
                  <a:schemeClr val="tx2"/>
                </a:solidFill>
              </a:rPr>
              <a:t>July 25,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June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A682719-7AD6-A21C-7526-62EBA7492244}"/>
              </a:ext>
            </a:extLst>
          </p:cNvPr>
          <p:cNvPicPr>
            <a:picLocks noChangeAspect="1"/>
          </p:cNvPicPr>
          <p:nvPr/>
        </p:nvPicPr>
        <p:blipFill>
          <a:blip r:embed="rId2"/>
          <a:stretch>
            <a:fillRect/>
          </a:stretch>
        </p:blipFill>
        <p:spPr>
          <a:xfrm>
            <a:off x="152399" y="1009590"/>
            <a:ext cx="8771573" cy="4934010"/>
          </a:xfrm>
          <a:prstGeom prst="rect">
            <a:avLst/>
          </a:prstGeom>
        </p:spPr>
      </p:pic>
      <p:sp>
        <p:nvSpPr>
          <p:cNvPr id="5" name="TextBox 4">
            <a:extLst>
              <a:ext uri="{FF2B5EF4-FFF2-40B4-BE49-F238E27FC236}">
                <a16:creationId xmlns:a16="http://schemas.microsoft.com/office/drawing/2014/main" id="{0C314E0A-1673-1DB7-6167-C0840BCBCAFC}"/>
              </a:ext>
            </a:extLst>
          </p:cNvPr>
          <p:cNvSpPr txBox="1"/>
          <p:nvPr/>
        </p:nvSpPr>
        <p:spPr>
          <a:xfrm>
            <a:off x="5159623" y="381000"/>
            <a:ext cx="2971800" cy="923330"/>
          </a:xfrm>
          <a:prstGeom prst="rect">
            <a:avLst/>
          </a:prstGeom>
          <a:noFill/>
          <a:ln>
            <a:solidFill>
              <a:srgbClr val="C00000"/>
            </a:solidFill>
          </a:ln>
        </p:spPr>
        <p:txBody>
          <a:bodyPr wrap="square" rtlCol="0">
            <a:spAutoFit/>
          </a:bodyPr>
          <a:lstStyle/>
          <a:p>
            <a:r>
              <a:rPr lang="en-US" dirty="0">
                <a:solidFill>
                  <a:srgbClr val="C00000"/>
                </a:solidFill>
              </a:rPr>
              <a:t>ERCOT to publish go-live date before or during September</a:t>
            </a:r>
          </a:p>
        </p:txBody>
      </p:sp>
      <p:cxnSp>
        <p:nvCxnSpPr>
          <p:cNvPr id="8" name="Straight Arrow Connector 7">
            <a:extLst>
              <a:ext uri="{FF2B5EF4-FFF2-40B4-BE49-F238E27FC236}">
                <a16:creationId xmlns:a16="http://schemas.microsoft.com/office/drawing/2014/main" id="{C0779FE1-C675-1379-EA1F-92DA62ECD548}"/>
              </a:ext>
            </a:extLst>
          </p:cNvPr>
          <p:cNvCxnSpPr>
            <a:cxnSpLocks/>
            <a:stCxn id="5" idx="1"/>
          </p:cNvCxnSpPr>
          <p:nvPr/>
        </p:nvCxnSpPr>
        <p:spPr>
          <a:xfrm flipH="1">
            <a:off x="3810000" y="842665"/>
            <a:ext cx="1349623" cy="68133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57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150775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11E8-58F0-177C-77DC-F429372121D2}"/>
              </a:ext>
            </a:extLst>
          </p:cNvPr>
          <p:cNvSpPr>
            <a:spLocks noGrp="1"/>
          </p:cNvSpPr>
          <p:nvPr>
            <p:ph type="title"/>
          </p:nvPr>
        </p:nvSpPr>
        <p:spPr/>
        <p:txBody>
          <a:bodyPr/>
          <a:lstStyle/>
          <a:p>
            <a:r>
              <a:rPr lang="en-US" sz="2000" dirty="0"/>
              <a:t>Reminder of Draft Market Trials Planning Document format</a:t>
            </a:r>
          </a:p>
        </p:txBody>
      </p:sp>
      <p:sp>
        <p:nvSpPr>
          <p:cNvPr id="4" name="Slide Number Placeholder 3">
            <a:extLst>
              <a:ext uri="{FF2B5EF4-FFF2-40B4-BE49-F238E27FC236}">
                <a16:creationId xmlns:a16="http://schemas.microsoft.com/office/drawing/2014/main" id="{712FCE23-D9BD-6E5A-1F4C-0226810CE1E9}"/>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6" name="Picture 5">
            <a:extLst>
              <a:ext uri="{FF2B5EF4-FFF2-40B4-BE49-F238E27FC236}">
                <a16:creationId xmlns:a16="http://schemas.microsoft.com/office/drawing/2014/main" id="{3579AAF1-D218-6BC5-88E9-8F5C3493F871}"/>
              </a:ext>
            </a:extLst>
          </p:cNvPr>
          <p:cNvPicPr>
            <a:picLocks noChangeAspect="1"/>
          </p:cNvPicPr>
          <p:nvPr/>
        </p:nvPicPr>
        <p:blipFill>
          <a:blip r:embed="rId2"/>
          <a:stretch>
            <a:fillRect/>
          </a:stretch>
        </p:blipFill>
        <p:spPr>
          <a:xfrm>
            <a:off x="2133600" y="922071"/>
            <a:ext cx="4511801" cy="5295090"/>
          </a:xfrm>
          <a:prstGeom prst="rect">
            <a:avLst/>
          </a:prstGeom>
        </p:spPr>
      </p:pic>
    </p:spTree>
    <p:extLst>
      <p:ext uri="{BB962C8B-B14F-4D97-AF65-F5344CB8AC3E}">
        <p14:creationId xmlns:p14="http://schemas.microsoft.com/office/powerpoint/2010/main" val="1858227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458200" cy="5562600"/>
          </a:xfrm>
        </p:spPr>
        <p:txBody>
          <a:bodyPr/>
          <a:lstStyle/>
          <a:p>
            <a:pPr marL="0" indent="0">
              <a:buNone/>
            </a:pPr>
            <a:r>
              <a:rPr lang="en-US" sz="2000" dirty="0"/>
              <a:t>ERCOT is interested in feedback on Market Trials Plan:</a:t>
            </a:r>
          </a:p>
          <a:p>
            <a:r>
              <a:rPr lang="en-US" sz="1800" dirty="0"/>
              <a:t>Open to feedback on all 7 activities, especially any reliability risks not addressed by the trial activities, durations or frequencies.</a:t>
            </a:r>
          </a:p>
          <a:p>
            <a:r>
              <a:rPr lang="en-US" sz="1800" dirty="0"/>
              <a:t>Specific questions ERCOT asks:</a:t>
            </a:r>
          </a:p>
          <a:p>
            <a:pPr lvl="1"/>
            <a:r>
              <a:rPr lang="en-US" sz="1400" dirty="0"/>
              <a:t>What windows and frequency of requiring QSE production-like offers for the Open Loop SCED is best cost/beneficial (</a:t>
            </a:r>
            <a:r>
              <a:rPr lang="en-US" sz="1400" dirty="0" err="1"/>
              <a:t>ie</a:t>
            </a:r>
            <a:r>
              <a:rPr lang="en-US" sz="1400" dirty="0"/>
              <a:t> for dual entry by QSEs)?</a:t>
            </a:r>
          </a:p>
          <a:p>
            <a:pPr lvl="2"/>
            <a:r>
              <a:rPr lang="en-US" sz="1100" dirty="0"/>
              <a:t>Example, 8 hours/day twice per week for 2 months?</a:t>
            </a:r>
          </a:p>
          <a:p>
            <a:pPr lvl="1"/>
            <a:r>
              <a:rPr lang="en-US" sz="1400" dirty="0"/>
              <a:t>Any argument to make DAM participation a required activity or more iterations?</a:t>
            </a:r>
          </a:p>
          <a:p>
            <a:pPr lvl="1"/>
            <a:r>
              <a:rPr lang="en-US" sz="1400" dirty="0"/>
              <a:t>Metrics for required testing will focus on QSEs with Resources, unless DAM becomes required.</a:t>
            </a:r>
          </a:p>
          <a:p>
            <a:pPr lvl="1"/>
            <a:r>
              <a:rPr lang="en-US" sz="1400" dirty="0"/>
              <a:t>Understanding that while ERCOT will not be able to provide settlement invoices and extracts, that sample/generic versions will be provided from ERCOT test environment during iTest.</a:t>
            </a:r>
          </a:p>
          <a:p>
            <a:r>
              <a:rPr lang="en-US" sz="1800" dirty="0"/>
              <a:t>Higher level question- Market ideas on the priority of education/deep-dives to help QSEs in their development and readiness?</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ERCOT interested in feedback</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04116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1800" dirty="0"/>
              <a:t>Comments due on Market Trials Plan by August 9 and to be discussed at the August 14 RTCBTF Meeting.</a:t>
            </a:r>
          </a:p>
          <a:p>
            <a:pPr lvl="1"/>
            <a:r>
              <a:rPr lang="en-US" sz="1200" dirty="0">
                <a:hlinkClick r:id="rId2"/>
              </a:rPr>
              <a:t>https://www.ercot.com/files/docs/2024/07/16/Issue%209_RTCB%20Market%20Trials%20Plan_ERCOT_Redlines_071624.docx</a:t>
            </a:r>
            <a:endParaRPr lang="en-US" sz="1200" dirty="0"/>
          </a:p>
          <a:p>
            <a:pPr lvl="1"/>
            <a:r>
              <a:rPr lang="en-US" sz="1400" dirty="0"/>
              <a:t>Comments to be sent to </a:t>
            </a:r>
            <a:r>
              <a:rPr lang="en-US" sz="1400" dirty="0">
                <a:hlinkClick r:id="rId3"/>
              </a:rPr>
              <a:t>Matt.Mereness@ercot.com</a:t>
            </a:r>
            <a:r>
              <a:rPr lang="en-US" sz="1400" dirty="0"/>
              <a:t> </a:t>
            </a:r>
          </a:p>
          <a:p>
            <a:endParaRPr lang="en-US" sz="1800" dirty="0"/>
          </a:p>
          <a:p>
            <a:r>
              <a:rPr lang="en-US" sz="1800" dirty="0"/>
              <a:t>QSE Attestations were released this week to QSEs with Resources:</a:t>
            </a:r>
          </a:p>
          <a:p>
            <a:pPr lvl="1"/>
            <a:r>
              <a:rPr lang="en-US" sz="1400" dirty="0"/>
              <a:t>Sent to Authorized Representatives (and Backup AR)</a:t>
            </a:r>
          </a:p>
          <a:p>
            <a:pPr lvl="1"/>
            <a:r>
              <a:rPr lang="en-US" sz="1400" dirty="0"/>
              <a:t>QSEs with Resources will identify Accountable Executive </a:t>
            </a:r>
          </a:p>
          <a:p>
            <a:pPr lvl="1"/>
            <a:r>
              <a:rPr lang="en-US" sz="1400" dirty="0"/>
              <a:t>RTCB Accountable Executive will attest the QSE is aware of interface changes being posted and acknowledge the need to develop the necessary systems changes to be ready to engage the RTC+B Market Trials activities (potentially as early as May 2025).   </a:t>
            </a:r>
          </a:p>
          <a:p>
            <a:endParaRPr lang="en-US" sz="1800" dirty="0"/>
          </a:p>
          <a:p>
            <a:r>
              <a:rPr lang="en-US" sz="1800" dirty="0"/>
              <a:t>Clarifying NPRRs being released next week</a:t>
            </a:r>
          </a:p>
          <a:p>
            <a:pPr lvl="1"/>
            <a:r>
              <a:rPr lang="en-US" sz="1400" dirty="0"/>
              <a:t>No system changes in clarifying NPRRs.</a:t>
            </a:r>
          </a:p>
          <a:p>
            <a:pPr lvl="1"/>
            <a:r>
              <a:rPr lang="en-US" sz="1400" dirty="0"/>
              <a:t>All clarifications in alignment with specifications posted.</a:t>
            </a:r>
          </a:p>
          <a:p>
            <a:endParaRPr lang="en-US" sz="1800" dirty="0"/>
          </a:p>
          <a:p>
            <a:r>
              <a:rPr lang="en-US" sz="1800" dirty="0"/>
              <a:t>Questions?</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Next Steps</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22581</TotalTime>
  <Words>610</Words>
  <Application>Microsoft Office PowerPoint</Application>
  <PresentationFormat>On-screen Show (4:3)</PresentationFormat>
  <Paragraphs>72</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Cover Slide</vt:lpstr>
      <vt:lpstr>Horizontal Theme</vt:lpstr>
      <vt:lpstr>PowerPoint Presentation</vt:lpstr>
      <vt:lpstr>RTC+B Program Update  (excerpt from June Board T&amp;S RTC Update)</vt:lpstr>
      <vt:lpstr>PowerPoint Presentation</vt:lpstr>
      <vt:lpstr>Reminder of Draft Market Trials Planning Document format</vt:lpstr>
      <vt:lpstr>ERCOT interested in feedback</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599</cp:revision>
  <cp:lastPrinted>2017-10-10T21:31:05Z</cp:lastPrinted>
  <dcterms:created xsi:type="dcterms:W3CDTF">2016-01-21T15:20:31Z</dcterms:created>
  <dcterms:modified xsi:type="dcterms:W3CDTF">2024-07-25T13:28:40Z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