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</p:sldMasterIdLst>
  <p:notesMasterIdLst>
    <p:notesMasterId r:id="rId16"/>
  </p:notesMasterIdLst>
  <p:handoutMasterIdLst>
    <p:handoutMasterId r:id="rId17"/>
  </p:handoutMasterIdLst>
  <p:sldIdLst>
    <p:sldId id="542" r:id="rId6"/>
    <p:sldId id="563" r:id="rId7"/>
    <p:sldId id="568" r:id="rId8"/>
    <p:sldId id="575" r:id="rId9"/>
    <p:sldId id="578" r:id="rId10"/>
    <p:sldId id="579" r:id="rId11"/>
    <p:sldId id="577" r:id="rId12"/>
    <p:sldId id="572" r:id="rId13"/>
    <p:sldId id="576" r:id="rId14"/>
    <p:sldId id="561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C6"/>
    <a:srgbClr val="26D07C"/>
    <a:srgbClr val="00AEC7"/>
    <a:srgbClr val="E6EBF0"/>
    <a:srgbClr val="093C61"/>
    <a:srgbClr val="98C3FA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8/10/relationships/authors" Target="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Matt.Mereness@ercot.com" TargetMode="External"/><Relationship Id="rId2" Type="http://schemas.openxmlformats.org/officeDocument/2006/relationships/hyperlink" Target="https://www.ercot.com/files/docs/2024/07/16/Issue%209_RTCB%20Market%20Trials%20Plan_ERCOT_Redlines_071624.docx" TargetMode="Externa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ercot.com/committees/tac/rtcbtf" TargetMode="Externa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1674673"/>
            <a:ext cx="4953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RTC+B Task Force</a:t>
            </a:r>
          </a:p>
          <a:p>
            <a:r>
              <a:rPr lang="en-US" sz="2400" b="1" dirty="0"/>
              <a:t>Update 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/>
              <a:t>Matt Mereness</a:t>
            </a:r>
            <a:endParaRPr lang="en-US" dirty="0"/>
          </a:p>
          <a:p>
            <a:endParaRPr lang="en-US" dirty="0"/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TAC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July 31, 2024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D77DD-F268-CDCC-4307-3EC73750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001000" cy="5181600"/>
          </a:xfrm>
        </p:spPr>
        <p:txBody>
          <a:bodyPr/>
          <a:lstStyle/>
          <a:p>
            <a:r>
              <a:rPr lang="en-US" sz="1800" dirty="0"/>
              <a:t>Comments due on Market Trials Plan by August 9</a:t>
            </a:r>
            <a:r>
              <a:rPr lang="en-US" sz="1800" baseline="30000" dirty="0"/>
              <a:t>th</a:t>
            </a:r>
            <a:r>
              <a:rPr lang="en-US" sz="1800" dirty="0"/>
              <a:t> and to be discussed at the August 14 RTCBTF Meeting.</a:t>
            </a:r>
          </a:p>
          <a:p>
            <a:pPr lvl="1"/>
            <a:r>
              <a:rPr lang="en-US" sz="1200" dirty="0">
                <a:hlinkClick r:id="rId2"/>
              </a:rPr>
              <a:t>RTCB Market Trials Plan link</a:t>
            </a:r>
            <a:r>
              <a:rPr lang="en-US" sz="1200" dirty="0"/>
              <a:t>  and </a:t>
            </a:r>
            <a:r>
              <a:rPr lang="en-US" sz="1400" dirty="0"/>
              <a:t>send comments to </a:t>
            </a:r>
            <a:r>
              <a:rPr lang="en-US" sz="1400" dirty="0">
                <a:hlinkClick r:id="rId3"/>
              </a:rPr>
              <a:t>Matt.Mereness@ercot.com</a:t>
            </a:r>
            <a:r>
              <a:rPr lang="en-US" sz="1400" dirty="0"/>
              <a:t> </a:t>
            </a:r>
          </a:p>
          <a:p>
            <a:endParaRPr lang="en-US" sz="1800" dirty="0"/>
          </a:p>
          <a:p>
            <a:r>
              <a:rPr lang="en-US" sz="1800" dirty="0"/>
              <a:t>QSE Attestations for QSEs with Resources due August 12</a:t>
            </a:r>
            <a:r>
              <a:rPr lang="en-US" sz="1800" baseline="30000" dirty="0"/>
              <a:t>th</a:t>
            </a:r>
            <a:r>
              <a:rPr lang="en-US" sz="1800" dirty="0"/>
              <a:t>, 2024:</a:t>
            </a:r>
          </a:p>
          <a:p>
            <a:pPr lvl="1"/>
            <a:r>
              <a:rPr lang="en-US" sz="1400" dirty="0"/>
              <a:t>Sent to QSE Authorized Representatives (and Backup AR)</a:t>
            </a:r>
          </a:p>
          <a:p>
            <a:pPr lvl="1"/>
            <a:r>
              <a:rPr lang="en-US" sz="1400" dirty="0"/>
              <a:t>QSEs with Resources will identify Accountable Executive </a:t>
            </a:r>
          </a:p>
          <a:p>
            <a:pPr lvl="1"/>
            <a:r>
              <a:rPr lang="en-US" sz="1400" dirty="0"/>
              <a:t>RTCB Accountable Executive will attest the QSE is aware of interface changes being posted and acknowledge the need to develop the necessary systems changes to engage the RTC+B Market Trials activities (potentially as early as May 2025).   </a:t>
            </a:r>
          </a:p>
          <a:p>
            <a:endParaRPr lang="en-US" sz="1800" dirty="0"/>
          </a:p>
          <a:p>
            <a:r>
              <a:rPr lang="en-US" sz="1800" dirty="0"/>
              <a:t>Clarifying Revision Requests being filed this week</a:t>
            </a:r>
          </a:p>
          <a:p>
            <a:endParaRPr lang="en-US" sz="1800" dirty="0"/>
          </a:p>
          <a:p>
            <a:r>
              <a:rPr lang="en-US" sz="1800" dirty="0"/>
              <a:t>Next RTBTF meeting: August 14, 2024</a:t>
            </a:r>
          </a:p>
          <a:p>
            <a:pPr lvl="1"/>
            <a:r>
              <a:rPr lang="en-US" sz="1400" dirty="0">
                <a:solidFill>
                  <a:srgbClr val="FF0000"/>
                </a:solidFill>
              </a:rPr>
              <a:t>August RTCBTF will include a focus session on Settlements &amp; Billing</a:t>
            </a:r>
          </a:p>
          <a:p>
            <a:endParaRPr lang="en-US" sz="1800" dirty="0"/>
          </a:p>
          <a:p>
            <a:r>
              <a:rPr lang="en-US" sz="1800" dirty="0"/>
              <a:t>Questions?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DA1E31D-A0FD-AE5B-CAD1-D6BF12D9CB49}"/>
              </a:ext>
            </a:extLst>
          </p:cNvPr>
          <p:cNvSpPr txBox="1">
            <a:spLocks/>
          </p:cNvSpPr>
          <p:nvPr/>
        </p:nvSpPr>
        <p:spPr>
          <a:xfrm>
            <a:off x="304800" y="2133600"/>
            <a:ext cx="8458200" cy="3810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40697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20F1E-D4E3-7A70-2873-597B398F2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1800" dirty="0"/>
              <a:t>Program update: RTC+B Program Update from June Board T&amp;S  </a:t>
            </a:r>
          </a:p>
          <a:p>
            <a:pPr>
              <a:buFontTx/>
              <a:buChar char="-"/>
            </a:pPr>
            <a:r>
              <a:rPr lang="en-US" sz="1800" dirty="0"/>
              <a:t>Current Issues for RTCBTF</a:t>
            </a:r>
          </a:p>
          <a:p>
            <a:pPr lvl="1">
              <a:buFontTx/>
              <a:buChar char="-"/>
            </a:pPr>
            <a:r>
              <a:rPr lang="en-US" sz="1400" dirty="0"/>
              <a:t>Issue 3 - Framework for periodic analysis comparing RTC and the current ORDC design</a:t>
            </a:r>
          </a:p>
          <a:p>
            <a:pPr lvl="1">
              <a:buFontTx/>
              <a:buChar char="-"/>
            </a:pPr>
            <a:r>
              <a:rPr lang="en-US" sz="1400" dirty="0"/>
              <a:t>Issue 9-10 - Market Readiness</a:t>
            </a:r>
          </a:p>
          <a:p>
            <a:pPr lvl="2">
              <a:buFontTx/>
              <a:buChar char="-"/>
            </a:pPr>
            <a:r>
              <a:rPr lang="en-US" sz="1100" dirty="0"/>
              <a:t>Market Trials Plan</a:t>
            </a:r>
          </a:p>
          <a:p>
            <a:pPr lvl="2">
              <a:buFontTx/>
              <a:buChar char="-"/>
            </a:pPr>
            <a:r>
              <a:rPr lang="en-US" sz="1100" dirty="0"/>
              <a:t>Draft QSE Attestation</a:t>
            </a:r>
          </a:p>
          <a:p>
            <a:pPr lvl="1">
              <a:buFontTx/>
              <a:buChar char="-"/>
            </a:pPr>
            <a:r>
              <a:rPr lang="en-US" sz="1400" dirty="0"/>
              <a:t>Issue 15 – Clarifying Revision Requests</a:t>
            </a:r>
          </a:p>
          <a:p>
            <a:pPr lvl="2">
              <a:buFontTx/>
              <a:buChar char="-"/>
            </a:pPr>
            <a:r>
              <a:rPr lang="en-US" sz="1100" dirty="0"/>
              <a:t>Draft NPRR for RTC</a:t>
            </a:r>
          </a:p>
          <a:p>
            <a:pPr lvl="2">
              <a:buFontTx/>
              <a:buChar char="-"/>
            </a:pPr>
            <a:r>
              <a:rPr lang="en-US" sz="1100" dirty="0"/>
              <a:t>Draft NPRR, NOGRR, PGRR, OBDRR for Single Model </a:t>
            </a:r>
          </a:p>
          <a:p>
            <a:pPr lvl="1">
              <a:buFontTx/>
              <a:buChar char="-"/>
            </a:pPr>
            <a:r>
              <a:rPr lang="en-US" sz="1400" dirty="0"/>
              <a:t>Issue 18 - Placeholder for MPs discussion of AS Demand Curves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93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85195"/>
          </a:xfrm>
        </p:spPr>
        <p:txBody>
          <a:bodyPr/>
          <a:lstStyle/>
          <a:p>
            <a:r>
              <a:rPr lang="en-US" dirty="0"/>
              <a:t>RTC+B Program Update </a:t>
            </a:r>
            <a:br>
              <a:rPr lang="en-US" dirty="0"/>
            </a:br>
            <a:r>
              <a:rPr lang="en-US" sz="1600" dirty="0"/>
              <a:t>(excerpt from June Board T&amp;S RTC Update)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2B4553-F342-C6A0-5BD1-617BCB9BEB8A}"/>
              </a:ext>
            </a:extLst>
          </p:cNvPr>
          <p:cNvSpPr/>
          <p:nvPr/>
        </p:nvSpPr>
        <p:spPr>
          <a:xfrm>
            <a:off x="762000" y="5105400"/>
            <a:ext cx="1143000" cy="4679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FAAB0B-133A-796A-EDA5-354C9BF422D8}"/>
              </a:ext>
            </a:extLst>
          </p:cNvPr>
          <p:cNvSpPr/>
          <p:nvPr/>
        </p:nvSpPr>
        <p:spPr>
          <a:xfrm>
            <a:off x="533400" y="5791200"/>
            <a:ext cx="12192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A682719-7AD6-A21C-7526-62EBA74922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" y="1009590"/>
            <a:ext cx="8771573" cy="493401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C314E0A-1673-1DB7-6167-C0840BCBCAFC}"/>
              </a:ext>
            </a:extLst>
          </p:cNvPr>
          <p:cNvSpPr txBox="1"/>
          <p:nvPr/>
        </p:nvSpPr>
        <p:spPr>
          <a:xfrm>
            <a:off x="5159623" y="381000"/>
            <a:ext cx="2971800" cy="92333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ERCOT to publish go-live date before or during September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0779FE1-C675-1379-EA1F-92DA62ECD548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3810000" y="842665"/>
            <a:ext cx="1349623" cy="68133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7889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RTCBTF Issues List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70951"/>
          </a:xfrm>
        </p:spPr>
        <p:txBody>
          <a:bodyPr/>
          <a:lstStyle/>
          <a:p>
            <a:r>
              <a:rPr lang="en-US" sz="1800" dirty="0"/>
              <a:t>Link to issues on </a:t>
            </a:r>
            <a:r>
              <a:rPr lang="en-US" sz="1800" dirty="0">
                <a:hlinkClick r:id="rId2"/>
              </a:rPr>
              <a:t>RTCBTF home page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7E756365-DAE3-8706-5702-7873CB47ECDD}"/>
              </a:ext>
            </a:extLst>
          </p:cNvPr>
          <p:cNvSpPr/>
          <p:nvPr/>
        </p:nvSpPr>
        <p:spPr>
          <a:xfrm>
            <a:off x="7086600" y="838201"/>
            <a:ext cx="304800" cy="457199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6DFBAB-74B0-A4B6-6DD1-BCE3FED206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76800"/>
            <a:ext cx="9144000" cy="106070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AE324D3-4CF7-F63B-1239-5C20F8CCB4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371600"/>
            <a:ext cx="9144000" cy="339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059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Reviewed at July RTCBTF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726" y="990600"/>
            <a:ext cx="8534400" cy="4953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1600" u="sng" dirty="0"/>
              <a:t>Issue 3</a:t>
            </a:r>
            <a:r>
              <a:rPr lang="en-US" sz="1600" dirty="0"/>
              <a:t> - Framework for periodic analysis comparing RTC and the current ORDC design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1400" dirty="0"/>
              <a:t>Update on capabilities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1400" dirty="0"/>
              <a:t>Estimated schedule for initial analysis in September 2024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endParaRPr lang="en-US" sz="1200" dirty="0"/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1600" u="sng" dirty="0"/>
              <a:t>Issue 9-10</a:t>
            </a:r>
            <a:r>
              <a:rPr lang="en-US" sz="1600" dirty="0"/>
              <a:t> - Market Readiness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1400" dirty="0"/>
              <a:t>Limited comments received to RTC+B Market Trials Plan (final review at August meeting)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1400" dirty="0"/>
              <a:t>Review Draft QSE Attestation (released to market July 24</a:t>
            </a:r>
            <a:r>
              <a:rPr lang="en-US" sz="1400" baseline="30000" dirty="0"/>
              <a:t>th</a:t>
            </a:r>
            <a:r>
              <a:rPr lang="en-US" sz="1400" dirty="0"/>
              <a:t> with August 12</a:t>
            </a:r>
            <a:r>
              <a:rPr lang="en-US" sz="1400" baseline="30000" dirty="0"/>
              <a:t>th</a:t>
            </a:r>
            <a:r>
              <a:rPr lang="en-US" sz="1400" dirty="0"/>
              <a:t> deadline)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endParaRPr lang="en-US" sz="1600" u="sng" dirty="0"/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1600" u="sng" dirty="0"/>
              <a:t>Issue 15</a:t>
            </a:r>
            <a:r>
              <a:rPr lang="en-US" sz="1600" dirty="0"/>
              <a:t> – Clarifying Revision Requests to be filed last week of July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1400" dirty="0"/>
              <a:t>Draft NPRR for RTC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1400" dirty="0"/>
              <a:t>Draft NPRR, NOGRR, PGRR, OBDRR for Single Model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1600" u="sng" dirty="0"/>
              <a:t>Issue 18</a:t>
            </a:r>
            <a:r>
              <a:rPr lang="en-US" sz="1600" dirty="0"/>
              <a:t> - Review of the AS Demand Curves in the context of current policy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1400" dirty="0"/>
              <a:t>No discussion at meeting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endParaRPr lang="en-US" sz="1800" dirty="0"/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49856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EA97032A-B3FD-6C23-37C5-0CBE23E63CB1}"/>
              </a:ext>
            </a:extLst>
          </p:cNvPr>
          <p:cNvSpPr txBox="1">
            <a:spLocks/>
          </p:cNvSpPr>
          <p:nvPr/>
        </p:nvSpPr>
        <p:spPr>
          <a:xfrm>
            <a:off x="508000" y="243683"/>
            <a:ext cx="11277600" cy="5709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/>
              <a:t>Sequence and Potential Dates for Market Trials </a:t>
            </a:r>
            <a:br>
              <a:rPr lang="en-US" sz="2000"/>
            </a:br>
            <a:r>
              <a:rPr lang="en-US" sz="2000"/>
              <a:t>(dates subject to change while in Planning phase)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6D5B94A-217A-2B47-0DA0-757C28090D45}"/>
              </a:ext>
            </a:extLst>
          </p:cNvPr>
          <p:cNvSpPr txBox="1">
            <a:spLocks/>
          </p:cNvSpPr>
          <p:nvPr/>
        </p:nvSpPr>
        <p:spPr>
          <a:xfrm>
            <a:off x="254000" y="1814243"/>
            <a:ext cx="8458200" cy="3810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92D907A-7C61-779A-5A91-6DB38D796CC0}"/>
              </a:ext>
            </a:extLst>
          </p:cNvPr>
          <p:cNvSpPr/>
          <p:nvPr/>
        </p:nvSpPr>
        <p:spPr>
          <a:xfrm>
            <a:off x="1016000" y="2795162"/>
            <a:ext cx="2420332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u="sng" dirty="0">
                <a:solidFill>
                  <a:schemeClr val="tx1"/>
                </a:solidFill>
              </a:rPr>
              <a:t>RTC QSE Submission Testing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(Submit COP, RT AS Offers, 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DAM Virtual AS, Outages for ESRs)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7C9F43-D1CD-5F82-6143-0F5ED6118E96}"/>
              </a:ext>
            </a:extLst>
          </p:cNvPr>
          <p:cNvSpPr/>
          <p:nvPr/>
        </p:nvSpPr>
        <p:spPr>
          <a:xfrm>
            <a:off x="3436332" y="2795162"/>
            <a:ext cx="1846868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Open-loop RTC SCED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(QSE offers, SCED non-binding award/dispatch)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026E3E-4BBC-2CDE-660F-6E7C39CFCED7}"/>
              </a:ext>
            </a:extLst>
          </p:cNvPr>
          <p:cNvSpPr/>
          <p:nvPr/>
        </p:nvSpPr>
        <p:spPr>
          <a:xfrm>
            <a:off x="5283200" y="2795162"/>
            <a:ext cx="2362200" cy="1806724"/>
          </a:xfrm>
          <a:prstGeom prst="rect">
            <a:avLst/>
          </a:prstGeom>
          <a:solidFill>
            <a:srgbClr val="F8948A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Closed-loop SCED/LFC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(QSE RTC offers and telemetry to support closed-loop frequency control test 2-3 tests of 2-4 hour durations)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838D4D-9AF0-66C4-0D8E-0A4D26D70D3D}"/>
              </a:ext>
            </a:extLst>
          </p:cNvPr>
          <p:cNvSpPr/>
          <p:nvPr/>
        </p:nvSpPr>
        <p:spPr>
          <a:xfrm>
            <a:off x="1016000" y="3863452"/>
            <a:ext cx="2233970" cy="738434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RTC QSE Telemetry Check-out </a:t>
            </a:r>
            <a:r>
              <a:rPr lang="en-US" sz="1100" dirty="0">
                <a:solidFill>
                  <a:schemeClr val="tx1"/>
                </a:solidFill>
              </a:rPr>
              <a:t>(QSEs add/verify new telemetry points for UDSP, New ramp rates, ESR telemetry)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9716E97-B79F-8D46-15FD-EF530D7CEE6F}"/>
              </a:ext>
            </a:extLst>
          </p:cNvPr>
          <p:cNvSpPr/>
          <p:nvPr/>
        </p:nvSpPr>
        <p:spPr>
          <a:xfrm>
            <a:off x="5305197" y="4788353"/>
            <a:ext cx="1926603" cy="738435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Day-Ahead Market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(Non-binding DAM using QSE offers for at least 2 tests)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BA243BC-6D29-109B-91A6-4029970CE6A7}"/>
              </a:ext>
            </a:extLst>
          </p:cNvPr>
          <p:cNvSpPr/>
          <p:nvPr/>
        </p:nvSpPr>
        <p:spPr>
          <a:xfrm>
            <a:off x="7645401" y="2795162"/>
            <a:ext cx="1194847" cy="2999797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Transition to Go-Live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Upon completion of testing, confirmation of ERCOT and market readiness for Go-Live.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92DB19F-F8A2-D2FD-7E10-9DD1F21BFCB9}"/>
              </a:ext>
            </a:extLst>
          </p:cNvPr>
          <p:cNvSpPr txBox="1"/>
          <p:nvPr/>
        </p:nvSpPr>
        <p:spPr>
          <a:xfrm>
            <a:off x="2657295" y="2484144"/>
            <a:ext cx="15255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3-4 months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472B9BF-B227-ED13-9A36-6A8AB7E1DB58}"/>
              </a:ext>
            </a:extLst>
          </p:cNvPr>
          <p:cNvSpPr txBox="1"/>
          <p:nvPr/>
        </p:nvSpPr>
        <p:spPr>
          <a:xfrm>
            <a:off x="5798533" y="2500822"/>
            <a:ext cx="15255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2 months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7DAB2D9-02D8-FF14-E054-4B770232A281}"/>
              </a:ext>
            </a:extLst>
          </p:cNvPr>
          <p:cNvSpPr txBox="1"/>
          <p:nvPr/>
        </p:nvSpPr>
        <p:spPr>
          <a:xfrm>
            <a:off x="7491430" y="2500821"/>
            <a:ext cx="15255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 month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8F17E32-D908-0615-BD8A-AD7D188AB08E}"/>
              </a:ext>
            </a:extLst>
          </p:cNvPr>
          <p:cNvSpPr txBox="1"/>
          <p:nvPr/>
        </p:nvSpPr>
        <p:spPr>
          <a:xfrm>
            <a:off x="5505712" y="5621267"/>
            <a:ext cx="15255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1-2 months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04C06B-C52B-F389-AC5E-A225AA27F943}"/>
              </a:ext>
            </a:extLst>
          </p:cNvPr>
          <p:cNvSpPr/>
          <p:nvPr/>
        </p:nvSpPr>
        <p:spPr>
          <a:xfrm>
            <a:off x="482600" y="1128443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May 2025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1A5A9EE-CEF8-7774-1B9B-556FBB9408BF}"/>
              </a:ext>
            </a:extLst>
          </p:cNvPr>
          <p:cNvSpPr/>
          <p:nvPr/>
        </p:nvSpPr>
        <p:spPr>
          <a:xfrm>
            <a:off x="1550594" y="1128443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June 2025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5462826-8396-1072-6270-9CEF9E396EC3}"/>
              </a:ext>
            </a:extLst>
          </p:cNvPr>
          <p:cNvSpPr/>
          <p:nvPr/>
        </p:nvSpPr>
        <p:spPr>
          <a:xfrm>
            <a:off x="2628392" y="1128443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July 2025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22F09F3-7FED-D165-CAC6-5872696DC5B8}"/>
              </a:ext>
            </a:extLst>
          </p:cNvPr>
          <p:cNvSpPr/>
          <p:nvPr/>
        </p:nvSpPr>
        <p:spPr>
          <a:xfrm>
            <a:off x="3705977" y="1128443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Aug 2025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45B9E6F-084C-A3B5-BD31-9FF09D8E34C1}"/>
              </a:ext>
            </a:extLst>
          </p:cNvPr>
          <p:cNvSpPr/>
          <p:nvPr/>
        </p:nvSpPr>
        <p:spPr>
          <a:xfrm>
            <a:off x="4775427" y="1128443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Sep 2025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41105A9-C787-2703-CAF0-7909C9525862}"/>
              </a:ext>
            </a:extLst>
          </p:cNvPr>
          <p:cNvSpPr/>
          <p:nvPr/>
        </p:nvSpPr>
        <p:spPr>
          <a:xfrm>
            <a:off x="5830724" y="1128443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Oct 2025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869C7E7-6AD6-66EE-9476-0F679F08C46C}"/>
              </a:ext>
            </a:extLst>
          </p:cNvPr>
          <p:cNvSpPr/>
          <p:nvPr/>
        </p:nvSpPr>
        <p:spPr>
          <a:xfrm>
            <a:off x="6897602" y="1128443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Nov 2025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32395EE-33E2-A0BC-9F5A-829AF4E65FA6}"/>
              </a:ext>
            </a:extLst>
          </p:cNvPr>
          <p:cNvSpPr/>
          <p:nvPr/>
        </p:nvSpPr>
        <p:spPr>
          <a:xfrm>
            <a:off x="7964402" y="1128443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Dec 2025</a:t>
            </a:r>
          </a:p>
        </p:txBody>
      </p:sp>
      <p:sp>
        <p:nvSpPr>
          <p:cNvPr id="31" name="Arrow: Pentagon 30">
            <a:extLst>
              <a:ext uri="{FF2B5EF4-FFF2-40B4-BE49-F238E27FC236}">
                <a16:creationId xmlns:a16="http://schemas.microsoft.com/office/drawing/2014/main" id="{43A67080-DCD5-7D27-9270-C09276120D22}"/>
              </a:ext>
            </a:extLst>
          </p:cNvPr>
          <p:cNvSpPr/>
          <p:nvPr/>
        </p:nvSpPr>
        <p:spPr>
          <a:xfrm>
            <a:off x="69660" y="1588587"/>
            <a:ext cx="1403541" cy="1239824"/>
          </a:xfrm>
          <a:prstGeom prst="homePlate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QSE Attestation 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9 months before Trials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9465D1A-060B-F121-F06A-AF0A5EF59DD0}"/>
              </a:ext>
            </a:extLst>
          </p:cNvPr>
          <p:cNvSpPr/>
          <p:nvPr/>
        </p:nvSpPr>
        <p:spPr>
          <a:xfrm>
            <a:off x="3249970" y="3861698"/>
            <a:ext cx="2031476" cy="738434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QSE Telemetry Tests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(Individual QSE to follow UDSP and support new ramp rate and ESR telemetry)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8D9F41D-7BC3-0A7B-EC99-9530F42BACA0}"/>
              </a:ext>
            </a:extLst>
          </p:cNvPr>
          <p:cNvSpPr txBox="1"/>
          <p:nvPr/>
        </p:nvSpPr>
        <p:spPr>
          <a:xfrm>
            <a:off x="1479574" y="2022575"/>
            <a:ext cx="5989772" cy="33855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Each activity will have a public-facing Scorecard and exit Criteria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1C14A88-A8A3-1CB0-DACA-CD4655743720}"/>
              </a:ext>
            </a:extLst>
          </p:cNvPr>
          <p:cNvSpPr txBox="1"/>
          <p:nvPr/>
        </p:nvSpPr>
        <p:spPr>
          <a:xfrm>
            <a:off x="3570831" y="6460033"/>
            <a:ext cx="18245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Updated 2024-05-22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77F1DD2-1D4A-A839-680D-070E146B2E76}"/>
              </a:ext>
            </a:extLst>
          </p:cNvPr>
          <p:cNvSpPr/>
          <p:nvPr/>
        </p:nvSpPr>
        <p:spPr>
          <a:xfrm rot="19465979">
            <a:off x="1550703" y="2754017"/>
            <a:ext cx="549432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spc="50" dirty="0">
                <a:ln w="0"/>
                <a:solidFill>
                  <a:schemeClr val="bg2">
                    <a:alpha val="3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DRAFT</a:t>
            </a:r>
            <a:endParaRPr lang="en-US" sz="5400" b="1" spc="50" dirty="0">
              <a:ln w="0"/>
              <a:solidFill>
                <a:schemeClr val="bg2">
                  <a:alpha val="3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07BDACA-ED50-304E-0555-506EAB45558D}"/>
              </a:ext>
            </a:extLst>
          </p:cNvPr>
          <p:cNvSpPr txBox="1"/>
          <p:nvPr/>
        </p:nvSpPr>
        <p:spPr>
          <a:xfrm>
            <a:off x="431800" y="5014005"/>
            <a:ext cx="47691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Current draft of the earliest possible dates for Market Trials and Go-Live that have been shared through TWG and the RTC+B Workshops, in support of Market Participants readiness at RTCBTF.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71450" marR="0" lvl="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Actual Market Trials and Go-Live milestones are to be determined and will be communicated no later than 9/30/24.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817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611E8-58F0-177C-77DC-F42937212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Draft Market Trials Planning Document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2FCE23-D9BD-6E5A-1F4C-0226810CE1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579AAF1-D218-6BC5-88E9-8F5C3493F8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609600"/>
            <a:ext cx="4953000" cy="5812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227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D77DD-F268-CDCC-4307-3EC73750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458200" cy="5562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ERCOT is interested in feedback on Market Trials Plan:</a:t>
            </a:r>
          </a:p>
          <a:p>
            <a:r>
              <a:rPr lang="en-US" sz="1800" dirty="0"/>
              <a:t>Open to feedback on all 7 activities, especially any reliability risks not addressed by the trial activities, durations or frequencies.</a:t>
            </a:r>
          </a:p>
          <a:p>
            <a:r>
              <a:rPr lang="en-US" sz="1800" dirty="0"/>
              <a:t>Specific questions ERCOT asks:</a:t>
            </a:r>
          </a:p>
          <a:p>
            <a:pPr lvl="1"/>
            <a:r>
              <a:rPr lang="en-US" sz="1400" dirty="0"/>
              <a:t>What windows and frequency of requiring QSE production-like offers for the Open Loop SCED is best cost/beneficial (</a:t>
            </a:r>
            <a:r>
              <a:rPr lang="en-US" sz="1400" dirty="0" err="1"/>
              <a:t>ie</a:t>
            </a:r>
            <a:r>
              <a:rPr lang="en-US" sz="1400" dirty="0"/>
              <a:t> for dual entry by QSEs)?</a:t>
            </a:r>
          </a:p>
          <a:p>
            <a:pPr lvl="2"/>
            <a:r>
              <a:rPr lang="en-US" sz="1100" dirty="0"/>
              <a:t>Example, 8 hours/day twice per week for 2 months?</a:t>
            </a:r>
          </a:p>
          <a:p>
            <a:pPr lvl="1"/>
            <a:r>
              <a:rPr lang="en-US" sz="1400" dirty="0"/>
              <a:t>Any argument to make DAM participation a required activity or more iterations?</a:t>
            </a:r>
          </a:p>
          <a:p>
            <a:pPr lvl="1"/>
            <a:r>
              <a:rPr lang="en-US" sz="1400" dirty="0"/>
              <a:t>Metrics for required testing will focus on QSEs with Resources, unless DAM becomes required.</a:t>
            </a:r>
          </a:p>
          <a:p>
            <a:pPr lvl="1"/>
            <a:r>
              <a:rPr lang="en-US" sz="1400" dirty="0"/>
              <a:t>Understanding that while ERCOT will not be able to provide settlement invoices and extracts, that sample/generic versions will be provided from ERCOT test environment during iTest.</a:t>
            </a:r>
          </a:p>
          <a:p>
            <a:r>
              <a:rPr lang="en-US" sz="1800" dirty="0"/>
              <a:t>Higher level question- Market ideas on the priority of education/deep-dives to help QSEs in their development and readiness?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interested in feedback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DA1E31D-A0FD-AE5B-CAD1-D6BF12D9CB49}"/>
              </a:ext>
            </a:extLst>
          </p:cNvPr>
          <p:cNvSpPr txBox="1">
            <a:spLocks/>
          </p:cNvSpPr>
          <p:nvPr/>
        </p:nvSpPr>
        <p:spPr>
          <a:xfrm>
            <a:off x="304800" y="2133600"/>
            <a:ext cx="8458200" cy="3810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41169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Clarification NPRRs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E9AE28E-643D-C5A3-BFB0-E2F34D02C980}"/>
              </a:ext>
            </a:extLst>
          </p:cNvPr>
          <p:cNvSpPr txBox="1">
            <a:spLocks/>
          </p:cNvSpPr>
          <p:nvPr/>
        </p:nvSpPr>
        <p:spPr>
          <a:xfrm>
            <a:off x="381000" y="914400"/>
            <a:ext cx="8458200" cy="4419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RTC+B NPRR next steps:</a:t>
            </a:r>
          </a:p>
          <a:p>
            <a:pPr lvl="1"/>
            <a:r>
              <a:rPr lang="en-US" sz="1400" dirty="0"/>
              <a:t>RUC Capacity Short NPRR1236 is going to July PRS Meeting</a:t>
            </a:r>
          </a:p>
          <a:p>
            <a:pPr lvl="1"/>
            <a:r>
              <a:rPr lang="en-US" sz="1400" dirty="0"/>
              <a:t>Verifiable Cost Hydro MOC will be part of clarifying NPRR</a:t>
            </a:r>
          </a:p>
          <a:p>
            <a:pPr lvl="1"/>
            <a:endParaRPr lang="en-US" sz="1400" dirty="0"/>
          </a:p>
          <a:p>
            <a:r>
              <a:rPr lang="en-US" sz="1800" dirty="0"/>
              <a:t>ERCOT is developed two clarifying NPRRs:</a:t>
            </a:r>
          </a:p>
          <a:p>
            <a:pPr lvl="1"/>
            <a:r>
              <a:rPr lang="en-US" sz="1400" dirty="0"/>
              <a:t>Clarification NPRR after completing business requirements (</a:t>
            </a:r>
            <a:r>
              <a:rPr lang="en-US" sz="1400" dirty="0" err="1"/>
              <a:t>eg</a:t>
            </a:r>
            <a:r>
              <a:rPr lang="en-US" sz="1400" dirty="0"/>
              <a:t>, drift in baseline since 2019, discrepancies and/or small gaps found during business requirement development)</a:t>
            </a:r>
          </a:p>
          <a:p>
            <a:pPr lvl="1"/>
            <a:r>
              <a:rPr lang="en-US" sz="1400" dirty="0"/>
              <a:t>Clarification NPRR, NOGRR, PGRR, OBDRR as an extension of NPRR1014 Single Model to clarify single model language in other areas of protocols.</a:t>
            </a:r>
          </a:p>
          <a:p>
            <a:pPr lvl="1"/>
            <a:r>
              <a:rPr lang="en-US" sz="1400" dirty="0"/>
              <a:t>Note- All changes are intended to be “as designed” clarifications, aligned with Key Principles, and have no system impacts.</a:t>
            </a:r>
          </a:p>
          <a:p>
            <a:endParaRPr lang="en-US" sz="1800" dirty="0"/>
          </a:p>
          <a:p>
            <a:r>
              <a:rPr lang="en-US" sz="1800" dirty="0"/>
              <a:t>Shared initial drafts with July RTCBTF and ERCOT will formally file Revision Requests to allow vetting of comments via existing PRS/TAC process and supported by RTCBTF to thoroughly review.</a:t>
            </a:r>
          </a:p>
        </p:txBody>
      </p:sp>
    </p:spTree>
    <p:extLst>
      <p:ext uri="{BB962C8B-B14F-4D97-AF65-F5344CB8AC3E}">
        <p14:creationId xmlns:p14="http://schemas.microsoft.com/office/powerpoint/2010/main" val="506097152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4" ma:contentTypeDescription="Create a new document." ma:contentTypeScope="" ma:versionID="e17db7c92bbe4a954239b0aad63199c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dbeeea33673683b355d19f3b50507d1a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Internal "/>
          <xsd:enumeration value="Confidential"/>
          <xsd:enumeration value="Public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</documentManagement>
</p:properties>
</file>

<file path=customXml/itemProps1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CE88CD-E9E0-4BB6-AD83-C594282F5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A526C54-2038-4DDB-9077-84C80FF069E0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8d5ee879-813f-4fb9-b7c2-a59846c21ae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23424</TotalTime>
  <Words>933</Words>
  <Application>Microsoft Office PowerPoint</Application>
  <PresentationFormat>On-screen Show (4:3)</PresentationFormat>
  <Paragraphs>113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Cover Slide</vt:lpstr>
      <vt:lpstr>Horizontal Theme</vt:lpstr>
      <vt:lpstr>PowerPoint Presentation</vt:lpstr>
      <vt:lpstr>Outline</vt:lpstr>
      <vt:lpstr>RTC+B Program Update  (excerpt from June Board T&amp;S RTC Update)</vt:lpstr>
      <vt:lpstr>Current RTCBTF Issues List</vt:lpstr>
      <vt:lpstr>Reviewed at July RTCBTF</vt:lpstr>
      <vt:lpstr>PowerPoint Presentation</vt:lpstr>
      <vt:lpstr>Draft Market Trials Planning Document</vt:lpstr>
      <vt:lpstr>ERCOT interested in feedback</vt:lpstr>
      <vt:lpstr>RTC+B Clarification NPRRs </vt:lpstr>
      <vt:lpstr>Next Steps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598</cp:revision>
  <cp:lastPrinted>2017-10-10T21:31:05Z</cp:lastPrinted>
  <dcterms:created xsi:type="dcterms:W3CDTF">2016-01-21T15:20:31Z</dcterms:created>
  <dcterms:modified xsi:type="dcterms:W3CDTF">2024-07-26T21:23:14Z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ActionId">
    <vt:lpwstr>c62e7908-7660-43a6-b1c8-5c5c95dc1f11</vt:lpwstr>
  </property>
  <property fmtid="{D5CDD505-2E9C-101B-9397-08002B2CF9AE}" pid="5" name="MSIP_Label_7084cbda-52b8-46fb-a7b7-cb5bd465ed85_SetDate">
    <vt:lpwstr>2023-05-09T20:19:39Z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ContentBits">
    <vt:lpwstr>0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Method">
    <vt:lpwstr>Standard</vt:lpwstr>
  </property>
</Properties>
</file>