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15"/>
  </p:notesMasterIdLst>
  <p:handoutMasterIdLst>
    <p:handoutMasterId r:id="rId16"/>
  </p:handoutMasterIdLst>
  <p:sldIdLst>
    <p:sldId id="260" r:id="rId5"/>
    <p:sldId id="369" r:id="rId6"/>
    <p:sldId id="706" r:id="rId7"/>
    <p:sldId id="294" r:id="rId8"/>
    <p:sldId id="372" r:id="rId9"/>
    <p:sldId id="708" r:id="rId10"/>
    <p:sldId id="709" r:id="rId11"/>
    <p:sldId id="711" r:id="rId12"/>
    <p:sldId id="710" r:id="rId13"/>
    <p:sldId id="705" r:id="rId14"/>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79" autoAdjust="0"/>
    <p:restoredTop sz="94595" autoAdjust="0"/>
  </p:normalViewPr>
  <p:slideViewPr>
    <p:cSldViewPr snapToGrid="0" snapToObjects="1">
      <p:cViewPr varScale="1">
        <p:scale>
          <a:sx n="78" d="100"/>
          <a:sy n="78" d="100"/>
        </p:scale>
        <p:origin x="1560" y="43"/>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slideMaster" Target="slideMasters/slide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7/29/2024</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7/29/2024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a:latin typeface="Calibri" panose="020F0502020204030204" pitchFamily="34" charset="0"/>
            </a:endParaRPr>
          </a:p>
        </p:txBody>
      </p:sp>
    </p:spTree>
    <p:extLst>
      <p:ext uri="{BB962C8B-B14F-4D97-AF65-F5344CB8AC3E}">
        <p14:creationId xmlns:p14="http://schemas.microsoft.com/office/powerpoint/2010/main" val="37071697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3</a:t>
            </a:fld>
            <a:endParaRPr lang="en-US" altLang="en-US">
              <a:latin typeface="Calibri" panose="020F0502020204030204" pitchFamily="34" charset="0"/>
            </a:endParaRPr>
          </a:p>
        </p:txBody>
      </p:sp>
    </p:spTree>
    <p:extLst>
      <p:ext uri="{BB962C8B-B14F-4D97-AF65-F5344CB8AC3E}">
        <p14:creationId xmlns:p14="http://schemas.microsoft.com/office/powerpoint/2010/main" val="30527640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5</a:t>
            </a:fld>
            <a:endParaRPr lang="en-US" altLang="en-US"/>
          </a:p>
        </p:txBody>
      </p:sp>
    </p:spTree>
    <p:extLst>
      <p:ext uri="{BB962C8B-B14F-4D97-AF65-F5344CB8AC3E}">
        <p14:creationId xmlns:p14="http://schemas.microsoft.com/office/powerpoint/2010/main" val="3314060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6</a:t>
            </a:fld>
            <a:endParaRPr lang="en-US" altLang="en-US"/>
          </a:p>
        </p:txBody>
      </p:sp>
    </p:spTree>
    <p:extLst>
      <p:ext uri="{BB962C8B-B14F-4D97-AF65-F5344CB8AC3E}">
        <p14:creationId xmlns:p14="http://schemas.microsoft.com/office/powerpoint/2010/main" val="1490845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7</a:t>
            </a:fld>
            <a:endParaRPr lang="en-US" altLang="en-US"/>
          </a:p>
        </p:txBody>
      </p:sp>
    </p:spTree>
    <p:extLst>
      <p:ext uri="{BB962C8B-B14F-4D97-AF65-F5344CB8AC3E}">
        <p14:creationId xmlns:p14="http://schemas.microsoft.com/office/powerpoint/2010/main" val="24427068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8</a:t>
            </a:fld>
            <a:endParaRPr lang="en-US" altLang="en-US"/>
          </a:p>
        </p:txBody>
      </p:sp>
    </p:spTree>
    <p:extLst>
      <p:ext uri="{BB962C8B-B14F-4D97-AF65-F5344CB8AC3E}">
        <p14:creationId xmlns:p14="http://schemas.microsoft.com/office/powerpoint/2010/main" val="21531009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9</a:t>
            </a:fld>
            <a:endParaRPr lang="en-US" altLang="en-US"/>
          </a:p>
        </p:txBody>
      </p:sp>
    </p:spTree>
    <p:extLst>
      <p:ext uri="{BB962C8B-B14F-4D97-AF65-F5344CB8AC3E}">
        <p14:creationId xmlns:p14="http://schemas.microsoft.com/office/powerpoint/2010/main" val="11760007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23157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a:t>Click to edit Master title style</a:t>
            </a:r>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2980458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000" dirty="0"/>
              <a:t>July 2024</a:t>
            </a:r>
          </a:p>
        </p:txBody>
      </p:sp>
    </p:spTree>
    <p:extLst>
      <p:ext uri="{BB962C8B-B14F-4D97-AF65-F5344CB8AC3E}">
        <p14:creationId xmlns:p14="http://schemas.microsoft.com/office/powerpoint/2010/main" val="495128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8953141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2165037562"/>
      </p:ext>
    </p:extLst>
  </p:cSld>
  <p:clrMap bg1="lt1" tx1="dk1" bg2="lt2" tx2="dk2" accent1="accent1" accent2="accent2" accent3="accent3" accent4="accent4" accent5="accent5" accent6="accent6" hlink="hlink" folHlink="folHlink"/>
  <p:sldLayoutIdLst>
    <p:sldLayoutId id="2147494278" r:id="rId1"/>
    <p:sldLayoutId id="2147494279" r:id="rId2"/>
    <p:sldLayoutId id="2147494280"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5: PRS Report </a:t>
              </a:r>
            </a:p>
            <a:p>
              <a:pPr eaLnBrk="1" hangingPunct="1"/>
              <a:endParaRPr lang="en-US" altLang="en-US" b="1" dirty="0"/>
            </a:p>
            <a:p>
              <a:pPr eaLnBrk="1" hangingPunct="1"/>
              <a:r>
                <a:rPr lang="en-US" altLang="en-US" sz="2000" dirty="0"/>
                <a:t>Diana Coleman</a:t>
              </a:r>
            </a:p>
            <a:p>
              <a:pPr eaLnBrk="1" hangingPunct="1"/>
              <a:r>
                <a:rPr lang="en-US" altLang="en-US" sz="2000" dirty="0"/>
                <a:t>PRS Chair</a:t>
              </a:r>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a:t>July 31, 2024</a:t>
              </a:r>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59449"/>
            <a:ext cx="7924800" cy="435268"/>
          </a:xfrm>
        </p:spPr>
        <p:txBody>
          <a:bodyPr/>
          <a:lstStyle/>
          <a:p>
            <a:r>
              <a:rPr lang="en-US" sz="2200" b="1" dirty="0">
                <a:solidFill>
                  <a:schemeClr val="accent1"/>
                </a:solidFill>
              </a:rPr>
              <a:t>2024 Release Targets – Approved NPRRs / SCRs / xGRRs </a:t>
            </a:r>
          </a:p>
        </p:txBody>
      </p:sp>
      <p:sp>
        <p:nvSpPr>
          <p:cNvPr id="6"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29" name="TextBox 15"/>
          <p:cNvSpPr txBox="1">
            <a:spLocks noChangeArrowheads="1"/>
          </p:cNvSpPr>
          <p:nvPr/>
        </p:nvSpPr>
        <p:spPr bwMode="auto">
          <a:xfrm>
            <a:off x="160280" y="5617850"/>
            <a:ext cx="2278120" cy="55399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3212888" y="6480993"/>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ea typeface="+mn-ea"/>
                <a:cs typeface="+mn-cs"/>
              </a:rPr>
              <a:t>Release targets are subject to change</a:t>
            </a:r>
          </a:p>
        </p:txBody>
      </p:sp>
      <p:sp>
        <p:nvSpPr>
          <p:cNvPr id="32" name="TextBox 23"/>
          <p:cNvSpPr txBox="1">
            <a:spLocks noChangeArrowheads="1"/>
          </p:cNvSpPr>
          <p:nvPr/>
        </p:nvSpPr>
        <p:spPr bwMode="auto">
          <a:xfrm>
            <a:off x="2514600" y="562268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APPENDIX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FF0000"/>
                </a:solidFill>
                <a:effectLst/>
                <a:uLnTx/>
                <a:uFillTx/>
                <a:latin typeface="Arial" charset="0"/>
                <a:ea typeface="+mn-ea"/>
                <a:cs typeface="+mn-cs"/>
              </a:rPr>
              <a:t>Red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New additions and target release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sngStrike" kern="0" cap="none" spc="0" normalizeH="0" baseline="0" noProof="0" dirty="0">
                <a:ln>
                  <a:noFill/>
                </a:ln>
                <a:solidFill>
                  <a:srgbClr val="000000"/>
                </a:solidFill>
                <a:effectLst/>
                <a:uLnTx/>
                <a:uFillTx/>
                <a:latin typeface="Arial" charset="0"/>
                <a:ea typeface="+mn-ea"/>
                <a:cs typeface="+mn-cs"/>
              </a:rPr>
              <a:t>Strike-Through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Previous target release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000000"/>
                </a:solidFill>
                <a:effectLst/>
                <a:uLnTx/>
                <a:uFillTx/>
                <a:latin typeface="Arial" charset="0"/>
                <a:ea typeface="+mn-ea"/>
                <a:cs typeface="+mn-cs"/>
              </a:rPr>
              <a:t>(a), (b), etc.: M</a:t>
            </a:r>
            <a:r>
              <a:rPr kumimoji="0" lang="en-US" sz="700" b="0" i="0" u="none" strike="noStrike" kern="0" cap="none" spc="0" normalizeH="0" baseline="0" noProof="0" dirty="0" err="1">
                <a:ln>
                  <a:noFill/>
                </a:ln>
                <a:solidFill>
                  <a:srgbClr val="000000"/>
                </a:solidFill>
                <a:effectLst/>
                <a:uLnTx/>
                <a:uFillTx/>
                <a:latin typeface="Arial" charset="0"/>
                <a:ea typeface="+mn-ea"/>
                <a:cs typeface="+mn-cs"/>
              </a:rPr>
              <a:t>ultiple</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phase release</a:t>
            </a:r>
          </a:p>
        </p:txBody>
      </p:sp>
      <p:graphicFrame>
        <p:nvGraphicFramePr>
          <p:cNvPr id="33" name="Group 3"/>
          <p:cNvGraphicFramePr>
            <a:graphicFrameLocks/>
          </p:cNvGraphicFramePr>
          <p:nvPr/>
        </p:nvGraphicFramePr>
        <p:xfrm>
          <a:off x="160280" y="739903"/>
          <a:ext cx="8839200" cy="2926080"/>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464643">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January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2/22</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March</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3/28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4/25</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5/30</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June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6/27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2420313">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NPRR1092</a:t>
                      </a:r>
                      <a:r>
                        <a:rPr kumimoji="0" lang="en-US" sz="900" b="0" i="0" u="none" strike="noStrike" cap="none" normalizeH="0" baseline="0" dirty="0">
                          <a:ln>
                            <a:noFill/>
                          </a:ln>
                          <a:solidFill>
                            <a:schemeClr val="tx1"/>
                          </a:solidFill>
                          <a:effectLst/>
                          <a:latin typeface="Courier New" pitchFamily="49" charset="0"/>
                        </a:rPr>
                        <a:t>(b)</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PGRR098</a:t>
                      </a:r>
                      <a:r>
                        <a:rPr kumimoji="0" lang="en-US" sz="900" b="0" i="0" u="none" strike="noStrike" cap="none" normalizeH="0" baseline="0" dirty="0">
                          <a:ln>
                            <a:noFill/>
                          </a:ln>
                          <a:solidFill>
                            <a:schemeClr val="tx1"/>
                          </a:solidFill>
                          <a:effectLst/>
                          <a:latin typeface="Courier New" pitchFamily="49" charset="0"/>
                        </a:rPr>
                        <a:t>(a)</a:t>
                      </a: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a:ln>
                            <a:noFill/>
                          </a:ln>
                          <a:solidFill>
                            <a:schemeClr val="tx1"/>
                          </a:solidFill>
                          <a:effectLst/>
                          <a:latin typeface="Courier New" pitchFamily="49" charset="0"/>
                        </a:rPr>
                        <a:t>ESR Telemetry</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a:ln>
                            <a:noFill/>
                          </a:ln>
                          <a:solidFill>
                            <a:schemeClr val="tx1"/>
                          </a:solidFill>
                          <a:effectLst/>
                          <a:latin typeface="Courier New" pitchFamily="49" charset="0"/>
                        </a:rPr>
                        <a:t>Public API Enhancements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NPRR1132</a:t>
                      </a:r>
                      <a:r>
                        <a:rPr kumimoji="0" lang="en-US" sz="900" b="0" i="0" u="none" strike="noStrike" kern="1200" cap="none" normalizeH="0" baseline="0" dirty="0">
                          <a:ln>
                            <a:noFill/>
                          </a:ln>
                          <a:solidFill>
                            <a:schemeClr val="tx1"/>
                          </a:solidFill>
                          <a:effectLst/>
                          <a:latin typeface="Courier New" pitchFamily="49" charset="0"/>
                          <a:ea typeface="+mn-ea"/>
                          <a:cs typeface="+mn-cs"/>
                        </a:rPr>
                        <a:t>(a)</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RRGRR032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NOGRR249</a:t>
                      </a:r>
                      <a:r>
                        <a:rPr kumimoji="0" lang="en-US" sz="900" b="0" i="0" u="none" strike="noStrike" kern="1200" cap="none" normalizeH="0" baseline="0" dirty="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6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NPRR1184</a:t>
                      </a:r>
                      <a:r>
                        <a:rPr kumimoji="0" lang="en-US" sz="900" b="0" i="0" u="none" strike="noStrike" kern="1200" cap="none" normalizeH="0" baseline="0" dirty="0">
                          <a:ln>
                            <a:noFill/>
                          </a:ln>
                          <a:solidFill>
                            <a:schemeClr val="tx1"/>
                          </a:solidFill>
                          <a:effectLst/>
                          <a:latin typeface="Courier New" pitchFamily="49" charset="0"/>
                          <a:ea typeface="+mn-ea"/>
                          <a:cs typeface="+mn-cs"/>
                        </a:rPr>
                        <a:t>(a)</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4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NPRR1026</a:t>
                      </a:r>
                      <a:r>
                        <a:rPr kumimoji="0" lang="en-US" sz="900" b="0" i="0" u="none" strike="noStrike" kern="1200" cap="none" normalizeH="0" baseline="0" dirty="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NPRR1172</a:t>
                      </a:r>
                      <a:r>
                        <a:rPr kumimoji="0" lang="en-US" sz="900" b="0" i="0" u="none" strike="noStrike" kern="1200" cap="none" normalizeH="0" baseline="0" dirty="0">
                          <a:ln>
                            <a:noFill/>
                          </a:ln>
                          <a:solidFill>
                            <a:schemeClr val="tx1"/>
                          </a:solidFill>
                          <a:effectLst/>
                          <a:latin typeface="Courier New" pitchFamily="49" charset="0"/>
                          <a:ea typeface="+mn-ea"/>
                          <a:cs typeface="+mn-cs"/>
                        </a:rPr>
                        <a:t>(a)</a:t>
                      </a:r>
                      <a:endParaRPr kumimoji="0" lang="en-US" sz="900" b="0" i="0" u="none" strike="sng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NPRR1040</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8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6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NOGRR247</a:t>
                      </a:r>
                      <a:r>
                        <a:rPr kumimoji="0" lang="en-US" sz="900" b="0" i="0" u="none" strike="noStrike" kern="1200" cap="none" normalizeH="0" baseline="0" dirty="0">
                          <a:ln>
                            <a:noFill/>
                          </a:ln>
                          <a:solidFill>
                            <a:schemeClr val="tx1"/>
                          </a:solidFill>
                          <a:effectLst/>
                          <a:latin typeface="Courier New" pitchFamily="49" charset="0"/>
                          <a:ea typeface="+mn-ea"/>
                          <a:cs typeface="+mn-cs"/>
                        </a:rPr>
                        <a:t>(a)</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NPRR1165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NPRR989</a:t>
                      </a:r>
                      <a:r>
                        <a:rPr kumimoji="0" lang="en-US" sz="900" b="0" i="0" u="none" strike="noStrike" kern="1200" cap="none" normalizeH="0" baseline="0" dirty="0">
                          <a:ln>
                            <a:noFill/>
                          </a:ln>
                          <a:solidFill>
                            <a:schemeClr val="tx1"/>
                          </a:solidFill>
                          <a:effectLst/>
                          <a:latin typeface="Courier New" pitchFamily="49" charset="0"/>
                          <a:ea typeface="+mn-ea"/>
                          <a:cs typeface="+mn-cs"/>
                        </a:rPr>
                        <a:t>(a)</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NPRR1038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NOGRR204</a:t>
                      </a:r>
                      <a:r>
                        <a:rPr kumimoji="0" lang="en-US" sz="900" b="0" i="0" u="none" strike="noStrike" kern="1200" cap="none" normalizeH="0" baseline="0" dirty="0">
                          <a:ln>
                            <a:noFill/>
                          </a:ln>
                          <a:solidFill>
                            <a:schemeClr val="tx1"/>
                          </a:solidFill>
                          <a:effectLst/>
                          <a:latin typeface="Courier New" pitchFamily="49" charset="0"/>
                          <a:ea typeface="+mn-ea"/>
                          <a:cs typeface="+mn-cs"/>
                        </a:rPr>
                        <a:t>(a)</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SCR819</a:t>
                      </a:r>
                      <a:endParaRPr kumimoji="0" lang="en-US" sz="10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NPRR1111</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8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8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050" b="0" i="0" u="none" strike="noStrike" kern="1200" cap="none" normalizeH="0" baseline="0" dirty="0">
                          <a:ln>
                            <a:noFill/>
                          </a:ln>
                          <a:solidFill>
                            <a:schemeClr val="tx1"/>
                          </a:solidFill>
                          <a:effectLst/>
                          <a:latin typeface="Courier New" pitchFamily="49" charset="0"/>
                          <a:ea typeface="+mn-ea"/>
                          <a:cs typeface="+mn-cs"/>
                        </a:rPr>
                        <a:t>Securitization Default Charge Supporting Data</a:t>
                      </a:r>
                      <a:endParaRPr kumimoji="0" lang="en-US" sz="7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NPRR1149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NPRR1186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NPRR1196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NPRR1121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NPRR1090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NPRR962</a:t>
                      </a: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NPRR1139</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TextBox 21"/>
          <p:cNvSpPr txBox="1">
            <a:spLocks noChangeArrowheads="1"/>
          </p:cNvSpPr>
          <p:nvPr/>
        </p:nvSpPr>
        <p:spPr bwMode="auto">
          <a:xfrm>
            <a:off x="4265768" y="5623342"/>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a:ln>
                  <a:noFill/>
                </a:ln>
                <a:solidFill>
                  <a:srgbClr val="000000"/>
                </a:solidFill>
                <a:effectLst/>
                <a:uLnTx/>
                <a:uFillTx/>
                <a:latin typeface="Arial" charset="0"/>
                <a:ea typeface="+mn-ea"/>
                <a:cs typeface="+mn-cs"/>
              </a:rPr>
              <a:t>Project Status Codes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NS = Not Started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I     = Initiation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P    = Planning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E    = Execution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H    = On Hold</a:t>
            </a:r>
          </a:p>
        </p:txBody>
      </p:sp>
      <p:sp>
        <p:nvSpPr>
          <p:cNvPr id="3" name="Flowchart: Alternate Process 2"/>
          <p:cNvSpPr/>
          <p:nvPr/>
        </p:nvSpPr>
        <p:spPr>
          <a:xfrm>
            <a:off x="160867" y="73925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1" name="Flowchart: Alternate Process 50"/>
          <p:cNvSpPr/>
          <p:nvPr/>
        </p:nvSpPr>
        <p:spPr>
          <a:xfrm>
            <a:off x="1600200" y="747491"/>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R2</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3" name="Flowchart: Alternate Process 52"/>
          <p:cNvSpPr/>
          <p:nvPr/>
        </p:nvSpPr>
        <p:spPr>
          <a:xfrm>
            <a:off x="4572000" y="74350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R4</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4" name="Flowchart: Alternate Process 53"/>
          <p:cNvSpPr/>
          <p:nvPr/>
        </p:nvSpPr>
        <p:spPr>
          <a:xfrm>
            <a:off x="6021407" y="73889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R5</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5" name="Flowchart: Alternate Process 54"/>
          <p:cNvSpPr/>
          <p:nvPr/>
        </p:nvSpPr>
        <p:spPr>
          <a:xfrm>
            <a:off x="7475046" y="74350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R6</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38" name="TextBox 21">
            <a:extLst>
              <a:ext uri="{FF2B5EF4-FFF2-40B4-BE49-F238E27FC236}">
                <a16:creationId xmlns:a16="http://schemas.microsoft.com/office/drawing/2014/main" id="{1FF61AC0-C7DB-4A25-AADC-B7C5E8C0B22A}"/>
              </a:ext>
            </a:extLst>
          </p:cNvPr>
          <p:cNvSpPr txBox="1">
            <a:spLocks noChangeArrowheads="1"/>
          </p:cNvSpPr>
          <p:nvPr/>
        </p:nvSpPr>
        <p:spPr bwMode="auto">
          <a:xfrm>
            <a:off x="5551469" y="5616914"/>
            <a:ext cx="1839932" cy="830997"/>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NPRR989(a) – ESR tech. req.</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NPRR1026(b) – SLF – Reporting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NPRR1092(b) – Limit RUC Opt-Out</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NPRR1132(a) – RIOO portion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NPRR1172(a) – Phase 1 elements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NPRR1184(a) – Interest calcs</a:t>
            </a:r>
          </a:p>
        </p:txBody>
      </p:sp>
      <p:sp>
        <p:nvSpPr>
          <p:cNvPr id="67" name="TextBox 66">
            <a:extLst>
              <a:ext uri="{FF2B5EF4-FFF2-40B4-BE49-F238E27FC236}">
                <a16:creationId xmlns:a16="http://schemas.microsoft.com/office/drawing/2014/main" id="{677FB7AA-0425-4ECC-9149-91187034677E}"/>
              </a:ext>
            </a:extLst>
          </p:cNvPr>
          <p:cNvSpPr txBox="1"/>
          <p:nvPr/>
        </p:nvSpPr>
        <p:spPr>
          <a:xfrm>
            <a:off x="7173251" y="1243191"/>
            <a:ext cx="370549" cy="69249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26" name="TextBox 25">
            <a:extLst>
              <a:ext uri="{FF2B5EF4-FFF2-40B4-BE49-F238E27FC236}">
                <a16:creationId xmlns:a16="http://schemas.microsoft.com/office/drawing/2014/main" id="{8479C2DE-7FC2-4409-B720-81664285021C}"/>
              </a:ext>
            </a:extLst>
          </p:cNvPr>
          <p:cNvSpPr txBox="1"/>
          <p:nvPr/>
        </p:nvSpPr>
        <p:spPr>
          <a:xfrm>
            <a:off x="1301556" y="1240638"/>
            <a:ext cx="416949" cy="230832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graphicFrame>
        <p:nvGraphicFramePr>
          <p:cNvPr id="7" name="Group 3">
            <a:extLst>
              <a:ext uri="{FF2B5EF4-FFF2-40B4-BE49-F238E27FC236}">
                <a16:creationId xmlns:a16="http://schemas.microsoft.com/office/drawing/2014/main" id="{C9891136-BD87-176C-5143-91FEF1125173}"/>
              </a:ext>
            </a:extLst>
          </p:cNvPr>
          <p:cNvGraphicFramePr>
            <a:graphicFrameLocks/>
          </p:cNvGraphicFramePr>
          <p:nvPr>
            <p:extLst>
              <p:ext uri="{D42A27DB-BD31-4B8C-83A1-F6EECF244321}">
                <p14:modId xmlns:p14="http://schemas.microsoft.com/office/powerpoint/2010/main" val="2733523233"/>
              </p:ext>
            </p:extLst>
          </p:nvPr>
        </p:nvGraphicFramePr>
        <p:xfrm>
          <a:off x="159776" y="3670192"/>
          <a:ext cx="8839200" cy="1865376"/>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439493">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7/25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8/22</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September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9/26</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10/24</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TX SET 5.0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11/10</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12/11-12/12</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1084507">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rgbClr val="FF0000"/>
                          </a:solidFill>
                          <a:effectLst/>
                          <a:latin typeface="Courier New" pitchFamily="49" charset="0"/>
                        </a:rPr>
                        <a:t>NPRR1002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rgbClr val="FF0000"/>
                          </a:solidFill>
                          <a:effectLst/>
                          <a:latin typeface="Courier New" pitchFamily="49" charset="0"/>
                        </a:rPr>
                        <a:t>RRGRR023</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NPRR1058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NPRR1131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SCR821</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800" b="0" i="0" u="none" strike="sngStrike" kern="1200" cap="none" normalizeH="0" baseline="0" dirty="0">
                          <a:ln>
                            <a:noFill/>
                          </a:ln>
                          <a:solidFill>
                            <a:schemeClr val="tx1"/>
                          </a:solidFill>
                          <a:effectLst/>
                          <a:latin typeface="Courier New" pitchFamily="49" charset="0"/>
                          <a:ea typeface="+mn-ea"/>
                          <a:cs typeface="+mn-cs"/>
                        </a:rPr>
                        <a:t>Forecast Presentation Platform (CDR </a:t>
                      </a:r>
                      <a:r>
                        <a:rPr kumimoji="0" lang="en-US" sz="800" b="0" i="0" u="none" strike="sngStrike" kern="1200" cap="none" normalizeH="0" baseline="0" dirty="0" err="1">
                          <a:ln>
                            <a:noFill/>
                          </a:ln>
                          <a:solidFill>
                            <a:schemeClr val="tx1"/>
                          </a:solidFill>
                          <a:effectLst/>
                          <a:latin typeface="Courier New" pitchFamily="49" charset="0"/>
                          <a:ea typeface="+mn-ea"/>
                          <a:cs typeface="+mn-cs"/>
                        </a:rPr>
                        <a:t>rpts</a:t>
                      </a:r>
                      <a:r>
                        <a:rPr kumimoji="0" lang="en-US" sz="800" b="0" i="0" u="none" strike="sngStrike" kern="1200" cap="none" normalizeH="0" baseline="0" dirty="0">
                          <a:ln>
                            <a:noFill/>
                          </a:ln>
                          <a:solidFill>
                            <a:schemeClr val="tx1"/>
                          </a:solidFill>
                          <a:effectLst/>
                          <a:latin typeface="Courier New" pitchFamily="49" charset="0"/>
                          <a:ea typeface="+mn-ea"/>
                          <a:cs typeface="+mn-cs"/>
                        </a:rPr>
                        <a: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a:ln>
                            <a:noFill/>
                          </a:ln>
                          <a:solidFill>
                            <a:schemeClr val="tx1"/>
                          </a:solidFill>
                          <a:effectLst/>
                          <a:latin typeface="Courier New" pitchFamily="49" charset="0"/>
                          <a:ea typeface="+mn-ea"/>
                          <a:cs typeface="+mn-cs"/>
                        </a:rPr>
                        <a:t>SCR813</a:t>
                      </a:r>
                      <a:endParaRPr kumimoji="0" lang="en-US" sz="800" b="0" i="0" u="none" strike="sng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OBDRR040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spc="0" normalizeH="0" baseline="0" noProof="0" dirty="0">
                          <a:ln>
                            <a:noFill/>
                          </a:ln>
                          <a:solidFill>
                            <a:srgbClr val="FF0000"/>
                          </a:solidFill>
                          <a:effectLst/>
                          <a:uLnTx/>
                          <a:uFillTx/>
                          <a:latin typeface="Courier New" pitchFamily="49" charset="0"/>
                          <a:ea typeface="+mn-ea"/>
                          <a:cs typeface="+mn-cs"/>
                        </a:rPr>
                        <a:t>NPRR1002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spc="0" normalizeH="0" baseline="0" noProof="0" dirty="0">
                          <a:ln>
                            <a:noFill/>
                          </a:ln>
                          <a:solidFill>
                            <a:srgbClr val="FF0000"/>
                          </a:solidFill>
                          <a:effectLst/>
                          <a:uLnTx/>
                          <a:uFillTx/>
                          <a:latin typeface="Courier New" pitchFamily="49" charset="0"/>
                          <a:ea typeface="+mn-ea"/>
                          <a:cs typeface="+mn-cs"/>
                        </a:rPr>
                        <a:t>RRGRR023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normalizeH="0" baseline="0" dirty="0">
                          <a:ln>
                            <a:noFill/>
                          </a:ln>
                          <a:solidFill>
                            <a:schemeClr val="tx1"/>
                          </a:solidFill>
                          <a:effectLst/>
                          <a:latin typeface="Courier New" pitchFamily="49" charset="0"/>
                          <a:ea typeface="+mn-ea"/>
                          <a:cs typeface="+mn-cs"/>
                        </a:rPr>
                        <a:t>Forecast Presentation Platform (CDR </a:t>
                      </a:r>
                      <a:r>
                        <a:rPr kumimoji="0" lang="en-US" sz="800" b="0" i="0" u="none" strike="noStrike" kern="1200" cap="none" normalizeH="0" baseline="0" dirty="0" err="1">
                          <a:ln>
                            <a:noFill/>
                          </a:ln>
                          <a:solidFill>
                            <a:schemeClr val="tx1"/>
                          </a:solidFill>
                          <a:effectLst/>
                          <a:latin typeface="Courier New" pitchFamily="49" charset="0"/>
                          <a:ea typeface="+mn-ea"/>
                          <a:cs typeface="+mn-cs"/>
                        </a:rPr>
                        <a:t>rpts</a:t>
                      </a:r>
                      <a:r>
                        <a:rPr kumimoji="0" lang="en-US" sz="800" b="0" i="0" u="none" strike="noStrike" kern="1200" cap="none" normalizeH="0" baseline="0" dirty="0">
                          <a:ln>
                            <a:noFill/>
                          </a:ln>
                          <a:solidFill>
                            <a:schemeClr val="tx1"/>
                          </a:solidFill>
                          <a:effectLst/>
                          <a:latin typeface="Courier New" pitchFamily="49" charset="0"/>
                          <a:ea typeface="+mn-ea"/>
                          <a:cs typeface="+mn-cs"/>
                        </a:rPr>
                        <a:t>)</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8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NPRR1183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NPRR1095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SCR817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SCR823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RMGRR172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RMGRR168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RMGRR179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PGRR088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PGRR094</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NPRR1023</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8" name="Flowchart: Alternate Process 7">
            <a:extLst>
              <a:ext uri="{FF2B5EF4-FFF2-40B4-BE49-F238E27FC236}">
                <a16:creationId xmlns:a16="http://schemas.microsoft.com/office/drawing/2014/main" id="{910136E5-EBFA-7A6B-2C0A-EBFE5A4B3914}"/>
              </a:ext>
            </a:extLst>
          </p:cNvPr>
          <p:cNvSpPr/>
          <p:nvPr/>
        </p:nvSpPr>
        <p:spPr>
          <a:xfrm>
            <a:off x="160363" y="366718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R7</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9" name="Flowchart: Alternate Process 8">
            <a:extLst>
              <a:ext uri="{FF2B5EF4-FFF2-40B4-BE49-F238E27FC236}">
                <a16:creationId xmlns:a16="http://schemas.microsoft.com/office/drawing/2014/main" id="{22DF4776-98CC-F894-84DE-A452FD405951}"/>
              </a:ext>
            </a:extLst>
          </p:cNvPr>
          <p:cNvSpPr/>
          <p:nvPr/>
        </p:nvSpPr>
        <p:spPr>
          <a:xfrm>
            <a:off x="1599696" y="3675427"/>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R8</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2" name="Flowchart: Alternate Process 11">
            <a:extLst>
              <a:ext uri="{FF2B5EF4-FFF2-40B4-BE49-F238E27FC236}">
                <a16:creationId xmlns:a16="http://schemas.microsoft.com/office/drawing/2014/main" id="{B55C91AD-E3F4-0703-F1EA-0E27F21FD4B3}"/>
              </a:ext>
            </a:extLst>
          </p:cNvPr>
          <p:cNvSpPr/>
          <p:nvPr/>
        </p:nvSpPr>
        <p:spPr>
          <a:xfrm>
            <a:off x="4571496" y="3671445"/>
            <a:ext cx="457200"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R10</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3" name="Flowchart: Alternate Process 12">
            <a:extLst>
              <a:ext uri="{FF2B5EF4-FFF2-40B4-BE49-F238E27FC236}">
                <a16:creationId xmlns:a16="http://schemas.microsoft.com/office/drawing/2014/main" id="{E8ABAEEF-D09F-B2E8-7F78-4763272CC5D3}"/>
              </a:ext>
            </a:extLst>
          </p:cNvPr>
          <p:cNvSpPr/>
          <p:nvPr/>
        </p:nvSpPr>
        <p:spPr>
          <a:xfrm>
            <a:off x="7474542" y="3671445"/>
            <a:ext cx="457200"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5" name="TextBox 14">
            <a:extLst>
              <a:ext uri="{FF2B5EF4-FFF2-40B4-BE49-F238E27FC236}">
                <a16:creationId xmlns:a16="http://schemas.microsoft.com/office/drawing/2014/main" id="{2F505729-56C5-4A43-A94F-AE7E7CB669A8}"/>
              </a:ext>
            </a:extLst>
          </p:cNvPr>
          <p:cNvSpPr txBox="1"/>
          <p:nvPr/>
        </p:nvSpPr>
        <p:spPr>
          <a:xfrm>
            <a:off x="7158882" y="4167147"/>
            <a:ext cx="370549" cy="135421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p:txBody>
      </p:sp>
      <p:sp>
        <p:nvSpPr>
          <p:cNvPr id="21" name="TextBox 20">
            <a:extLst>
              <a:ext uri="{FF2B5EF4-FFF2-40B4-BE49-F238E27FC236}">
                <a16:creationId xmlns:a16="http://schemas.microsoft.com/office/drawing/2014/main" id="{275B39E2-742A-1D0C-D123-744064439D16}"/>
              </a:ext>
            </a:extLst>
          </p:cNvPr>
          <p:cNvSpPr txBox="1"/>
          <p:nvPr/>
        </p:nvSpPr>
        <p:spPr>
          <a:xfrm>
            <a:off x="4227253" y="1239346"/>
            <a:ext cx="416949" cy="246990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20" name="TextBox 12">
            <a:extLst>
              <a:ext uri="{FF2B5EF4-FFF2-40B4-BE49-F238E27FC236}">
                <a16:creationId xmlns:a16="http://schemas.microsoft.com/office/drawing/2014/main" id="{7B414E3D-1330-1DDD-AC5E-4E294FE8AC52}"/>
              </a:ext>
            </a:extLst>
          </p:cNvPr>
          <p:cNvSpPr txBox="1">
            <a:spLocks noChangeArrowheads="1"/>
          </p:cNvSpPr>
          <p:nvPr/>
        </p:nvSpPr>
        <p:spPr bwMode="auto">
          <a:xfrm>
            <a:off x="162065" y="2259308"/>
            <a:ext cx="14297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2/1</a:t>
            </a:r>
          </a:p>
        </p:txBody>
      </p:sp>
      <p:sp>
        <p:nvSpPr>
          <p:cNvPr id="19" name="TextBox 12">
            <a:extLst>
              <a:ext uri="{FF2B5EF4-FFF2-40B4-BE49-F238E27FC236}">
                <a16:creationId xmlns:a16="http://schemas.microsoft.com/office/drawing/2014/main" id="{BD585D9C-A541-D6AA-B8B9-FB81D860B47A}"/>
              </a:ext>
            </a:extLst>
          </p:cNvPr>
          <p:cNvSpPr txBox="1">
            <a:spLocks noChangeArrowheads="1"/>
          </p:cNvSpPr>
          <p:nvPr/>
        </p:nvSpPr>
        <p:spPr bwMode="auto">
          <a:xfrm>
            <a:off x="1601431" y="2796132"/>
            <a:ext cx="151867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3/1</a:t>
            </a:r>
          </a:p>
        </p:txBody>
      </p:sp>
      <p:sp>
        <p:nvSpPr>
          <p:cNvPr id="5" name="TextBox 4">
            <a:extLst>
              <a:ext uri="{FF2B5EF4-FFF2-40B4-BE49-F238E27FC236}">
                <a16:creationId xmlns:a16="http://schemas.microsoft.com/office/drawing/2014/main" id="{B6C1BCB5-735E-26D9-5347-76174AA743C5}"/>
              </a:ext>
            </a:extLst>
          </p:cNvPr>
          <p:cNvSpPr txBox="1"/>
          <p:nvPr/>
        </p:nvSpPr>
        <p:spPr>
          <a:xfrm>
            <a:off x="8649864" y="4177323"/>
            <a:ext cx="370549" cy="111569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NS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rPr>
              <a:t>NS</a:t>
            </a:r>
            <a:endPar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 </a:t>
            </a:r>
          </a:p>
        </p:txBody>
      </p:sp>
      <p:sp>
        <p:nvSpPr>
          <p:cNvPr id="4" name="TextBox 12">
            <a:extLst>
              <a:ext uri="{FF2B5EF4-FFF2-40B4-BE49-F238E27FC236}">
                <a16:creationId xmlns:a16="http://schemas.microsoft.com/office/drawing/2014/main" id="{BF34BE13-842D-408D-EFB9-14E228A70C9D}"/>
              </a:ext>
            </a:extLst>
          </p:cNvPr>
          <p:cNvSpPr txBox="1">
            <a:spLocks noChangeArrowheads="1"/>
          </p:cNvSpPr>
          <p:nvPr/>
        </p:nvSpPr>
        <p:spPr bwMode="auto">
          <a:xfrm>
            <a:off x="160279" y="1625644"/>
            <a:ext cx="14297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1/1</a:t>
            </a:r>
          </a:p>
        </p:txBody>
      </p:sp>
      <p:sp>
        <p:nvSpPr>
          <p:cNvPr id="14" name="TextBox 12">
            <a:extLst>
              <a:ext uri="{FF2B5EF4-FFF2-40B4-BE49-F238E27FC236}">
                <a16:creationId xmlns:a16="http://schemas.microsoft.com/office/drawing/2014/main" id="{411BFA5E-20DE-08A8-EF6F-B93A720A0EB6}"/>
              </a:ext>
            </a:extLst>
          </p:cNvPr>
          <p:cNvSpPr txBox="1">
            <a:spLocks noChangeArrowheads="1"/>
          </p:cNvSpPr>
          <p:nvPr/>
        </p:nvSpPr>
        <p:spPr bwMode="auto">
          <a:xfrm>
            <a:off x="159394" y="2892970"/>
            <a:ext cx="1437389"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2/16</a:t>
            </a:r>
          </a:p>
        </p:txBody>
      </p:sp>
      <p:sp>
        <p:nvSpPr>
          <p:cNvPr id="16" name="TextBox 12">
            <a:extLst>
              <a:ext uri="{FF2B5EF4-FFF2-40B4-BE49-F238E27FC236}">
                <a16:creationId xmlns:a16="http://schemas.microsoft.com/office/drawing/2014/main" id="{745C7704-ABEF-C3BB-521D-BC500FDEE8F7}"/>
              </a:ext>
            </a:extLst>
          </p:cNvPr>
          <p:cNvSpPr txBox="1">
            <a:spLocks noChangeArrowheads="1"/>
          </p:cNvSpPr>
          <p:nvPr/>
        </p:nvSpPr>
        <p:spPr bwMode="auto">
          <a:xfrm>
            <a:off x="3120109" y="2468425"/>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4/1</a:t>
            </a:r>
          </a:p>
        </p:txBody>
      </p:sp>
      <p:sp>
        <p:nvSpPr>
          <p:cNvPr id="18" name="TextBox 17">
            <a:extLst>
              <a:ext uri="{FF2B5EF4-FFF2-40B4-BE49-F238E27FC236}">
                <a16:creationId xmlns:a16="http://schemas.microsoft.com/office/drawing/2014/main" id="{4C08614E-A1B2-7A98-32B7-0DCFE05CBAAC}"/>
              </a:ext>
            </a:extLst>
          </p:cNvPr>
          <p:cNvSpPr txBox="1"/>
          <p:nvPr/>
        </p:nvSpPr>
        <p:spPr>
          <a:xfrm>
            <a:off x="5667754" y="1239346"/>
            <a:ext cx="416949" cy="375487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35" name="TextBox 34">
            <a:extLst>
              <a:ext uri="{FF2B5EF4-FFF2-40B4-BE49-F238E27FC236}">
                <a16:creationId xmlns:a16="http://schemas.microsoft.com/office/drawing/2014/main" id="{A1E0FDDD-28A6-0F3D-A026-22295AEC577A}"/>
              </a:ext>
            </a:extLst>
          </p:cNvPr>
          <p:cNvSpPr txBox="1"/>
          <p:nvPr/>
        </p:nvSpPr>
        <p:spPr>
          <a:xfrm>
            <a:off x="1602439" y="1974062"/>
            <a:ext cx="1505732" cy="20005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prstClr val="black"/>
                </a:solidFill>
                <a:effectLst/>
                <a:uLnTx/>
                <a:uFillTx/>
                <a:latin typeface="Arial" panose="020B0604020202020204"/>
                <a:ea typeface="+mn-ea"/>
                <a:cs typeface="+mn-cs"/>
              </a:rPr>
              <a:t>Various effective dates</a:t>
            </a:r>
          </a:p>
        </p:txBody>
      </p:sp>
      <p:cxnSp>
        <p:nvCxnSpPr>
          <p:cNvPr id="36" name="Straight Arrow Connector 35">
            <a:extLst>
              <a:ext uri="{FF2B5EF4-FFF2-40B4-BE49-F238E27FC236}">
                <a16:creationId xmlns:a16="http://schemas.microsoft.com/office/drawing/2014/main" id="{436DFE83-730B-DB79-0753-83C358CCA0FB}"/>
              </a:ext>
            </a:extLst>
          </p:cNvPr>
          <p:cNvCxnSpPr>
            <a:cxnSpLocks/>
          </p:cNvCxnSpPr>
          <p:nvPr/>
        </p:nvCxnSpPr>
        <p:spPr>
          <a:xfrm flipV="1">
            <a:off x="2336240" y="1871440"/>
            <a:ext cx="0" cy="1632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TextBox 12">
            <a:extLst>
              <a:ext uri="{FF2B5EF4-FFF2-40B4-BE49-F238E27FC236}">
                <a16:creationId xmlns:a16="http://schemas.microsoft.com/office/drawing/2014/main" id="{45D00F21-2062-7021-577C-8A919A799660}"/>
              </a:ext>
            </a:extLst>
          </p:cNvPr>
          <p:cNvSpPr txBox="1">
            <a:spLocks noChangeArrowheads="1"/>
          </p:cNvSpPr>
          <p:nvPr/>
        </p:nvSpPr>
        <p:spPr bwMode="auto">
          <a:xfrm>
            <a:off x="1600200" y="2179314"/>
            <a:ext cx="152021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2/26</a:t>
            </a:r>
          </a:p>
        </p:txBody>
      </p:sp>
      <p:sp>
        <p:nvSpPr>
          <p:cNvPr id="25" name="TextBox 24">
            <a:extLst>
              <a:ext uri="{FF2B5EF4-FFF2-40B4-BE49-F238E27FC236}">
                <a16:creationId xmlns:a16="http://schemas.microsoft.com/office/drawing/2014/main" id="{1AAA6862-D1CD-7331-C306-A4FDBF226B8F}"/>
              </a:ext>
            </a:extLst>
          </p:cNvPr>
          <p:cNvSpPr txBox="1"/>
          <p:nvPr/>
        </p:nvSpPr>
        <p:spPr>
          <a:xfrm>
            <a:off x="1241402" y="4159196"/>
            <a:ext cx="416949" cy="47705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FF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FF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FF0000"/>
                </a:solidFill>
                <a:effectLst/>
                <a:uLnTx/>
                <a:uFillTx/>
                <a:latin typeface="Arial" panose="020B0604020202020204"/>
                <a:ea typeface="+mn-ea"/>
                <a:cs typeface="+mn-cs"/>
              </a:rPr>
              <a:t>E</a:t>
            </a:r>
          </a:p>
        </p:txBody>
      </p:sp>
      <p:sp>
        <p:nvSpPr>
          <p:cNvPr id="28" name="TextBox 27">
            <a:extLst>
              <a:ext uri="{FF2B5EF4-FFF2-40B4-BE49-F238E27FC236}">
                <a16:creationId xmlns:a16="http://schemas.microsoft.com/office/drawing/2014/main" id="{B8037EF3-8C8F-E312-600C-9B65BE9DF956}"/>
              </a:ext>
            </a:extLst>
          </p:cNvPr>
          <p:cNvSpPr txBox="1"/>
          <p:nvPr/>
        </p:nvSpPr>
        <p:spPr>
          <a:xfrm>
            <a:off x="5679051" y="4174170"/>
            <a:ext cx="4169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I</a:t>
            </a:r>
          </a:p>
        </p:txBody>
      </p:sp>
      <p:sp>
        <p:nvSpPr>
          <p:cNvPr id="37" name="TextBox 12">
            <a:extLst>
              <a:ext uri="{FF2B5EF4-FFF2-40B4-BE49-F238E27FC236}">
                <a16:creationId xmlns:a16="http://schemas.microsoft.com/office/drawing/2014/main" id="{215A6D6D-D0BD-DD38-470D-F6B966E83DFF}"/>
              </a:ext>
            </a:extLst>
          </p:cNvPr>
          <p:cNvSpPr txBox="1">
            <a:spLocks noChangeArrowheads="1"/>
          </p:cNvSpPr>
          <p:nvPr/>
        </p:nvSpPr>
        <p:spPr bwMode="auto">
          <a:xfrm>
            <a:off x="3127248" y="1803898"/>
            <a:ext cx="1437613"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3/11</a:t>
            </a:r>
          </a:p>
        </p:txBody>
      </p:sp>
      <p:sp>
        <p:nvSpPr>
          <p:cNvPr id="39" name="TextBox 21">
            <a:extLst>
              <a:ext uri="{FF2B5EF4-FFF2-40B4-BE49-F238E27FC236}">
                <a16:creationId xmlns:a16="http://schemas.microsoft.com/office/drawing/2014/main" id="{33E8C581-A2AF-DD80-EDCF-73C73FAD61C3}"/>
              </a:ext>
            </a:extLst>
          </p:cNvPr>
          <p:cNvSpPr txBox="1">
            <a:spLocks noChangeArrowheads="1"/>
          </p:cNvSpPr>
          <p:nvPr/>
        </p:nvSpPr>
        <p:spPr bwMode="auto">
          <a:xfrm>
            <a:off x="7391400" y="5618257"/>
            <a:ext cx="1691639" cy="584775"/>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NOGRR204(a) – ESR tech req</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NOGRR247(a) – UFLS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NOGRR249(b) – MIS posting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PGRR098(a) – Section 4.1.1.8</a:t>
            </a:r>
          </a:p>
        </p:txBody>
      </p:sp>
      <p:sp>
        <p:nvSpPr>
          <p:cNvPr id="52" name="Flowchart: Alternate Process 51"/>
          <p:cNvSpPr/>
          <p:nvPr/>
        </p:nvSpPr>
        <p:spPr>
          <a:xfrm>
            <a:off x="3124200" y="73761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R3</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60" name="TextBox 59">
            <a:extLst>
              <a:ext uri="{FF2B5EF4-FFF2-40B4-BE49-F238E27FC236}">
                <a16:creationId xmlns:a16="http://schemas.microsoft.com/office/drawing/2014/main" id="{8CBAE244-09AA-489A-8D85-C1603BFB5D1C}"/>
              </a:ext>
            </a:extLst>
          </p:cNvPr>
          <p:cNvSpPr txBox="1"/>
          <p:nvPr/>
        </p:nvSpPr>
        <p:spPr>
          <a:xfrm>
            <a:off x="2806558" y="1310097"/>
            <a:ext cx="370549" cy="138499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34" name="TextBox 33">
            <a:extLst>
              <a:ext uri="{FF2B5EF4-FFF2-40B4-BE49-F238E27FC236}">
                <a16:creationId xmlns:a16="http://schemas.microsoft.com/office/drawing/2014/main" id="{6A0ADDBF-EB41-4850-814F-88AF8881525B}"/>
              </a:ext>
            </a:extLst>
          </p:cNvPr>
          <p:cNvSpPr txBox="1"/>
          <p:nvPr/>
        </p:nvSpPr>
        <p:spPr>
          <a:xfrm>
            <a:off x="2799724" y="1241164"/>
            <a:ext cx="370549" cy="387798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5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10" name="Flowchart: Alternate Process 9">
            <a:extLst>
              <a:ext uri="{FF2B5EF4-FFF2-40B4-BE49-F238E27FC236}">
                <a16:creationId xmlns:a16="http://schemas.microsoft.com/office/drawing/2014/main" id="{1197EDA7-DEFC-A6DF-BC49-02212A68763E}"/>
              </a:ext>
            </a:extLst>
          </p:cNvPr>
          <p:cNvSpPr/>
          <p:nvPr/>
        </p:nvSpPr>
        <p:spPr>
          <a:xfrm>
            <a:off x="3123696" y="3665551"/>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R9</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31" name="TextBox 12">
            <a:extLst>
              <a:ext uri="{FF2B5EF4-FFF2-40B4-BE49-F238E27FC236}">
                <a16:creationId xmlns:a16="http://schemas.microsoft.com/office/drawing/2014/main" id="{2831E5E0-69CC-424D-938A-9F2779FEA613}"/>
              </a:ext>
            </a:extLst>
          </p:cNvPr>
          <p:cNvSpPr txBox="1">
            <a:spLocks noChangeArrowheads="1"/>
          </p:cNvSpPr>
          <p:nvPr/>
        </p:nvSpPr>
        <p:spPr bwMode="auto">
          <a:xfrm>
            <a:off x="7474542" y="4764340"/>
            <a:ext cx="150968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TBD</a:t>
            </a:r>
          </a:p>
        </p:txBody>
      </p:sp>
      <p:sp>
        <p:nvSpPr>
          <p:cNvPr id="23" name="TextBox 12">
            <a:extLst>
              <a:ext uri="{FF2B5EF4-FFF2-40B4-BE49-F238E27FC236}">
                <a16:creationId xmlns:a16="http://schemas.microsoft.com/office/drawing/2014/main" id="{F9E97EED-B7CB-11A2-420C-9A99DFDA1D72}"/>
              </a:ext>
            </a:extLst>
          </p:cNvPr>
          <p:cNvSpPr txBox="1">
            <a:spLocks noChangeArrowheads="1"/>
          </p:cNvSpPr>
          <p:nvPr/>
        </p:nvSpPr>
        <p:spPr bwMode="auto">
          <a:xfrm>
            <a:off x="6021407" y="2566405"/>
            <a:ext cx="143560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6/1</a:t>
            </a:r>
          </a:p>
        </p:txBody>
      </p:sp>
      <p:sp>
        <p:nvSpPr>
          <p:cNvPr id="46" name="TextBox 45">
            <a:extLst>
              <a:ext uri="{FF2B5EF4-FFF2-40B4-BE49-F238E27FC236}">
                <a16:creationId xmlns:a16="http://schemas.microsoft.com/office/drawing/2014/main" id="{67EBD515-1252-A778-CF47-60E8E1D2B979}"/>
              </a:ext>
            </a:extLst>
          </p:cNvPr>
          <p:cNvSpPr txBox="1"/>
          <p:nvPr/>
        </p:nvSpPr>
        <p:spPr>
          <a:xfrm>
            <a:off x="4233155" y="4175308"/>
            <a:ext cx="416949" cy="95410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P</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FF0000"/>
                </a:solidFill>
                <a:effectLst/>
                <a:uLnTx/>
                <a:uFillTx/>
                <a:latin typeface="Arial" panose="020B0604020202020204"/>
                <a:ea typeface="+mn-ea"/>
                <a:cs typeface="Arial" panose="020B0604020202020204" pitchFamily="34" charset="0"/>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FF0000"/>
              </a:solidFill>
              <a:effectLst/>
              <a:uLnTx/>
              <a:uFillTx/>
              <a:latin typeface="Arial" panose="020B0604020202020204"/>
              <a:ea typeface="+mn-ea"/>
              <a:cs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FF0000"/>
                </a:solidFill>
                <a:effectLst/>
                <a:uLnTx/>
                <a:uFillTx/>
                <a:latin typeface="Arial" panose="020B0604020202020204"/>
                <a:ea typeface="+mn-ea"/>
                <a:cs typeface="Arial" panose="020B0604020202020204" pitchFamily="34" charset="0"/>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p:txBody>
      </p:sp>
      <p:sp>
        <p:nvSpPr>
          <p:cNvPr id="44" name="TextBox 43">
            <a:extLst>
              <a:ext uri="{FF2B5EF4-FFF2-40B4-BE49-F238E27FC236}">
                <a16:creationId xmlns:a16="http://schemas.microsoft.com/office/drawing/2014/main" id="{84CF5153-A1A9-DAD2-1FCA-FAAB1529DC19}"/>
              </a:ext>
            </a:extLst>
          </p:cNvPr>
          <p:cNvSpPr txBox="1"/>
          <p:nvPr/>
        </p:nvSpPr>
        <p:spPr>
          <a:xfrm>
            <a:off x="7201746" y="3017991"/>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11" name="TextBox 10">
            <a:extLst>
              <a:ext uri="{FF2B5EF4-FFF2-40B4-BE49-F238E27FC236}">
                <a16:creationId xmlns:a16="http://schemas.microsoft.com/office/drawing/2014/main" id="{C474D5C7-DC37-56DF-C3AF-803FAFFB392D}"/>
              </a:ext>
            </a:extLst>
          </p:cNvPr>
          <p:cNvSpPr txBox="1"/>
          <p:nvPr/>
        </p:nvSpPr>
        <p:spPr>
          <a:xfrm>
            <a:off x="8631834" y="1257962"/>
            <a:ext cx="416949" cy="1585049"/>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cxnSp>
        <p:nvCxnSpPr>
          <p:cNvPr id="17" name="Straight Arrow Connector 16">
            <a:extLst>
              <a:ext uri="{FF2B5EF4-FFF2-40B4-BE49-F238E27FC236}">
                <a16:creationId xmlns:a16="http://schemas.microsoft.com/office/drawing/2014/main" id="{89A342EE-25A4-113B-3446-F4D3C73AEA38}"/>
              </a:ext>
            </a:extLst>
          </p:cNvPr>
          <p:cNvCxnSpPr>
            <a:cxnSpLocks/>
          </p:cNvCxnSpPr>
          <p:nvPr/>
        </p:nvCxnSpPr>
        <p:spPr>
          <a:xfrm>
            <a:off x="2635045" y="5293013"/>
            <a:ext cx="2015059" cy="169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EFB151DC-5A6D-A5F5-CD06-6A766470E72E}"/>
              </a:ext>
            </a:extLst>
          </p:cNvPr>
          <p:cNvSpPr txBox="1"/>
          <p:nvPr/>
        </p:nvSpPr>
        <p:spPr>
          <a:xfrm>
            <a:off x="4579376" y="5062892"/>
            <a:ext cx="713349" cy="5078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0000"/>
                </a:solidFill>
                <a:effectLst/>
                <a:uLnTx/>
                <a:uFillTx/>
                <a:latin typeface="Arial" panose="020B0604020202020204"/>
                <a:ea typeface="+mn-ea"/>
                <a:cs typeface="+mn-cs"/>
              </a:rPr>
              <a:t>Moving to future year</a:t>
            </a:r>
          </a:p>
        </p:txBody>
      </p:sp>
      <p:cxnSp>
        <p:nvCxnSpPr>
          <p:cNvPr id="42" name="Straight Arrow Connector 41">
            <a:extLst>
              <a:ext uri="{FF2B5EF4-FFF2-40B4-BE49-F238E27FC236}">
                <a16:creationId xmlns:a16="http://schemas.microsoft.com/office/drawing/2014/main" id="{5EE32127-25E6-D65B-7ECD-7666B10DD970}"/>
              </a:ext>
            </a:extLst>
          </p:cNvPr>
          <p:cNvCxnSpPr>
            <a:cxnSpLocks/>
          </p:cNvCxnSpPr>
          <p:nvPr/>
        </p:nvCxnSpPr>
        <p:spPr>
          <a:xfrm>
            <a:off x="2984998" y="4981324"/>
            <a:ext cx="348082" cy="128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01D26FB4-AD4F-D40F-3AD1-F36ADD92DAD6}"/>
              </a:ext>
            </a:extLst>
          </p:cNvPr>
          <p:cNvCxnSpPr>
            <a:cxnSpLocks/>
          </p:cNvCxnSpPr>
          <p:nvPr/>
        </p:nvCxnSpPr>
        <p:spPr>
          <a:xfrm>
            <a:off x="1510030" y="4393031"/>
            <a:ext cx="1791974" cy="1106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559111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96555" y="696159"/>
            <a:ext cx="8531226" cy="5595138"/>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600"/>
              </a:spcAft>
              <a:buFontTx/>
              <a:buNone/>
              <a:defRPr/>
            </a:pPr>
            <a:r>
              <a:rPr lang="en-US" dirty="0"/>
              <a:t>Revision Requests Recommended for Approval by PRS – Unopposed and No Impact (Vote):</a:t>
            </a:r>
          </a:p>
          <a:p>
            <a:pPr>
              <a:spcBef>
                <a:spcPts val="600"/>
              </a:spcBef>
              <a:spcAft>
                <a:spcPts val="600"/>
              </a:spcAft>
            </a:pPr>
            <a:r>
              <a:rPr lang="en-US" b="0" dirty="0"/>
              <a:t>NPRR1227, Related to RMGRR181, Alignment of Defined Term Usage and Resolution of Inconsistencies</a:t>
            </a:r>
          </a:p>
          <a:p>
            <a:pPr>
              <a:spcBef>
                <a:spcPts val="600"/>
              </a:spcBef>
              <a:spcAft>
                <a:spcPts val="600"/>
              </a:spcAft>
            </a:pPr>
            <a:r>
              <a:rPr lang="en-US" b="0" dirty="0"/>
              <a:t>NPRR1233, Modification of Weatherization Inspection Fees on the ERCOT Fee Schedule</a:t>
            </a:r>
          </a:p>
          <a:p>
            <a:pPr marL="0" indent="0" eaLnBrk="1" hangingPunct="1">
              <a:spcBef>
                <a:spcPts val="600"/>
              </a:spcBef>
              <a:spcAft>
                <a:spcPts val="600"/>
              </a:spcAft>
              <a:buFontTx/>
              <a:buNone/>
              <a:defRPr/>
            </a:pPr>
            <a:r>
              <a:rPr lang="en-US" dirty="0"/>
              <a:t>Revision Requests Recommended for Approval by PRS – Unopposed with Impacts (Vote):</a:t>
            </a:r>
          </a:p>
          <a:p>
            <a:pPr>
              <a:spcAft>
                <a:spcPts val="600"/>
              </a:spcAft>
            </a:pPr>
            <a:r>
              <a:rPr lang="en-US" b="0" dirty="0"/>
              <a:t>NPRR1217, Remove Verbal Dispatch Instruction (VDI) Requirement for Deployment and Recall of Load Resources and Emergency Response Service (ERS) Resources</a:t>
            </a:r>
          </a:p>
          <a:p>
            <a:pPr lvl="1">
              <a:spcAft>
                <a:spcPts val="600"/>
              </a:spcAft>
            </a:pPr>
            <a:r>
              <a:rPr lang="en-US" dirty="0"/>
              <a:t>IA: Between $10K and $20K			Priority 2024; Rank 4100</a:t>
            </a:r>
          </a:p>
          <a:p>
            <a:pPr>
              <a:spcAft>
                <a:spcPts val="600"/>
              </a:spcAft>
            </a:pPr>
            <a:r>
              <a:rPr lang="en-US" b="0" dirty="0"/>
              <a:t>NPRR1231, FFSS Program Communication Improvements and Additional Clarifications</a:t>
            </a:r>
          </a:p>
          <a:p>
            <a:pPr lvl="1">
              <a:spcAft>
                <a:spcPts val="600"/>
              </a:spcAft>
            </a:pPr>
            <a:r>
              <a:rPr lang="en-US" dirty="0"/>
              <a:t>IA: Less than $5K O&amp;M				Priority N/A; Rank N/A</a:t>
            </a:r>
          </a:p>
          <a:p>
            <a:pPr marL="0" indent="0">
              <a:spcBef>
                <a:spcPts val="600"/>
              </a:spcBef>
              <a:spcAft>
                <a:spcPts val="600"/>
              </a:spcAft>
              <a:buNone/>
            </a:pPr>
            <a:endParaRPr lang="en-US" b="0" dirty="0"/>
          </a:p>
          <a:p>
            <a:pPr>
              <a:spcAft>
                <a:spcPts val="600"/>
              </a:spcAft>
            </a:pPr>
            <a:endParaRPr lang="en-US" b="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23736476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96555" y="696159"/>
            <a:ext cx="8531226" cy="5595138"/>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1200"/>
              </a:spcBef>
              <a:spcAft>
                <a:spcPts val="600"/>
              </a:spcAft>
              <a:buFontTx/>
              <a:buNone/>
              <a:defRPr/>
            </a:pPr>
            <a:r>
              <a:rPr lang="en-US" dirty="0"/>
              <a:t>Revision Requests Recommended for Approval by PRS – With Opposing Votes (Vote):</a:t>
            </a:r>
          </a:p>
          <a:p>
            <a:pPr eaLnBrk="1" hangingPunct="1">
              <a:spcBef>
                <a:spcPts val="600"/>
              </a:spcBef>
              <a:spcAft>
                <a:spcPts val="600"/>
              </a:spcAft>
              <a:defRPr/>
            </a:pPr>
            <a:r>
              <a:rPr lang="en-US" b="0" dirty="0"/>
              <a:t>NPRR1219, Methodology Revisions and New Definitions for the Report on Capacity, Demand and Reserves in the ERCOT Region (CDR) – URGENT</a:t>
            </a:r>
          </a:p>
          <a:p>
            <a:pPr lvl="1" eaLnBrk="1" hangingPunct="1">
              <a:spcBef>
                <a:spcPts val="600"/>
              </a:spcBef>
              <a:spcAft>
                <a:spcPts val="600"/>
              </a:spcAft>
              <a:defRPr/>
            </a:pPr>
            <a:r>
              <a:rPr lang="en-US" dirty="0"/>
              <a:t>IA: Between $50K and $75K			Priority 2024; Rank 4110</a:t>
            </a:r>
          </a:p>
          <a:p>
            <a:pPr lvl="1">
              <a:spcAft>
                <a:spcPts val="600"/>
              </a:spcAft>
            </a:pPr>
            <a:endParaRPr lang="en-US" dirty="0"/>
          </a:p>
          <a:p>
            <a:pPr>
              <a:spcAft>
                <a:spcPts val="600"/>
              </a:spcAft>
            </a:pPr>
            <a:endParaRPr lang="en-US" b="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14294862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a:t>Appendix</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spcBef>
                <a:spcPts val="0"/>
              </a:spcBef>
              <a:spcAft>
                <a:spcPts val="0"/>
              </a:spcAft>
              <a:tabLst>
                <a:tab pos="228600" algn="l"/>
              </a:tabLst>
            </a:pPr>
            <a:r>
              <a:rPr lang="en-US" sz="1600" b="1" i="1" dirty="0">
                <a:effectLst/>
                <a:latin typeface="Arial" panose="020B0604020202020204" pitchFamily="34" charset="0"/>
                <a:ea typeface="Times New Roman" panose="02020603050405020304" pitchFamily="18" charset="0"/>
              </a:rPr>
              <a:t>NPRR1217, Remove Verbal Dispatch Instruction (VDI) Requirement for Deployment and Recall of Load Resources and Emergency Response Service (ERS) Resources</a:t>
            </a:r>
            <a:endParaRPr lang="en-US" sz="16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70288" y="678426"/>
            <a:ext cx="8732520"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ERCOT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Upon system implementation – Priority 2024; Rank 4100</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Estimated Impacts:  </a:t>
            </a:r>
            <a:r>
              <a:rPr lang="en-US" sz="1800" dirty="0">
                <a:effectLst/>
                <a:latin typeface="Arial" panose="020B0604020202020204" pitchFamily="34" charset="0"/>
                <a:ea typeface="Times New Roman" panose="02020603050405020304" pitchFamily="18" charset="0"/>
              </a:rPr>
              <a:t>Between $10K and $20K</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 removes the requirement for Load Resources and Emergency Response Service (ERS) Resources to be deployed using a Verbal Dispatch Instruction (VDI) from ERCOT and updates a reference in paragraph (3)(a) of Section 6.5.9.4.1, General Procedures Prior to EEA Operations, to be consistent with changes made in NPRR1176, Update to EEA Trigger Levels.</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6/13/24, PRS voted unanimously to recommend approval of NPRR1217 as submitted.  On 7/18/24, PRS voted unanimously to endorse and forward to TAC the 6/13/24 PRS Report and 5/14/24 Revised Impact Analysis for NPRR1217 with a recommended priority of 2024 and rank of 4100.</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8700996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b="1" i="1" dirty="0">
                <a:effectLst/>
                <a:latin typeface="Arial" panose="020B0604020202020204" pitchFamily="34" charset="0"/>
                <a:ea typeface="Times New Roman" panose="02020603050405020304" pitchFamily="18" charset="0"/>
              </a:rPr>
              <a:t>NPRR1219, Methodology Revisions and New Definitions for the Report on Capacity, Demand and Reserves in the ERCOT Region (CDR) – URGENT</a:t>
            </a:r>
            <a:endParaRPr lang="en-US" sz="1800" dirty="0"/>
          </a:p>
        </p:txBody>
      </p:sp>
      <p:sp>
        <p:nvSpPr>
          <p:cNvPr id="14339" name="Rectangle 2"/>
          <p:cNvSpPr>
            <a:spLocks noChangeArrowheads="1"/>
          </p:cNvSpPr>
          <p:nvPr/>
        </p:nvSpPr>
        <p:spPr bwMode="auto">
          <a:xfrm>
            <a:off x="70288" y="678426"/>
            <a:ext cx="8852732" cy="5847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700" b="1" dirty="0">
                <a:effectLst/>
                <a:ea typeface="Times New Roman" panose="02020603050405020304" pitchFamily="18" charset="0"/>
              </a:rPr>
              <a:t>Sponsor:  </a:t>
            </a:r>
            <a:r>
              <a:rPr lang="en-US" sz="1700" dirty="0">
                <a:effectLst/>
                <a:ea typeface="Times New Roman" panose="02020603050405020304" pitchFamily="18" charset="0"/>
              </a:rPr>
              <a:t>ERCOT</a:t>
            </a:r>
            <a:endParaRPr lang="en-US" sz="17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700" b="1" dirty="0">
                <a:effectLst/>
                <a:ea typeface="Times New Roman" panose="02020603050405020304" pitchFamily="18" charset="0"/>
              </a:rPr>
              <a:t>Proposed Effective Date:  </a:t>
            </a:r>
            <a:r>
              <a:rPr lang="en-US" sz="1700" dirty="0">
                <a:effectLst/>
                <a:ea typeface="Times New Roman" panose="02020603050405020304" pitchFamily="18" charset="0"/>
              </a:rPr>
              <a:t>Upon system implementation – Priority 2024; Rank 4110</a:t>
            </a:r>
            <a:endParaRPr lang="en-US" sz="17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700" b="1" dirty="0">
                <a:effectLst/>
                <a:ea typeface="Times New Roman" panose="02020603050405020304" pitchFamily="18" charset="0"/>
              </a:rPr>
              <a:t>Estimated Impacts:  </a:t>
            </a:r>
            <a:r>
              <a:rPr lang="en-US" sz="1700" dirty="0">
                <a:effectLst/>
                <a:ea typeface="Times New Roman" panose="02020603050405020304" pitchFamily="18" charset="0"/>
              </a:rPr>
              <a:t>Between $50K and $75K</a:t>
            </a:r>
            <a:endParaRPr lang="en-US" sz="17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700" b="1" dirty="0">
                <a:effectLst/>
                <a:ea typeface="Times New Roman" panose="02020603050405020304" pitchFamily="18" charset="0"/>
              </a:rPr>
              <a:t>Revision Description:  </a:t>
            </a:r>
            <a:r>
              <a:rPr lang="en-US" sz="1700" dirty="0">
                <a:effectLst/>
                <a:ea typeface="Times New Roman" panose="02020603050405020304" pitchFamily="18" charset="0"/>
              </a:rPr>
              <a:t>This NPRR changes the methodologies for preparation of the Report on Capacity, Demand, and Reserves in the ERCOT Region (“CDR”) and incorporates a report release schedule.  Other changes include new definitions to support the methodology changes and revisions to address outdated terms and add clarity to the methodology descriptions.  Finally, Section 16.5.4, Maintaining and Updating Resource Entity Information, is updated to require Switchable Generation Resource (SWGR) owners to provide information on unavailable SWGR units for all seasons rather than just for the summer and winter.  </a:t>
            </a:r>
            <a:endParaRPr lang="en-US" sz="17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700" b="1" dirty="0">
                <a:effectLst/>
                <a:ea typeface="Times New Roman" panose="02020603050405020304" pitchFamily="18" charset="0"/>
              </a:rPr>
              <a:t>PRS Decision:</a:t>
            </a:r>
            <a:r>
              <a:rPr lang="en-US" sz="1700" dirty="0">
                <a:effectLst/>
                <a:ea typeface="Times New Roman" panose="02020603050405020304" pitchFamily="18" charset="0"/>
              </a:rPr>
              <a:t>  On 7/18/24, PRS voted to grant NPRR1219 Urgent status.  There were five opposing votes from the Consumer (Occidental), Independent Generator (ENGIE), and Investor-Owned Utility (IOU) (3) (Oncor, TNMP, CNP) Market Segments, and five abstentions from the Consumer (Residential), Independent Power Marketer (IPM) (Tenaska), and Municipal (3) (CPS Energy, GEUS, Austin Energy) Market Segments.  PRS then voted to recommend approval of NPRR1219 as amended by the 7/9/24 ERCOT comments and to forward to TAC NPRR1219 and the 3/5/24 Impact Analysis with a recommended priority of 2024 and rank of 4110.  There was one opposing vote from the Consumer (Occidental) Market Segment, and five abstentions from the Consumer (Residential), Independent Generator (2) (ENGIE, EDP Renewables), IPM (Tenaska), and Municipal (GEUS) Market Segments.</a:t>
            </a:r>
            <a:endParaRPr lang="en-US" sz="17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934599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spcBef>
                <a:spcPts val="0"/>
              </a:spcBef>
              <a:spcAft>
                <a:spcPts val="0"/>
              </a:spcAft>
              <a:tabLst>
                <a:tab pos="228600" algn="l"/>
              </a:tabLst>
            </a:pPr>
            <a:r>
              <a:rPr lang="en-US" sz="1800" b="1" i="1" dirty="0">
                <a:effectLst/>
                <a:latin typeface="Arial" panose="020B0604020202020204" pitchFamily="34" charset="0"/>
                <a:ea typeface="Times New Roman" panose="02020603050405020304" pitchFamily="18" charset="0"/>
              </a:rPr>
              <a:t>NPRR1227, Related to RMGRR181, Alignment of Defined Term Usage and Resolution of Inconsistencies</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70288" y="678426"/>
            <a:ext cx="8852732" cy="535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ERCOT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The first of the month following Public Utility Commission of Texas (PUCT) approval</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Estimated Impacts:  </a:t>
            </a:r>
            <a:r>
              <a:rPr lang="en-US" sz="1800" dirty="0">
                <a:effectLst/>
                <a:latin typeface="Arial" panose="020B0604020202020204" pitchFamily="34" charset="0"/>
                <a:ea typeface="Times New Roman" panose="02020603050405020304" pitchFamily="18" charset="0"/>
              </a:rPr>
              <a:t>No impact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 aligns defined term usage in the Protocols with Section 2.1 and adds five definitions (‘Acquisition Transfer’, ‘Decision’, ‘Effective Date’, ‘Gaining Competitive Retailer (CR)’, and ‘Losing Competitive Retailer (CR)’) that were previously located in Retail Market Guide Sections 2.1, Definitions, and 7.11.2, Acquisition and Transfer of Customers from one Retail Electric Provider to Another.  This NPRR also replaces the broadly titled terms ‘Decision’ and ‘Effective Date’ with the specific terms ‘Mass Transition Decision’, ‘Acquisition Transfer Decision’, ‘Mass Transition Effective Date’, and ‘Acquisition Transfer Effective Date’ to provide additional clarity.  Finally, this NPRR expands the definitions of Gaining Competitive Retailer (CR) and Losing Competitive Retailer (CR) to apply beyond the Mass Transition and Acquisition Transfer processes.</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6/13/24, PRS voted unanimously to recommend approval of NPRR1227 as submitted.  On 7/18/24, PRS voted unanimously to endorse and forward to TAC the 6/13/24 PRS Report and 4/30/24 Impact Analysis for NPRR1227.</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9259447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spcBef>
                <a:spcPts val="0"/>
              </a:spcBef>
              <a:spcAft>
                <a:spcPts val="0"/>
              </a:spcAft>
              <a:tabLst>
                <a:tab pos="228600" algn="l"/>
              </a:tabLst>
            </a:pPr>
            <a:r>
              <a:rPr lang="en-US" sz="1800" b="1" i="1" dirty="0">
                <a:effectLst/>
                <a:latin typeface="Arial" panose="020B0604020202020204" pitchFamily="34" charset="0"/>
                <a:ea typeface="Times New Roman" panose="02020603050405020304" pitchFamily="18" charset="0"/>
              </a:rPr>
              <a:t>NPRR1231, FFSS Program Communication Improvements and Additional Clarifications</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70288" y="678426"/>
            <a:ext cx="8732520"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ERCOT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Upon system implementation</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Estimated Impacts:  </a:t>
            </a:r>
            <a:r>
              <a:rPr lang="en-US" sz="1800" dirty="0">
                <a:effectLst/>
                <a:latin typeface="Arial" panose="020B0604020202020204" pitchFamily="34" charset="0"/>
                <a:ea typeface="Times New Roman" panose="02020603050405020304" pitchFamily="18" charset="0"/>
              </a:rPr>
              <a:t>Less than $5K (Operations &amp; Maintenance (O&amp;M))</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 provides additional clarifications and improvements to the Firm Fuel Supply Service (FFSS) process.</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6/13/24, PRS voted unanimously to recommend approval of NPRR1231 as amended by the 6/12/24 ERCOT comments.  On 7/18/24, PRS voted unanimously to endorse and forward to TAC the 6/13/24 PRS Report and 5/7/24 Impact Analysis for NPRR1231.</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8989576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spcBef>
                <a:spcPts val="0"/>
              </a:spcBef>
              <a:spcAft>
                <a:spcPts val="0"/>
              </a:spcAft>
              <a:tabLst>
                <a:tab pos="228600" algn="l"/>
              </a:tabLst>
            </a:pPr>
            <a:r>
              <a:rPr lang="en-US" sz="1800" b="1" i="1" dirty="0">
                <a:effectLst/>
                <a:latin typeface="Arial" panose="020B0604020202020204" pitchFamily="34" charset="0"/>
                <a:ea typeface="Times New Roman" panose="02020603050405020304" pitchFamily="18" charset="0"/>
              </a:rPr>
              <a:t>NPRR1233, Modification of Weatherization Inspection Fees on the ERCOT Fee Schedule</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70288" y="678426"/>
            <a:ext cx="8732520"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ERCOT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The first of the month following Public Utility Commission of Texas (PUCT) approval</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Estimated Impacts:  </a:t>
            </a:r>
            <a:r>
              <a:rPr lang="en-US" sz="1800" dirty="0">
                <a:effectLst/>
                <a:latin typeface="Arial" panose="020B0604020202020204" pitchFamily="34" charset="0"/>
                <a:ea typeface="Times New Roman" panose="02020603050405020304" pitchFamily="18" charset="0"/>
              </a:rPr>
              <a:t>No impact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 adds a flat fee for federally owned generation units, and adjusts the weatherization inspection fee for Transmission Service Providers (TSPs).</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6/13/24, PRS voted unanimously to recommend approval of NPRR1233 as submitted.  On 7/18/24, PRS voted unanimously to endorse and forward to TAC the 6/13/24 PRS Report and 5/28/24 Impact Analysis for NPRR1233.</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925002874"/>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AD6A9D-E05D-44AF-B5F9-103C86E8102F}">
  <ds:schemaRefs>
    <ds:schemaRef ds:uri="http://schemas.openxmlformats.org/package/2006/metadata/core-properties"/>
    <ds:schemaRef ds:uri="http://purl.org/dc/dcmitype/"/>
    <ds:schemaRef ds:uri="c34af464-7aa1-4edd-9be4-83dffc1cb926"/>
    <ds:schemaRef ds:uri="http://purl.org/dc/elements/1.1/"/>
    <ds:schemaRef ds:uri="http://schemas.microsoft.com/office/2006/documentManagement/types"/>
    <ds:schemaRef ds:uri="http://purl.org/dc/terms/"/>
    <ds:schemaRef ds:uri="http://schemas.microsoft.com/office/infopath/2007/PartnerControl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9885</TotalTime>
  <Words>1544</Words>
  <Application>Microsoft Office PowerPoint</Application>
  <PresentationFormat>On-screen Show (4:3)</PresentationFormat>
  <Paragraphs>355</Paragraphs>
  <Slides>10</Slides>
  <Notes>9</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10</vt:i4>
      </vt:variant>
    </vt:vector>
  </HeadingPairs>
  <TitlesOfParts>
    <vt:vector size="17" baseType="lpstr">
      <vt:lpstr>Arial</vt:lpstr>
      <vt:lpstr>Calibri</vt:lpstr>
      <vt:lpstr>Courier New</vt:lpstr>
      <vt:lpstr>Times New Roman</vt:lpstr>
      <vt:lpstr>Wingdings</vt:lpstr>
      <vt:lpstr>Custom Design</vt:lpstr>
      <vt:lpstr>Office Theme</vt:lpstr>
      <vt:lpstr>PowerPoint Presentation</vt:lpstr>
      <vt:lpstr>Summary of PRS Update</vt:lpstr>
      <vt:lpstr>Summary of PRS Update</vt:lpstr>
      <vt:lpstr>Appendix</vt:lpstr>
      <vt:lpstr>NPRR1217, Remove Verbal Dispatch Instruction (VDI) Requirement for Deployment and Recall of Load Resources and Emergency Response Service (ERS) Resources</vt:lpstr>
      <vt:lpstr>NPRR1219, Methodology Revisions and New Definitions for the Report on Capacity, Demand and Reserves in the ERCOT Region (CDR) – URGENT</vt:lpstr>
      <vt:lpstr>NPRR1227, Related to RMGRR181, Alignment of Defined Term Usage and Resolution of Inconsistencies</vt:lpstr>
      <vt:lpstr>NPRR1231, FFSS Program Communication Improvements and Additional Clarifications</vt:lpstr>
      <vt:lpstr>NPRR1233, Modification of Weatherization Inspection Fees on the ERCOT Fee Schedule</vt:lpstr>
      <vt:lpstr>2024 Release Targets – Approved NPRRs / SCRs / xGRRs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ERCOT</cp:lastModifiedBy>
  <cp:revision>625</cp:revision>
  <cp:lastPrinted>2013-01-30T23:16:36Z</cp:lastPrinted>
  <dcterms:created xsi:type="dcterms:W3CDTF">2010-04-12T23:12:02Z</dcterms:created>
  <dcterms:modified xsi:type="dcterms:W3CDTF">2024-07-29T15:48:09Z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y fmtid="{D5CDD505-2E9C-101B-9397-08002B2CF9AE}" pid="3" name="MSIP_Label_7084cbda-52b8-46fb-a7b7-cb5bd465ed85_Enabled">
    <vt:lpwstr>true</vt:lpwstr>
  </property>
  <property fmtid="{D5CDD505-2E9C-101B-9397-08002B2CF9AE}" pid="4" name="MSIP_Label_7084cbda-52b8-46fb-a7b7-cb5bd465ed85_SetDate">
    <vt:lpwstr>2023-07-14T17:21:52Z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d8e5c145-1c97-4dfa-ac29-6cd666e16cb8</vt:lpwstr>
  </property>
  <property fmtid="{D5CDD505-2E9C-101B-9397-08002B2CF9AE}" pid="9" name="MSIP_Label_7084cbda-52b8-46fb-a7b7-cb5bd465ed85_ContentBits">
    <vt:lpwstr>0</vt:lpwstr>
  </property>
</Properties>
</file>