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3" r:id="rId8"/>
    <p:sldId id="571" r:id="rId9"/>
    <p:sldId id="561" r:id="rId10"/>
    <p:sldId id="572" r:id="rId11"/>
    <p:sldId id="570" r:id="rId12"/>
    <p:sldId id="574" r:id="rId13"/>
    <p:sldId id="5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246" TargetMode="External"/><Relationship Id="rId2" Type="http://schemas.openxmlformats.org/officeDocument/2006/relationships/hyperlink" Target="https://www.ercot.com/mktrules/issues/NPRR1245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ercot.com/mktrules/issues/OBDRR052" TargetMode="External"/><Relationship Id="rId5" Type="http://schemas.openxmlformats.org/officeDocument/2006/relationships/hyperlink" Target="https://www.ercot.com/mktrules/issues/PGRR118" TargetMode="External"/><Relationship Id="rId4" Type="http://schemas.openxmlformats.org/officeDocument/2006/relationships/hyperlink" Target="https://www.ercot.com/mktrules/issues/NOGRR26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246" TargetMode="External"/><Relationship Id="rId2" Type="http://schemas.openxmlformats.org/officeDocument/2006/relationships/hyperlink" Target="https://www.ercot.com/mktrules/issues/NPRR1245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ercot.com/mktrules/issues/OBDRR052" TargetMode="External"/><Relationship Id="rId5" Type="http://schemas.openxmlformats.org/officeDocument/2006/relationships/hyperlink" Target="https://www.ercot.com/mktrules/issues/PGRR118" TargetMode="External"/><Relationship Id="rId4" Type="http://schemas.openxmlformats.org/officeDocument/2006/relationships/hyperlink" Target="https://www.ercot.com/mktrules/issues/NOGRR2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14,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Review of Issues List</a:t>
            </a:r>
          </a:p>
          <a:p>
            <a:pPr>
              <a:buFontTx/>
              <a:buChar char="-"/>
            </a:pPr>
            <a:r>
              <a:rPr lang="en-US" sz="1800" dirty="0"/>
              <a:t>Scope of RTC+B Program</a:t>
            </a:r>
          </a:p>
          <a:p>
            <a:pPr>
              <a:buFontTx/>
              <a:buChar char="-"/>
            </a:pPr>
            <a:r>
              <a:rPr lang="en-US" sz="1800" dirty="0"/>
              <a:t>Today’s Issues List for Discussion:</a:t>
            </a:r>
          </a:p>
          <a:p>
            <a:pPr lvl="1">
              <a:buFontTx/>
              <a:buChar char="-"/>
            </a:pPr>
            <a:r>
              <a:rPr lang="en-US" sz="1400" u="sng" dirty="0"/>
              <a:t>Review RTC and ESR Clarifying Revision Requests for market questions </a:t>
            </a:r>
          </a:p>
          <a:p>
            <a:pPr lvl="2">
              <a:buFontTx/>
              <a:buChar char="-"/>
            </a:pPr>
            <a:r>
              <a:rPr lang="en-US" sz="1050" dirty="0"/>
              <a:t>RTC- NPRR1245</a:t>
            </a:r>
          </a:p>
          <a:p>
            <a:pPr lvl="2">
              <a:buFontTx/>
              <a:buChar char="-"/>
            </a:pPr>
            <a:r>
              <a:rPr lang="en-US" sz="1050" dirty="0"/>
              <a:t>ESR- NPRR1246, NOGRR268, PGRR118, OBDRR52</a:t>
            </a:r>
          </a:p>
          <a:p>
            <a:pPr lvl="1">
              <a:buFontTx/>
              <a:buChar char="-"/>
            </a:pPr>
            <a:r>
              <a:rPr lang="en-US" sz="1400" u="sng" dirty="0"/>
              <a:t>Issue 3- RTC Simulator update (verbal update only)</a:t>
            </a:r>
            <a:r>
              <a:rPr lang="en-US" sz="1400" dirty="0"/>
              <a:t> (Raymund Lee)</a:t>
            </a:r>
          </a:p>
          <a:p>
            <a:pPr lvl="1">
              <a:buFontTx/>
              <a:buChar char="-"/>
            </a:pPr>
            <a:r>
              <a:rPr lang="en-US" sz="1400" u="sng" dirty="0"/>
              <a:t>Issue 9- Explanation of Market Submission interface changes</a:t>
            </a:r>
            <a:r>
              <a:rPr lang="en-US" sz="1400" dirty="0"/>
              <a:t> (Nathan Smith)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10- Market Readiness</a:t>
            </a:r>
          </a:p>
          <a:p>
            <a:pPr lvl="2">
              <a:buFontTx/>
              <a:buChar char="-"/>
            </a:pPr>
            <a:r>
              <a:rPr lang="en-US" sz="1050" u="sng" dirty="0"/>
              <a:t>Final review of Market Trials Plan </a:t>
            </a:r>
          </a:p>
          <a:p>
            <a:pPr lvl="2">
              <a:buFontTx/>
              <a:buChar char="-"/>
            </a:pPr>
            <a:r>
              <a:rPr lang="en-US" sz="1050" u="sng" dirty="0"/>
              <a:t>Attestation scorecard going to Board 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 – Placeholder for MPs Discussion of AS Demand Curves  </a:t>
            </a:r>
          </a:p>
          <a:p>
            <a:pPr lvl="1">
              <a:buFontTx/>
              <a:buChar char="-"/>
            </a:pPr>
            <a:r>
              <a:rPr lang="en-US" sz="1400" u="sng" dirty="0"/>
              <a:t>Heads-up on topics for September RTCBTF meeting</a:t>
            </a:r>
          </a:p>
          <a:p>
            <a:pPr lvl="1">
              <a:buFontTx/>
              <a:buChar char="-"/>
            </a:pPr>
            <a:r>
              <a:rPr lang="en-US" sz="1400" u="sng" dirty="0"/>
              <a:t>Issue 8- Mapping of bill determinants to extracts and reporting for developing shadow settlement</a:t>
            </a:r>
          </a:p>
          <a:p>
            <a:pPr lvl="2">
              <a:buFontTx/>
              <a:buChar char="-"/>
            </a:pPr>
            <a:r>
              <a:rPr lang="en-US" sz="1050" u="sng" dirty="0"/>
              <a:t>Settlements and Billing Deep-Dive (1-2 hours)  (Magie Shanks)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June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682719-7AD6-A21C-7526-62EBA7492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009590"/>
            <a:ext cx="8771573" cy="4934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14E0A-1673-1DB7-6167-C0840BCBCAFC}"/>
              </a:ext>
            </a:extLst>
          </p:cNvPr>
          <p:cNvSpPr txBox="1"/>
          <p:nvPr/>
        </p:nvSpPr>
        <p:spPr>
          <a:xfrm>
            <a:off x="5159623" y="381000"/>
            <a:ext cx="29718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ERCOT to publish go-live date before or during September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779FE1-C675-1379-EA1F-92DA62ECD548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810000" y="842665"/>
            <a:ext cx="1349623" cy="6813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/>
              <a:t>Sequence and Potential Dates for Market Trials </a:t>
            </a:r>
            <a:br>
              <a:rPr lang="en-US" sz="2000"/>
            </a:br>
            <a:r>
              <a:rPr lang="en-US" sz="2000"/>
              <a:t>(dates subject to change while in Planning phase)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D5B94A-217A-2B47-0DA0-757C28090D45}"/>
              </a:ext>
            </a:extLst>
          </p:cNvPr>
          <p:cNvSpPr txBox="1">
            <a:spLocks/>
          </p:cNvSpPr>
          <p:nvPr/>
        </p:nvSpPr>
        <p:spPr>
          <a:xfrm>
            <a:off x="254000" y="1814243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1016000" y="2795162"/>
            <a:ext cx="242033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436332" y="2795162"/>
            <a:ext cx="18468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283200" y="2795162"/>
            <a:ext cx="2362200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1016000" y="3863452"/>
            <a:ext cx="2233970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305197" y="4788353"/>
            <a:ext cx="1926603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645401" y="2795162"/>
            <a:ext cx="1194847" cy="299979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DB19F-F8A2-D2FD-7E10-9DD1F21BFCB9}"/>
              </a:ext>
            </a:extLst>
          </p:cNvPr>
          <p:cNvSpPr txBox="1"/>
          <p:nvPr/>
        </p:nvSpPr>
        <p:spPr>
          <a:xfrm>
            <a:off x="2657295" y="248414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3-4 months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2B9BF-B227-ED13-9A36-6A8AB7E1DB58}"/>
              </a:ext>
            </a:extLst>
          </p:cNvPr>
          <p:cNvSpPr txBox="1"/>
          <p:nvPr/>
        </p:nvSpPr>
        <p:spPr>
          <a:xfrm>
            <a:off x="5798533" y="2500822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AB2D9-02D8-FF14-E054-4B770232A281}"/>
              </a:ext>
            </a:extLst>
          </p:cNvPr>
          <p:cNvSpPr txBox="1"/>
          <p:nvPr/>
        </p:nvSpPr>
        <p:spPr>
          <a:xfrm>
            <a:off x="7491430" y="2500821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month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F17E32-D908-0615-BD8A-AD7D188AB08E}"/>
              </a:ext>
            </a:extLst>
          </p:cNvPr>
          <p:cNvSpPr txBox="1"/>
          <p:nvPr/>
        </p:nvSpPr>
        <p:spPr>
          <a:xfrm>
            <a:off x="5505712" y="5621267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482600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55059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62839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70597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77542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83072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8976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9644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43A67080-DCD5-7D27-9270-C09276120D22}"/>
              </a:ext>
            </a:extLst>
          </p:cNvPr>
          <p:cNvSpPr/>
          <p:nvPr/>
        </p:nvSpPr>
        <p:spPr>
          <a:xfrm>
            <a:off x="69660" y="1588587"/>
            <a:ext cx="1403541" cy="1239824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Attestation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9 months before Trials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3249970" y="3861698"/>
            <a:ext cx="2031476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D9F41D-7BC3-0A7B-EC99-9530F42BACA0}"/>
              </a:ext>
            </a:extLst>
          </p:cNvPr>
          <p:cNvSpPr txBox="1"/>
          <p:nvPr/>
        </p:nvSpPr>
        <p:spPr>
          <a:xfrm>
            <a:off x="1479574" y="2022575"/>
            <a:ext cx="5989772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activity will have a public-facing Scorecard and exit Criteria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C14A88-A8A3-1CB0-DACA-CD4655743720}"/>
              </a:ext>
            </a:extLst>
          </p:cNvPr>
          <p:cNvSpPr txBox="1"/>
          <p:nvPr/>
        </p:nvSpPr>
        <p:spPr>
          <a:xfrm>
            <a:off x="3570831" y="6460033"/>
            <a:ext cx="1824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Updated 2024-05-22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7F1DD2-1D4A-A839-680D-070E146B2E76}"/>
              </a:ext>
            </a:extLst>
          </p:cNvPr>
          <p:cNvSpPr/>
          <p:nvPr/>
        </p:nvSpPr>
        <p:spPr>
          <a:xfrm rot="19465979">
            <a:off x="1550703" y="2754017"/>
            <a:ext cx="54943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chemeClr val="bg2">
                    <a:alpha val="3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5400" b="1" spc="50" dirty="0">
              <a:ln w="0"/>
              <a:solidFill>
                <a:schemeClr val="bg2">
                  <a:alpha val="3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7BDACA-ED50-304E-0555-506EAB45558D}"/>
              </a:ext>
            </a:extLst>
          </p:cNvPr>
          <p:cNvSpPr txBox="1"/>
          <p:nvPr/>
        </p:nvSpPr>
        <p:spPr>
          <a:xfrm>
            <a:off x="431800" y="5014005"/>
            <a:ext cx="476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draft of the earliest possible dates for Market Trials and Go-Live that have been shared through TWG and the RTC+B Workshops, in support of Market Participants readiness at RTCBTF.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 Market Trials and Go-Live milestones are to be determined and will be communicated no later than 9/30/24.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570951"/>
          </a:xfrm>
        </p:spPr>
        <p:txBody>
          <a:bodyPr/>
          <a:lstStyle/>
          <a:p>
            <a:r>
              <a:rPr lang="en-US" sz="1800" dirty="0"/>
              <a:t>Prior to Sept meeting, ERCOT will streamline and align to key risks with program schedule.</a:t>
            </a:r>
          </a:p>
          <a:p>
            <a:endParaRPr lang="en-US" sz="18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E756365-DAE3-8706-5702-7873CB47ECDD}"/>
              </a:ext>
            </a:extLst>
          </p:cNvPr>
          <p:cNvSpPr/>
          <p:nvPr/>
        </p:nvSpPr>
        <p:spPr>
          <a:xfrm>
            <a:off x="7391400" y="1328958"/>
            <a:ext cx="304800" cy="4571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DFBAB-74B0-A4B6-6DD1-BCE3FED20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9144000" cy="10607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CA06FC-275B-6CE3-6BA6-449E87746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2164"/>
            <a:ext cx="9144000" cy="32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5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Clarification NPRRs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9AE28E-643D-C5A3-BFB0-E2F34D02C980}"/>
              </a:ext>
            </a:extLst>
          </p:cNvPr>
          <p:cNvSpPr txBox="1">
            <a:spLocks/>
          </p:cNvSpPr>
          <p:nvPr/>
        </p:nvSpPr>
        <p:spPr>
          <a:xfrm>
            <a:off x="152400" y="838200"/>
            <a:ext cx="84582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ERCOT developed at clarifying Revision Requests:</a:t>
            </a:r>
          </a:p>
          <a:p>
            <a:pPr lvl="1"/>
            <a:r>
              <a:rPr lang="en-US" sz="1400" dirty="0"/>
              <a:t>Clarification </a:t>
            </a:r>
            <a:r>
              <a:rPr lang="en-US" sz="1400" u="sng" dirty="0"/>
              <a:t>RTC NPRR</a:t>
            </a:r>
            <a:r>
              <a:rPr lang="en-US" sz="1400" dirty="0"/>
              <a:t> after completing business requirements (</a:t>
            </a:r>
            <a:r>
              <a:rPr lang="en-US" sz="1400" dirty="0" err="1"/>
              <a:t>eg</a:t>
            </a:r>
            <a:r>
              <a:rPr lang="en-US" sz="1400" dirty="0"/>
              <a:t>, drift in baseline since 2019, discrepancies and/or small gaps found during business requirement development)</a:t>
            </a:r>
          </a:p>
          <a:p>
            <a:pPr lvl="1"/>
            <a:r>
              <a:rPr lang="en-US" sz="1400" dirty="0"/>
              <a:t>Clarification </a:t>
            </a:r>
            <a:r>
              <a:rPr lang="en-US" sz="1400" u="sng" dirty="0"/>
              <a:t>Single Model NPRR, PGRR, NOGRR, OBD</a:t>
            </a:r>
            <a:r>
              <a:rPr lang="en-US" sz="1400" dirty="0"/>
              <a:t> as an extension of NPRR1014 Single Model to clarify single model language in other areas of protocols.</a:t>
            </a:r>
          </a:p>
          <a:p>
            <a:pPr lvl="1"/>
            <a:r>
              <a:rPr lang="en-US" sz="1400" dirty="0"/>
              <a:t>Note- All changes are intended to be “as designed” clarifications, aligned with Key Principles, and have no system impacts.</a:t>
            </a:r>
          </a:p>
          <a:p>
            <a:endParaRPr lang="en-US" sz="1800" dirty="0"/>
          </a:p>
          <a:p>
            <a:r>
              <a:rPr lang="en-US" sz="1800" dirty="0"/>
              <a:t>Shared initial drafts with RTCBTF at July RTCBTF meeting</a:t>
            </a:r>
          </a:p>
          <a:p>
            <a:endParaRPr lang="en-US" sz="1800" dirty="0"/>
          </a:p>
          <a:p>
            <a:r>
              <a:rPr lang="en-US" sz="1800" dirty="0"/>
              <a:t>ERCOT filed RRs at end of July to allow vetting of comments via existing PRS process and supported by RTCBTF to review (next 2-3 meetings).</a:t>
            </a: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RTC-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NPRR1245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ESR-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NPRR1246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NOGRR268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PGRR118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OBDRR52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609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RTC+B Program </a:t>
            </a: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E5C7A3-BCB7-BDEA-8EE9-21D129558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" y="605790"/>
            <a:ext cx="8031480" cy="564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u="sng" dirty="0"/>
              <a:t>Review RTC and ESR Clarifying Revision Requests if market questions </a:t>
            </a: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RTC-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NPRR1245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ESR-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NPRR1246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NOGRR268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PGRR118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OBDRR52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1800" u="sng" dirty="0"/>
              <a:t>Issue 3- RTC Simulator update </a:t>
            </a:r>
            <a:r>
              <a:rPr lang="en-US" sz="1800" dirty="0"/>
              <a:t>(verbal update only) (Raymund Lee)</a:t>
            </a:r>
          </a:p>
          <a:p>
            <a:pPr>
              <a:buFontTx/>
              <a:buChar char="-"/>
            </a:pPr>
            <a:r>
              <a:rPr lang="en-US" sz="1800" u="sng" dirty="0"/>
              <a:t>Issue 9- Explanation of Market Submission interface changes</a:t>
            </a:r>
            <a:r>
              <a:rPr lang="en-US" sz="1800" dirty="0"/>
              <a:t> (Nathan Smith)</a:t>
            </a:r>
          </a:p>
          <a:p>
            <a:pPr>
              <a:buFontTx/>
              <a:buChar char="-"/>
            </a:pPr>
            <a:r>
              <a:rPr lang="en-US" sz="1800" u="sng" dirty="0"/>
              <a:t>Issue 10- Market Readiness</a:t>
            </a:r>
          </a:p>
          <a:p>
            <a:pPr lvl="1">
              <a:buFontTx/>
              <a:buChar char="-"/>
            </a:pPr>
            <a:r>
              <a:rPr lang="en-US" sz="1450" dirty="0"/>
              <a:t>Final review of Market Trials Plan </a:t>
            </a:r>
          </a:p>
          <a:p>
            <a:pPr lvl="1">
              <a:buFontTx/>
              <a:buChar char="-"/>
            </a:pPr>
            <a:r>
              <a:rPr lang="en-US" sz="1450" dirty="0"/>
              <a:t>Attestation scorecard going to Board </a:t>
            </a:r>
          </a:p>
          <a:p>
            <a:pPr>
              <a:buFontTx/>
              <a:buChar char="-"/>
            </a:pPr>
            <a:r>
              <a:rPr lang="en-US" sz="1800" u="sng" dirty="0"/>
              <a:t>Issue 18 – Placeholder for MPs Discussion of AS Demand Curves  </a:t>
            </a:r>
          </a:p>
          <a:p>
            <a:pPr>
              <a:buFontTx/>
              <a:buChar char="-"/>
            </a:pPr>
            <a:r>
              <a:rPr lang="en-US" sz="1800" u="sng" dirty="0"/>
              <a:t>Heads-up on topics for September RTCBTF meeting</a:t>
            </a:r>
          </a:p>
          <a:p>
            <a:pPr>
              <a:buFontTx/>
              <a:buChar char="-"/>
            </a:pPr>
            <a:r>
              <a:rPr lang="en-US" sz="1800" u="sng" dirty="0"/>
              <a:t>Issue 8- Mapping of bill determinants to extracts and reporting for developing shadow settlement</a:t>
            </a:r>
          </a:p>
          <a:p>
            <a:pPr lvl="1">
              <a:buFontTx/>
              <a:buChar char="-"/>
            </a:pPr>
            <a:r>
              <a:rPr lang="en-US" sz="1450" dirty="0"/>
              <a:t>Settlements and Billing Deep-Dive (1-2 hours)  (Magie Shanks)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Next meeting in-person/WebEx on Wednesday September 13, 2024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22612</TotalTime>
  <Words>935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June Board T&amp;S RTC Update)</vt:lpstr>
      <vt:lpstr>PowerPoint Presentation</vt:lpstr>
      <vt:lpstr>Plans for Meetings and Review Cycles</vt:lpstr>
      <vt:lpstr>Current RTCBTF Issues List</vt:lpstr>
      <vt:lpstr>RTC+B Clarification NPRRs </vt:lpstr>
      <vt:lpstr>Scope of RTC+B Program (Excel version posted with meeting)</vt:lpstr>
      <vt:lpstr>Proceed with rest of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599</cp:revision>
  <cp:lastPrinted>2017-10-10T21:31:05Z</cp:lastPrinted>
  <dcterms:created xsi:type="dcterms:W3CDTF">2016-01-21T15:20:31Z</dcterms:created>
  <dcterms:modified xsi:type="dcterms:W3CDTF">2024-08-07T19:53:20Z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