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  <p:sldMasterId id="2147483756" r:id="rId6"/>
  </p:sldMasterIdLst>
  <p:notesMasterIdLst>
    <p:notesMasterId r:id="rId13"/>
  </p:notesMasterIdLst>
  <p:handoutMasterIdLst>
    <p:handoutMasterId r:id="rId14"/>
  </p:handoutMasterIdLst>
  <p:sldIdLst>
    <p:sldId id="620" r:id="rId7"/>
    <p:sldId id="287" r:id="rId8"/>
    <p:sldId id="290" r:id="rId9"/>
    <p:sldId id="289" r:id="rId10"/>
    <p:sldId id="288" r:id="rId11"/>
    <p:sldId id="291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A9E5EA"/>
    <a:srgbClr val="70CDD9"/>
    <a:srgbClr val="0076C6"/>
    <a:srgbClr val="00AEC7"/>
    <a:srgbClr val="E6EBF0"/>
    <a:srgbClr val="093C61"/>
    <a:srgbClr val="98C3FA"/>
    <a:srgbClr val="8DC3E5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737B4F5-1B0A-459E-BC32-0746E21AF2BE}" v="119" dt="2024-05-15T16:26:39.554"/>
  </p1510:revLst>
</p1510:revInfo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23" d="100"/>
          <a:sy n="123" d="100"/>
        </p:scale>
        <p:origin x="125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Master" Target="../slideMasters/slideMaster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31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5B677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BA199AC-D2A1-091A-DA81-F6D6886C5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6458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6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F8914-EDD3-FC49-4CAF-D7AFEA0598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334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3661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F5400B3-30FC-250E-0E40-F769CD495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 descr="xdgdfgdfg">
            <a:extLst>
              <a:ext uri="{FF2B5EF4-FFF2-40B4-BE49-F238E27FC236}">
                <a16:creationId xmlns:a16="http://schemas.microsoft.com/office/drawing/2014/main" id="{598BF201-9067-3A1D-911D-FB3EA47FFC02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1058219"/>
            <a:ext cx="853328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3BC7D2-FAD9-20EE-F85E-A8C0876CD49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4800" y="3524730"/>
            <a:ext cx="853328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2"/>
                </a:solidFill>
              </a:defRPr>
            </a:lvl2pPr>
            <a:lvl3pPr>
              <a:defRPr sz="9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00283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rgbClr val="5B6770"/>
                </a:solidFill>
              </a:defRPr>
            </a:lvl2pPr>
            <a:lvl3pPr>
              <a:defRPr sz="1200">
                <a:solidFill>
                  <a:srgbClr val="5B6770"/>
                </a:solidFill>
              </a:defRPr>
            </a:lvl3pPr>
            <a:lvl4pPr>
              <a:defRPr sz="1050">
                <a:solidFill>
                  <a:srgbClr val="5B6770"/>
                </a:solidFill>
              </a:defRPr>
            </a:lvl4pPr>
            <a:lvl5pPr>
              <a:defRPr sz="900">
                <a:solidFill>
                  <a:srgbClr val="5B677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271C7-351C-6A53-1BD1-4B6987F11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9558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tx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DBED4E2-E7A2-AE66-639C-4EE96FC0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8926B97-2A6D-A2E6-33E5-91F5C2A6F7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712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EA07743-71C9-2937-9D4F-786590E1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C980251-D77A-C3CE-5889-2579FFB6AC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55BA22F1-2EF4-FAB1-48BA-4636D4B7C15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464808"/>
          </a:xfrm>
          <a:prstGeom prst="rect">
            <a:avLst/>
          </a:prstGeom>
          <a:solidFill>
            <a:srgbClr val="E6EBF0"/>
          </a:solidFill>
        </p:spPr>
        <p:txBody>
          <a:bodyPr lIns="274320" tIns="1097280" rIns="274320" bIns="731520"/>
          <a:lstStyle>
            <a:lvl1pPr marL="0" indent="0" algn="l">
              <a:buNone/>
              <a:defRPr sz="1500" b="0">
                <a:solidFill>
                  <a:schemeClr val="accent1"/>
                </a:solidFill>
              </a:defRPr>
            </a:lvl1pPr>
            <a:lvl2pPr algn="l">
              <a:defRPr sz="1350">
                <a:solidFill>
                  <a:schemeClr val="tx2"/>
                </a:solidFill>
              </a:defRPr>
            </a:lvl2pPr>
            <a:lvl3pPr algn="l">
              <a:defRPr sz="1200">
                <a:solidFill>
                  <a:schemeClr val="tx2"/>
                </a:solidFill>
              </a:defRPr>
            </a:lvl3pPr>
            <a:lvl4pPr algn="l">
              <a:defRPr sz="1050">
                <a:solidFill>
                  <a:schemeClr val="tx2"/>
                </a:solidFill>
              </a:defRPr>
            </a:lvl4pPr>
            <a:lvl5pPr algn="l"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AA29EA-E088-D81E-2199-D3C6680B1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  <a:latin typeface="+mj-lt"/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 sz="1050">
                <a:solidFill>
                  <a:schemeClr val="tx2"/>
                </a:solidFill>
              </a:defRPr>
            </a:lvl4pPr>
            <a:lvl5pPr>
              <a:defRPr sz="9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4035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1A0D26C4-F0B9-8786-63BA-3230F0D9E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02746A8-CEB7-DA32-2E46-4CD875A53BE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5B6770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81F622A-1E5B-9C1F-4B89-952F231997D8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504BE0D-CAFF-A353-053D-04E6FAB57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A0A47C1F-9F12-8BE1-EFDD-1FE189FAAD52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tx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4BAB97C9-A225-B5FE-3934-62A46DFCC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744CFBEC-5C8F-3F37-0431-43415179EE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63392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FF48671-73D4-A8B4-B73D-773427B40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AC8498-C400-3675-A8B1-3E1519AB81C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200"/>
            <a:ext cx="8534400" cy="14478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tx1"/>
                </a:solidFill>
              </a:defRPr>
            </a:lvl2pPr>
            <a:lvl3pPr>
              <a:defRPr sz="9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51446096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811FEB3-47F2-0622-E85A-BC25AB9BF116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4648198"/>
            <a:ext cx="8534400" cy="14478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0">
                <a:solidFill>
                  <a:schemeClr val="accent1"/>
                </a:solidFill>
              </a:defRPr>
            </a:lvl1pPr>
            <a:lvl2pPr>
              <a:defRPr sz="1050">
                <a:solidFill>
                  <a:schemeClr val="accent1"/>
                </a:solidFill>
              </a:defRPr>
            </a:lvl2pPr>
            <a:lvl3pPr>
              <a:defRPr sz="900">
                <a:solidFill>
                  <a:schemeClr val="accent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5A3345B-D5C7-2F88-8026-20E44CDC1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02DBDC06-CAF6-397A-E258-1B91B7BE4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A157481-F789-46DE-2E72-928DE50214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3886198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0">
                <a:solidFill>
                  <a:schemeClr val="tx1"/>
                </a:solidFill>
              </a:defRPr>
            </a:lvl1pPr>
            <a:lvl2pPr>
              <a:defRPr sz="1500">
                <a:solidFill>
                  <a:schemeClr val="tx1"/>
                </a:solidFill>
              </a:defRPr>
            </a:lvl2pPr>
            <a:lvl3pPr>
              <a:defRPr sz="135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155235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1">
                <a:solidFill>
                  <a:schemeClr val="tx1"/>
                </a:solidFill>
              </a:defRPr>
            </a:lvl2pPr>
            <a:lvl3pPr>
              <a:defRPr sz="900" b="1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41AE20F-67AB-7F58-E5C0-B80B60EB4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BB40FEBA-A659-D520-0764-206779E237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1997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1C8B81A-95BD-E991-9B9F-3E9298BDD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D1C03C-3DF7-A3DE-6887-F11B8EF5149C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FB76CBF-9431-A50C-08E3-E8EE4F23614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DB59DB38-0284-35BB-FCF2-EAA64B40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9556402B-DC9D-8431-8023-AD33522805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26476B1-2B93-3388-ACFC-33AE1AE58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463BB2B-CBD9-709B-A906-D89DFB66823B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accent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357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3DA0FCEA-D36B-8171-D6EF-668CFAA33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2435EFE1-64FF-A596-7050-A720211A5B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77308-3907-6CA9-7CB5-C0735CA9F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5626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1500" b="1">
                <a:solidFill>
                  <a:schemeClr val="tx1"/>
                </a:solidFill>
              </a:defRPr>
            </a:lvl1pPr>
            <a:lvl2pPr>
              <a:defRPr sz="1350">
                <a:solidFill>
                  <a:schemeClr val="tx2"/>
                </a:solidFill>
              </a:defRPr>
            </a:lvl2pPr>
            <a:lvl3pPr>
              <a:defRPr sz="1200"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75F68D-3D9A-6D91-3F0D-447EAB2D4871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762000"/>
            <a:ext cx="2971800" cy="533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62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200" b="1">
                <a:solidFill>
                  <a:schemeClr val="tx1"/>
                </a:solidFill>
              </a:defRPr>
            </a:lvl1pPr>
            <a:lvl2pPr>
              <a:defRPr sz="1050" b="0">
                <a:solidFill>
                  <a:schemeClr val="tx1"/>
                </a:solidFill>
              </a:defRPr>
            </a:lvl2pPr>
            <a:lvl3pPr>
              <a:defRPr sz="900" b="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7185653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CEE2A56D-1F8F-6D34-5142-3AFE504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19A953EB-673D-F477-0F68-19BB330849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454326" y="1066802"/>
            <a:ext cx="8384875" cy="2012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1500">
                <a:solidFill>
                  <a:schemeClr val="tx2"/>
                </a:solidFill>
              </a:defRPr>
            </a:lvl1pPr>
            <a:lvl2pPr>
              <a:defRPr sz="1350">
                <a:solidFill>
                  <a:schemeClr val="accent2"/>
                </a:solidFill>
              </a:defRPr>
            </a:lvl2pPr>
            <a:lvl3pPr>
              <a:defRPr sz="1200">
                <a:solidFill>
                  <a:schemeClr val="accent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  <a:p>
            <a:pPr lvl="2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454326" y="3574376"/>
            <a:ext cx="8384875" cy="2077492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1500">
                <a:solidFill>
                  <a:schemeClr val="bg1"/>
                </a:solidFill>
              </a:defRPr>
            </a:lvl1pPr>
            <a:lvl2pPr>
              <a:defRPr sz="1350">
                <a:solidFill>
                  <a:schemeClr val="bg1"/>
                </a:solidFill>
              </a:defRPr>
            </a:lvl2pPr>
            <a:lvl3pPr marL="685800" indent="0">
              <a:buNone/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endParaRPr lang="en-US"/>
          </a:p>
          <a:p>
            <a:pPr lvl="2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607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EF78B07-4E0F-444F-3584-E6AC1A3DDB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F102CE92-D29A-FB05-C2BE-5719859D9A95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4629150" y="762001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1795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5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5">
            <a:extLst>
              <a:ext uri="{FF2B5EF4-FFF2-40B4-BE49-F238E27FC236}">
                <a16:creationId xmlns:a16="http://schemas.microsoft.com/office/drawing/2014/main" id="{3C43E465-E8F7-518D-DB0A-14D6D4108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38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A51F0A-9475-9DAE-242E-33E187825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1C3F1F4B-3D53-13EB-F7A7-FBE1490E5A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480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Content Placeholder 4">
            <a:extLst>
              <a:ext uri="{FF2B5EF4-FFF2-40B4-BE49-F238E27FC236}">
                <a16:creationId xmlns:a16="http://schemas.microsoft.com/office/drawing/2014/main" id="{8969C8AB-1BCA-24D0-736D-93C929E8286C}"/>
              </a:ext>
            </a:extLst>
          </p:cNvPr>
          <p:cNvSpPr>
            <a:spLocks noGrp="1"/>
          </p:cNvSpPr>
          <p:nvPr>
            <p:ph sz="half" idx="11"/>
          </p:nvPr>
        </p:nvSpPr>
        <p:spPr>
          <a:xfrm>
            <a:off x="3267075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Content Placeholder 4">
            <a:extLst>
              <a:ext uri="{FF2B5EF4-FFF2-40B4-BE49-F238E27FC236}">
                <a16:creationId xmlns:a16="http://schemas.microsoft.com/office/drawing/2014/main" id="{4C6A27E7-4D0F-AFA6-D74E-7A37DB1ACC1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229350" y="838200"/>
            <a:ext cx="26098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1500" dirty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05382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7E1BA5E2-F942-F1C0-42B8-24244D12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13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3" y="6477006"/>
            <a:ext cx="533399" cy="381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1" y="6477000"/>
            <a:ext cx="124369" cy="3810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527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>
            <a:cxnSpLocks/>
          </p:cNvCxnSpPr>
          <p:nvPr userDrawn="1"/>
        </p:nvCxnSpPr>
        <p:spPr>
          <a:xfrm>
            <a:off x="76200" y="6477000"/>
            <a:ext cx="4953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cxnSpLocks/>
          </p:cNvCxnSpPr>
          <p:nvPr userDrawn="1"/>
        </p:nvCxnSpPr>
        <p:spPr>
          <a:xfrm>
            <a:off x="1600200" y="6477006"/>
            <a:ext cx="7452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0" y="6480104"/>
            <a:ext cx="1030618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>
                <a:solidFill>
                  <a:srgbClr val="5B6770"/>
                </a:solidFill>
              </a:rPr>
              <a:t>Item 4.2</a:t>
            </a:r>
          </a:p>
          <a:p>
            <a:r>
              <a:rPr lang="en-US" sz="750" b="1">
                <a:solidFill>
                  <a:srgbClr val="5B6770"/>
                </a:solidFill>
              </a:rPr>
              <a:t>ERCOT Public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3" y="65611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0578DE2-3155-2E8B-BE55-260C3ABC19B3}"/>
              </a:ext>
            </a:extLst>
          </p:cNvPr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31" y="6217200"/>
            <a:ext cx="897566" cy="462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50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  <p:sldLayoutId id="2147483774" r:id="rId18"/>
  </p:sldLayoutIdLst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F29E1-1451-DF76-B79D-7732AE1A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New/Modified Market Submissions in RTC+B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E3D871E-ACC0-D746-6CCE-665868E6CC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6348" y="838750"/>
          <a:ext cx="8602852" cy="52277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051">
                  <a:extLst>
                    <a:ext uri="{9D8B030D-6E8A-4147-A177-3AD203B41FA5}">
                      <a16:colId xmlns:a16="http://schemas.microsoft.com/office/drawing/2014/main" val="4292432393"/>
                    </a:ext>
                  </a:extLst>
                </a:gridCol>
                <a:gridCol w="1903201">
                  <a:extLst>
                    <a:ext uri="{9D8B030D-6E8A-4147-A177-3AD203B41FA5}">
                      <a16:colId xmlns:a16="http://schemas.microsoft.com/office/drawing/2014/main" val="749615918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345820287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188251425"/>
                    </a:ext>
                  </a:extLst>
                </a:gridCol>
              </a:tblGrid>
              <a:tr h="55853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RTC+B Input Changes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Current Implementation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119063" indent="0" algn="ctr" rtl="0" fontAlgn="ctr"/>
                      <a:r>
                        <a:rPr lang="en-US" sz="1400" u="none" strike="noStrike" dirty="0">
                          <a:effectLst/>
                        </a:rPr>
                        <a:t>RTC+B Changes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Details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3054287686"/>
                  </a:ext>
                </a:extLst>
              </a:tr>
              <a:tr h="149831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COP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22860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Resource limits and status</a:t>
                      </a:r>
                    </a:p>
                    <a:p>
                      <a:pPr marL="22860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22860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AS Responsibility from DAM/SASM AS Awards and Self-Arranged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AS Responsibility is replaced by AS Capability by AS type</a:t>
                      </a:r>
                    </a:p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AS Capability represents a resource's total AS capacity available by AS type</a:t>
                      </a:r>
                    </a:p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HSL, LSL, HEL, LEL can be negative for ESR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34131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AS Capability Fields: 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REGUP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REGDN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RRSPFR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RRSUFR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RRSFFR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ECRS – ECRSS/ECRSM based on Res Type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NSPIN – OFFNS/ONNS/NSPNM</a:t>
                      </a:r>
                    </a:p>
                    <a:p>
                      <a:pPr marL="169863" indent="0" algn="l" rtl="0" fontAlgn="ctr">
                        <a:buFont typeface="Arial" panose="020B0604020202020204" pitchFamily="34" charset="0"/>
                        <a:buNone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341313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SCED will use telemetered AS Capability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3195695908"/>
                  </a:ext>
                </a:extLst>
              </a:tr>
              <a:tr h="122996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Resource AS Offers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57150" indent="0" algn="ctr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Used by DAM/SASM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900" u="none" strike="noStrike" dirty="0">
                        <a:effectLst/>
                        <a:latin typeface="+mn-lt"/>
                      </a:endParaRPr>
                    </a:p>
                    <a:p>
                      <a:pPr marL="287338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Resource AS Offers in the DAM will also be used in RUC and SCED if not cancelled prior to the relevant study interval</a:t>
                      </a:r>
                    </a:p>
                    <a:p>
                      <a:pPr marL="287338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SASM being removed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347663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Existing AS Offer structure will be used for DAM, RUC, and SCED. </a:t>
                      </a: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RUC and SCED Resource AS Offers same as current DAM/SASM AS Offers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3135073369"/>
                  </a:ext>
                </a:extLst>
              </a:tr>
              <a:tr h="153572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AS Only Offers(new)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N/A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Implement virtual AS Only Offers for DAM</a:t>
                      </a:r>
                    </a:p>
                    <a:p>
                      <a:pPr marL="287338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Only used by DAM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900" u="none" strike="noStrike" dirty="0">
                        <a:effectLst/>
                        <a:latin typeface="+mn-lt"/>
                      </a:endParaRP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Virtual AS Offers are not associated with any resource</a:t>
                      </a: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Each offer can have up to 5 price/quantity block pairs</a:t>
                      </a: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Only 1 AS Type per AS Only Offer. Multiple offers for same AS Type allowed by Offer ID</a:t>
                      </a: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  <a:latin typeface="+mn-lt"/>
                      </a:endParaRPr>
                    </a:p>
                    <a:p>
                      <a:pPr marL="347663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  <a:latin typeface="+mn-lt"/>
                        </a:rPr>
                        <a:t>5 AS Types for AS-Only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REGUP    REGDN    RRSPF</a:t>
                      </a:r>
                      <a:br>
                        <a:rPr lang="en-US" sz="900" u="none" strike="noStrike" dirty="0">
                          <a:effectLst/>
                          <a:latin typeface="+mn-lt"/>
                        </a:rPr>
                      </a:br>
                      <a:r>
                        <a:rPr lang="en-US" sz="900" u="none" strike="noStrike" dirty="0">
                          <a:effectLst/>
                          <a:latin typeface="+mn-lt"/>
                        </a:rPr>
                        <a:t>    ECRSS    ONNS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348651612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3CECE-71C7-2F27-CF43-0463A66267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55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F29E1-1451-DF76-B79D-7732AE1A8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New/Modified Market Submissions in RTC+B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E3D871E-ACC0-D746-6CCE-665868E6CCC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36348" y="838750"/>
          <a:ext cx="8602852" cy="3352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8051">
                  <a:extLst>
                    <a:ext uri="{9D8B030D-6E8A-4147-A177-3AD203B41FA5}">
                      <a16:colId xmlns:a16="http://schemas.microsoft.com/office/drawing/2014/main" val="4292432393"/>
                    </a:ext>
                  </a:extLst>
                </a:gridCol>
                <a:gridCol w="1598401">
                  <a:extLst>
                    <a:ext uri="{9D8B030D-6E8A-4147-A177-3AD203B41FA5}">
                      <a16:colId xmlns:a16="http://schemas.microsoft.com/office/drawing/2014/main" val="74961591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458202872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3188251425"/>
                    </a:ext>
                  </a:extLst>
                </a:gridCol>
              </a:tblGrid>
              <a:tr h="8757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RTC+B Input Changes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Current Implementation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119063" indent="0" algn="ctr" rtl="0" fontAlgn="ctr"/>
                      <a:r>
                        <a:rPr lang="en-US" sz="1400" u="none" strike="noStrike" dirty="0">
                          <a:effectLst/>
                        </a:rPr>
                        <a:t>RTC+B Changes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400" u="none" strike="noStrike" dirty="0">
                          <a:effectLst/>
                        </a:rPr>
                        <a:t>Details</a:t>
                      </a:r>
                      <a:endParaRPr 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3054287686"/>
                  </a:ext>
                </a:extLst>
              </a:tr>
              <a:tr h="142785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ESR Energy Bid/Offer Curve(new)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000" u="none" strike="noStrike" dirty="0">
                          <a:effectLst/>
                        </a:rPr>
                        <a:t>N/A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</a:rPr>
                        <a:t>Single curve used for both gen and load side of ESR used by DAM/RUC/SCED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u="none" strike="noStrike" dirty="0">
                          <a:effectLst/>
                        </a:rPr>
                        <a:t>Existing TPO submission will be used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endParaRPr lang="en-US" sz="1000" u="none" strike="noStrike" dirty="0">
                        <a:effectLst/>
                      </a:endParaRPr>
                    </a:p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</a:rPr>
                        <a:t>EOC where negative MW values can be submitted as part of the curve. Negative MW values indicate the bid side (charging) while positive MW values indicate the offer side (discharging)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2627662012"/>
                  </a:ext>
                </a:extLst>
              </a:tr>
              <a:tr h="104868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u="none" strike="noStrike" dirty="0">
                          <a:effectLst/>
                        </a:rPr>
                        <a:t>Three Part Offer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57150" indent="0" algn="l" rtl="0" fontAlgn="ctr">
                        <a:buFont typeface="Arial" panose="020B0604020202020204" pitchFamily="34" charset="0"/>
                        <a:buNone/>
                      </a:pPr>
                      <a:r>
                        <a:rPr lang="en-US" sz="1000" u="none" strike="noStrike" dirty="0">
                          <a:effectLst/>
                        </a:rPr>
                        <a:t>Used by DAM/RUC/SCED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287338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</a:rPr>
                        <a:t>Allow negative MW quantities for ESRs to implement ESR Energy Bid/Offer Curve for DAM/RUC/SCED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tc>
                  <a:txBody>
                    <a:bodyPr/>
                    <a:lstStyle/>
                    <a:p>
                      <a:pPr marL="171450" indent="-171450" algn="l" rtl="0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000" u="none" strike="noStrike" dirty="0">
                          <a:effectLst/>
                        </a:rPr>
                        <a:t>Only change is for ESR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499" marR="5499" marT="5499" marB="0" anchor="ctr"/>
                </a:tc>
                <a:extLst>
                  <a:ext uri="{0D108BD9-81ED-4DB2-BD59-A6C34878D82A}">
                    <a16:rowId xmlns:a16="http://schemas.microsoft.com/office/drawing/2014/main" val="199888966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D3CECE-71C7-2F27-CF43-0463A66267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55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BC167-5275-196B-CE6D-9B57598B9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Manager UI RTC+B changes – DAM AS-Only Offers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57465-B79D-229D-C627-D2475C027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8ECE094-D2B5-4153-D2F5-060EB9DEC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219201"/>
            <a:ext cx="8534400" cy="4593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617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18B0-FB26-FA58-7317-17B042919D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Manager UI RTC+B changes – Resource Parameters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CAB3F7-D644-1F31-4BE4-0C92ACB8CE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AC1250-4520-E942-CF07-170D1F4659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098" y="814632"/>
            <a:ext cx="8610600" cy="444316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40998B5-7769-CDCD-1364-40B9D2D3FFA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349" y="2709184"/>
            <a:ext cx="6389176" cy="41488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423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C624D-9A5C-B6DB-04E5-29C1AE293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Manager UI RTC+B changes - COP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772B16-0277-4CAB-39B8-06F37B7D74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8AACD2A-CE02-46D3-D8C2-EB06456279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28488"/>
            <a:ext cx="8534400" cy="47772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160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2D9046-2F4C-7856-F5C0-4AB8BB2BD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Market Manager UI RTC+B changes - Reports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028F1A-E756-E962-834C-2F415554B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7AF49D4-BC87-8F00-CF4D-0697F51DF7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14400"/>
            <a:ext cx="86106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92461826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1_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31702</TotalTime>
  <Words>425</Words>
  <Application>Microsoft Office PowerPoint</Application>
  <PresentationFormat>On-screen Show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1_Horizontal Theme</vt:lpstr>
      <vt:lpstr>New/Modified Market Submissions in RTC+B</vt:lpstr>
      <vt:lpstr>New/Modified Market Submissions in RTC+B</vt:lpstr>
      <vt:lpstr>Market Manager UI RTC+B changes – DAM AS-Only Offers</vt:lpstr>
      <vt:lpstr>Market Manager UI RTC+B changes – Resource Parameters</vt:lpstr>
      <vt:lpstr>Market Manager UI RTC+B changes - COP</vt:lpstr>
      <vt:lpstr>Market Manager UI RTC+B changes - Reports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Repa, Lisa</cp:lastModifiedBy>
  <cp:revision>592</cp:revision>
  <cp:lastPrinted>2017-10-10T21:31:05Z</cp:lastPrinted>
  <dcterms:created xsi:type="dcterms:W3CDTF">2016-01-21T15:20:31Z</dcterms:created>
  <dcterms:modified xsi:type="dcterms:W3CDTF">2024-08-08T14:40:13Z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