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30"/>
  </p:notesMasterIdLst>
  <p:handoutMasterIdLst>
    <p:handoutMasterId r:id="rId31"/>
  </p:handoutMasterIdLst>
  <p:sldIdLst>
    <p:sldId id="542" r:id="rId7"/>
    <p:sldId id="554" r:id="rId8"/>
    <p:sldId id="574" r:id="rId9"/>
    <p:sldId id="550" r:id="rId10"/>
    <p:sldId id="551" r:id="rId11"/>
    <p:sldId id="546" r:id="rId12"/>
    <p:sldId id="552" r:id="rId13"/>
    <p:sldId id="555" r:id="rId14"/>
    <p:sldId id="558" r:id="rId15"/>
    <p:sldId id="559" r:id="rId16"/>
    <p:sldId id="560" r:id="rId17"/>
    <p:sldId id="573" r:id="rId18"/>
    <p:sldId id="561" r:id="rId19"/>
    <p:sldId id="562" r:id="rId20"/>
    <p:sldId id="563" r:id="rId21"/>
    <p:sldId id="553" r:id="rId22"/>
    <p:sldId id="570" r:id="rId23"/>
    <p:sldId id="569" r:id="rId24"/>
    <p:sldId id="568" r:id="rId25"/>
    <p:sldId id="571" r:id="rId26"/>
    <p:sldId id="567" r:id="rId27"/>
    <p:sldId id="566" r:id="rId28"/>
    <p:sldId id="56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E6EBF0"/>
    <a:srgbClr val="093C61"/>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6" autoAdjust="0"/>
  </p:normalViewPr>
  <p:slideViewPr>
    <p:cSldViewPr showGuides="1">
      <p:cViewPr varScale="1">
        <p:scale>
          <a:sx n="107" d="100"/>
          <a:sy n="107" d="100"/>
        </p:scale>
        <p:origin x="714"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398"/>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ners, Catherine" userId="ebbeb7f2-dc73-4434-ad02-5803553501a8" providerId="ADAL" clId="{4970303C-4866-4107-B6E8-EC082B797E9D}"/>
    <pc:docChg chg="custSel modSld sldOrd">
      <pc:chgData name="Meiners, Catherine" userId="ebbeb7f2-dc73-4434-ad02-5803553501a8" providerId="ADAL" clId="{4970303C-4866-4107-B6E8-EC082B797E9D}" dt="2024-08-12T20:18:36.212" v="407" actId="20577"/>
      <pc:docMkLst>
        <pc:docMk/>
      </pc:docMkLst>
      <pc:sldChg chg="modNotesTx">
        <pc:chgData name="Meiners, Catherine" userId="ebbeb7f2-dc73-4434-ad02-5803553501a8" providerId="ADAL" clId="{4970303C-4866-4107-B6E8-EC082B797E9D}" dt="2024-08-12T15:30:30.096" v="131" actId="20577"/>
        <pc:sldMkLst>
          <pc:docMk/>
          <pc:sldMk cId="1048971625" sldId="546"/>
        </pc:sldMkLst>
      </pc:sldChg>
      <pc:sldChg chg="modSp mod">
        <pc:chgData name="Meiners, Catherine" userId="ebbeb7f2-dc73-4434-ad02-5803553501a8" providerId="ADAL" clId="{4970303C-4866-4107-B6E8-EC082B797E9D}" dt="2024-08-12T13:38:28.565" v="9" actId="20577"/>
        <pc:sldMkLst>
          <pc:docMk/>
          <pc:sldMk cId="3221757933" sldId="550"/>
        </pc:sldMkLst>
        <pc:spChg chg="mod">
          <ac:chgData name="Meiners, Catherine" userId="ebbeb7f2-dc73-4434-ad02-5803553501a8" providerId="ADAL" clId="{4970303C-4866-4107-B6E8-EC082B797E9D}" dt="2024-08-12T13:38:28.565" v="9" actId="20577"/>
          <ac:spMkLst>
            <pc:docMk/>
            <pc:sldMk cId="3221757933" sldId="550"/>
            <ac:spMk id="5" creationId="{887978D0-4B67-CCD1-8084-898DC57B7D44}"/>
          </ac:spMkLst>
        </pc:spChg>
      </pc:sldChg>
      <pc:sldChg chg="modSp mod">
        <pc:chgData name="Meiners, Catherine" userId="ebbeb7f2-dc73-4434-ad02-5803553501a8" providerId="ADAL" clId="{4970303C-4866-4107-B6E8-EC082B797E9D}" dt="2024-08-12T13:41:32.573" v="15" actId="20577"/>
        <pc:sldMkLst>
          <pc:docMk/>
          <pc:sldMk cId="3227408840" sldId="551"/>
        </pc:sldMkLst>
        <pc:graphicFrameChg chg="modGraphic">
          <ac:chgData name="Meiners, Catherine" userId="ebbeb7f2-dc73-4434-ad02-5803553501a8" providerId="ADAL" clId="{4970303C-4866-4107-B6E8-EC082B797E9D}" dt="2024-08-12T13:41:32.573" v="15" actId="20577"/>
          <ac:graphicFrameMkLst>
            <pc:docMk/>
            <pc:sldMk cId="3227408840" sldId="551"/>
            <ac:graphicFrameMk id="2" creationId="{CF83270C-C619-76A3-D7D5-42F7F930E3B7}"/>
          </ac:graphicFrameMkLst>
        </pc:graphicFrameChg>
      </pc:sldChg>
      <pc:sldChg chg="modNotesTx">
        <pc:chgData name="Meiners, Catherine" userId="ebbeb7f2-dc73-4434-ad02-5803553501a8" providerId="ADAL" clId="{4970303C-4866-4107-B6E8-EC082B797E9D}" dt="2024-08-12T19:50:25.547" v="282" actId="20577"/>
        <pc:sldMkLst>
          <pc:docMk/>
          <pc:sldMk cId="2768396266" sldId="553"/>
        </pc:sldMkLst>
      </pc:sldChg>
      <pc:sldChg chg="modSp mod">
        <pc:chgData name="Meiners, Catherine" userId="ebbeb7f2-dc73-4434-ad02-5803553501a8" providerId="ADAL" clId="{4970303C-4866-4107-B6E8-EC082B797E9D}" dt="2024-08-12T15:46:40.813" v="156" actId="20577"/>
        <pc:sldMkLst>
          <pc:docMk/>
          <pc:sldMk cId="2926390701" sldId="561"/>
        </pc:sldMkLst>
        <pc:spChg chg="mod">
          <ac:chgData name="Meiners, Catherine" userId="ebbeb7f2-dc73-4434-ad02-5803553501a8" providerId="ADAL" clId="{4970303C-4866-4107-B6E8-EC082B797E9D}" dt="2024-08-12T15:46:40.813" v="156" actId="20577"/>
          <ac:spMkLst>
            <pc:docMk/>
            <pc:sldMk cId="2926390701" sldId="561"/>
            <ac:spMk id="5" creationId="{887978D0-4B67-CCD1-8084-898DC57B7D44}"/>
          </ac:spMkLst>
        </pc:spChg>
      </pc:sldChg>
      <pc:sldChg chg="modSp mod">
        <pc:chgData name="Meiners, Catherine" userId="ebbeb7f2-dc73-4434-ad02-5803553501a8" providerId="ADAL" clId="{4970303C-4866-4107-B6E8-EC082B797E9D}" dt="2024-08-12T15:46:51.672" v="185" actId="20577"/>
        <pc:sldMkLst>
          <pc:docMk/>
          <pc:sldMk cId="1322914306" sldId="562"/>
        </pc:sldMkLst>
        <pc:spChg chg="mod">
          <ac:chgData name="Meiners, Catherine" userId="ebbeb7f2-dc73-4434-ad02-5803553501a8" providerId="ADAL" clId="{4970303C-4866-4107-B6E8-EC082B797E9D}" dt="2024-08-12T15:46:51.672" v="185" actId="20577"/>
          <ac:spMkLst>
            <pc:docMk/>
            <pc:sldMk cId="1322914306" sldId="562"/>
            <ac:spMk id="5" creationId="{887978D0-4B67-CCD1-8084-898DC57B7D44}"/>
          </ac:spMkLst>
        </pc:spChg>
      </pc:sldChg>
      <pc:sldChg chg="ord">
        <pc:chgData name="Meiners, Catherine" userId="ebbeb7f2-dc73-4434-ad02-5803553501a8" providerId="ADAL" clId="{4970303C-4866-4107-B6E8-EC082B797E9D}" dt="2024-08-12T20:10:52.033" v="404"/>
        <pc:sldMkLst>
          <pc:docMk/>
          <pc:sldMk cId="2665315778" sldId="567"/>
        </pc:sldMkLst>
      </pc:sldChg>
      <pc:sldChg chg="modNotesTx">
        <pc:chgData name="Meiners, Catherine" userId="ebbeb7f2-dc73-4434-ad02-5803553501a8" providerId="ADAL" clId="{4970303C-4866-4107-B6E8-EC082B797E9D}" dt="2024-08-12T20:10:46.944" v="402" actId="20577"/>
        <pc:sldMkLst>
          <pc:docMk/>
          <pc:sldMk cId="2449501130" sldId="570"/>
        </pc:sldMkLst>
      </pc:sldChg>
      <pc:sldChg chg="modSp mod ord">
        <pc:chgData name="Meiners, Catherine" userId="ebbeb7f2-dc73-4434-ad02-5803553501a8" providerId="ADAL" clId="{4970303C-4866-4107-B6E8-EC082B797E9D}" dt="2024-08-12T20:18:36.212" v="407" actId="20577"/>
        <pc:sldMkLst>
          <pc:docMk/>
          <pc:sldMk cId="4279864823" sldId="573"/>
        </pc:sldMkLst>
        <pc:spChg chg="mod">
          <ac:chgData name="Meiners, Catherine" userId="ebbeb7f2-dc73-4434-ad02-5803553501a8" providerId="ADAL" clId="{4970303C-4866-4107-B6E8-EC082B797E9D}" dt="2024-08-12T20:18:36.212" v="407" actId="20577"/>
          <ac:spMkLst>
            <pc:docMk/>
            <pc:sldMk cId="4279864823" sldId="573"/>
            <ac:spMk id="6" creationId="{F6AEBABE-899F-F463-8EB6-A801DF17053F}"/>
          </ac:spMkLst>
        </pc:spChg>
      </pc:sldChg>
      <pc:sldChg chg="modSp mod">
        <pc:chgData name="Meiners, Catherine" userId="ebbeb7f2-dc73-4434-ad02-5803553501a8" providerId="ADAL" clId="{4970303C-4866-4107-B6E8-EC082B797E9D}" dt="2024-08-12T19:59:30.366" v="383" actId="20577"/>
        <pc:sldMkLst>
          <pc:docMk/>
          <pc:sldMk cId="723049182" sldId="574"/>
        </pc:sldMkLst>
        <pc:spChg chg="mod">
          <ac:chgData name="Meiners, Catherine" userId="ebbeb7f2-dc73-4434-ad02-5803553501a8" providerId="ADAL" clId="{4970303C-4866-4107-B6E8-EC082B797E9D}" dt="2024-08-12T19:59:30.366" v="383" actId="20577"/>
          <ac:spMkLst>
            <pc:docMk/>
            <pc:sldMk cId="723049182" sldId="574"/>
            <ac:spMk id="6" creationId="{F6AEBABE-899F-F463-8EB6-A801DF17053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8/12/2024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8/12/2024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things to note here – the MVIs must be backdated by 7 business days.  Two MVIs submitted – 1 with IA and 1 with CR in the BGN07 to test the new IAG values.  Also note that even if CR needs to submit these MVIs late, they will still need to request 9/12.</a:t>
            </a:r>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91032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script is selected, the current instructions will explain the next steps.  Also available is the ESIID and further down the screen is the TDSP involved.</a:t>
            </a:r>
          </a:p>
        </p:txBody>
      </p:sp>
      <p:sp>
        <p:nvSpPr>
          <p:cNvPr id="4" name="Slide Number Placeholder 3"/>
          <p:cNvSpPr>
            <a:spLocks noGrp="1"/>
          </p:cNvSpPr>
          <p:nvPr>
            <p:ph type="sldNum" sz="quarter" idx="5"/>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27900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escalate to ERCOT unless you have a question or an issue.  The </a:t>
            </a:r>
            <a:r>
              <a:rPr lang="en-US" dirty="0" err="1"/>
              <a:t>FlighTrak</a:t>
            </a:r>
            <a:r>
              <a:rPr lang="en-US" dirty="0"/>
              <a:t> system is automated for transactions that flow through ERCOT.  If you send in an 814_16 with the correct ESIID, </a:t>
            </a:r>
            <a:r>
              <a:rPr lang="en-US" dirty="0" err="1"/>
              <a:t>FlighTrak</a:t>
            </a:r>
            <a:r>
              <a:rPr lang="en-US" dirty="0"/>
              <a:t> will find that transaction and automatically move the script along.  If you sent in your transaction more than 1 hours ago but the status of the script has not changed, then go ahead and escalate to ERCOT so we can investigate.</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308944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very helpful is the Flight Progress tab.  Here you can see which scripts are active and which are completed.</a:t>
            </a:r>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413029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TDSPs will be returning the new County segment in the 814_04 and the CRs will be receiving it plus the BGN07 CR/IA in the 814_05.  In addition, the TDSP will be sending back the REF~MSL – which is the new metered service type segment.</a:t>
            </a:r>
          </a:p>
        </p:txBody>
      </p:sp>
      <p:sp>
        <p:nvSpPr>
          <p:cNvPr id="4" name="Slide Number Placeholder 3"/>
          <p:cNvSpPr>
            <a:spLocks noGrp="1"/>
          </p:cNvSpPr>
          <p:nvPr>
            <p:ph type="sldNum" sz="quarter" idx="5"/>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100191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things to note here – the MVIs must be backdated by 7 business days.  Two MVIs submitted – 1 with IA and 1 with CR in the BGN07 to test the new IAG values</a:t>
            </a:r>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173905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Nueces will be returning the new County segment in the 814_04 and the CRs will be receiving it plus the BGN07 CR/IA in the 814_05. In addition, the TDSP will be sending back the REF~MSL – which is the new metered service type segment.</a:t>
            </a:r>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5408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things to note here – the CSA Add must contain the Start Date for the CSA.  End date is optional in the 814_18 Establish.  Note that unlike the Move In, CSAs cannot be backdated so if CR needs to send the CSA after Day 1 they should use the current date as the Start Date.</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298357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things to note here – the CSA Add must contain the Start Date for the CSA.  End date is optional in the 814_18 Establish. Note that unlike the Move In, CSAs cannot be backdated so if CR needs to send the CSA after Day 1 they should use the current date as the Start Date.</a:t>
            </a:r>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68634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Flight Information Websites with links to useful websites</a:t>
            </a:r>
          </a:p>
        </p:txBody>
      </p:sp>
      <p:sp>
        <p:nvSpPr>
          <p:cNvPr id="4" name="Slide Number Placeholder 3"/>
          <p:cNvSpPr>
            <a:spLocks noGrp="1"/>
          </p:cNvSpPr>
          <p:nvPr>
            <p:ph type="sldNum" sz="quarter" idx="5"/>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324191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Pre-Flight CR dashboard – CRs can download their test beds and review Test Pairings.  If any of the CR Test Specs need to be updated during the Flight, they can be accessed and updated from the report on this tab.  The test pairings and testing track may not be accurate because we assigned scripts manually.</a:t>
            </a:r>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91124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useful tab during a Flight is the Current Flight Tasks dashboard.  This shows the scripts that are ready for the CR to begin, the ones where the CR needs to take the next action, plus the CR can see any scripts that are currently in the TDSP or ERCOT’s court. </a:t>
            </a:r>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245256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209800"/>
            <a:ext cx="5646034" cy="2431435"/>
          </a:xfrm>
          <a:prstGeom prst="rect">
            <a:avLst/>
          </a:prstGeom>
          <a:noFill/>
        </p:spPr>
        <p:txBody>
          <a:bodyPr wrap="square" rtlCol="0">
            <a:spAutoFit/>
          </a:bodyPr>
          <a:lstStyle/>
          <a:p>
            <a:r>
              <a:rPr lang="en-US" sz="2400" b="1" dirty="0"/>
              <a:t>TX SET 5.0</a:t>
            </a:r>
          </a:p>
          <a:p>
            <a:r>
              <a:rPr lang="en-US" sz="2000" b="1" dirty="0" err="1"/>
              <a:t>FlightTrak</a:t>
            </a:r>
            <a:r>
              <a:rPr lang="en-US" sz="2000" b="1" dirty="0"/>
              <a:t> Demo</a:t>
            </a:r>
          </a:p>
          <a:p>
            <a:endParaRPr lang="en-US" dirty="0"/>
          </a:p>
          <a:p>
            <a:endParaRPr lang="en-US" dirty="0"/>
          </a:p>
          <a:p>
            <a:endParaRPr lang="en-US" dirty="0"/>
          </a:p>
          <a:p>
            <a:r>
              <a:rPr lang="en-US" i="1" dirty="0"/>
              <a:t>Catherine Meiners</a:t>
            </a:r>
            <a:endParaRPr lang="en-US" dirty="0"/>
          </a:p>
          <a:p>
            <a:endParaRPr lang="en-US" dirty="0"/>
          </a:p>
          <a:p>
            <a:r>
              <a:rPr lang="en-US" dirty="0"/>
              <a:t>8/13/2024</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MBANK01: Day 1 (continued) - ESIID 1 and ESIID 2</a:t>
            </a:r>
          </a:p>
        </p:txBody>
      </p:sp>
      <p:pic>
        <p:nvPicPr>
          <p:cNvPr id="3" name="Content Placeholder 2">
            <a:extLst>
              <a:ext uri="{FF2B5EF4-FFF2-40B4-BE49-F238E27FC236}">
                <a16:creationId xmlns:a16="http://schemas.microsoft.com/office/drawing/2014/main" id="{6984643D-28A0-0F19-3481-20553673F3E2}"/>
              </a:ext>
            </a:extLst>
          </p:cNvPr>
          <p:cNvPicPr>
            <a:picLocks noGrp="1" noChangeAspect="1"/>
          </p:cNvPicPr>
          <p:nvPr>
            <p:ph idx="1"/>
          </p:nvPr>
        </p:nvPicPr>
        <p:blipFill>
          <a:blip r:embed="rId4"/>
          <a:stretch>
            <a:fillRect/>
          </a:stretch>
        </p:blipFill>
        <p:spPr>
          <a:xfrm>
            <a:off x="685800" y="1038691"/>
            <a:ext cx="10200825" cy="5281614"/>
          </a:xfrm>
        </p:spPr>
      </p:pic>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367322483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MBANK01: Day 2 - ESIID 1 and ESIID 2</a:t>
            </a:r>
          </a:p>
        </p:txBody>
      </p:sp>
      <p:pic>
        <p:nvPicPr>
          <p:cNvPr id="3" name="Content Placeholder 2">
            <a:extLst>
              <a:ext uri="{FF2B5EF4-FFF2-40B4-BE49-F238E27FC236}">
                <a16:creationId xmlns:a16="http://schemas.microsoft.com/office/drawing/2014/main" id="{FBD59B41-DA16-6E04-749C-1FABE7B54546}"/>
              </a:ext>
            </a:extLst>
          </p:cNvPr>
          <p:cNvPicPr>
            <a:picLocks noGrp="1" noChangeAspect="1"/>
          </p:cNvPicPr>
          <p:nvPr>
            <p:ph idx="1"/>
          </p:nvPr>
        </p:nvPicPr>
        <p:blipFill>
          <a:blip r:embed="rId2"/>
          <a:stretch>
            <a:fillRect/>
          </a:stretch>
        </p:blipFill>
        <p:spPr>
          <a:xfrm>
            <a:off x="396515" y="1828800"/>
            <a:ext cx="11306175" cy="3876675"/>
          </a:xfrm>
        </p:spPr>
      </p:pic>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404620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and MBANK01</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Since </a:t>
            </a:r>
            <a:r>
              <a:rPr lang="en-US" b="0"/>
              <a:t>the 5.0 </a:t>
            </a:r>
            <a:r>
              <a:rPr lang="en-US" b="0" dirty="0"/>
              <a:t>changes are tested in the first 2 days of the IBANK01 and MBANK01 script, existing CRs do not need to complete any of the other steps associated with these scripts.</a:t>
            </a:r>
          </a:p>
          <a:p>
            <a:r>
              <a:rPr lang="en-US" b="0" dirty="0"/>
              <a:t>ERCOT did not update the </a:t>
            </a:r>
            <a:r>
              <a:rPr lang="en-US" b="0" dirty="0" err="1"/>
              <a:t>FlighTrak</a:t>
            </a:r>
            <a:r>
              <a:rPr lang="en-US" b="0" dirty="0"/>
              <a:t> tool for this change so that we could avoid spending project money for a one time change that would never be used again.</a:t>
            </a:r>
          </a:p>
          <a:p>
            <a:r>
              <a:rPr lang="en-US" b="0" dirty="0"/>
              <a:t>Therefore, ERCOT will be manually completing these scripts once the first 2 days of transactions have processed.</a:t>
            </a:r>
          </a:p>
          <a:p>
            <a:r>
              <a:rPr lang="en-US" b="0" dirty="0"/>
              <a:t>Due to the large volume of MPs testing, please be patient with us as we work to complete those scripts.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Tree>
    <p:extLst>
      <p:ext uri="{BB962C8B-B14F-4D97-AF65-F5344CB8AC3E}">
        <p14:creationId xmlns:p14="http://schemas.microsoft.com/office/powerpoint/2010/main" val="427986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ICSA – Day 1 and Day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3" name="Picture 2">
            <a:extLst>
              <a:ext uri="{FF2B5EF4-FFF2-40B4-BE49-F238E27FC236}">
                <a16:creationId xmlns:a16="http://schemas.microsoft.com/office/drawing/2014/main" id="{ADFF9643-0E33-3391-E8E0-9A847FAB0969}"/>
              </a:ext>
            </a:extLst>
          </p:cNvPr>
          <p:cNvPicPr>
            <a:picLocks noChangeAspect="1"/>
          </p:cNvPicPr>
          <p:nvPr/>
        </p:nvPicPr>
        <p:blipFill>
          <a:blip r:embed="rId3"/>
          <a:stretch>
            <a:fillRect/>
          </a:stretch>
        </p:blipFill>
        <p:spPr>
          <a:xfrm>
            <a:off x="1281112" y="838200"/>
            <a:ext cx="9629775" cy="5181600"/>
          </a:xfrm>
          <a:prstGeom prst="rect">
            <a:avLst/>
          </a:prstGeom>
        </p:spPr>
      </p:pic>
    </p:spTree>
    <p:extLst>
      <p:ext uri="{BB962C8B-B14F-4D97-AF65-F5344CB8AC3E}">
        <p14:creationId xmlns:p14="http://schemas.microsoft.com/office/powerpoint/2010/main" val="292639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MCSA – Day 1 and Day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0" name="Picture 9">
            <a:extLst>
              <a:ext uri="{FF2B5EF4-FFF2-40B4-BE49-F238E27FC236}">
                <a16:creationId xmlns:a16="http://schemas.microsoft.com/office/drawing/2014/main" id="{E63450CE-47DB-7F25-29FF-FBD9C928B899}"/>
              </a:ext>
            </a:extLst>
          </p:cNvPr>
          <p:cNvPicPr>
            <a:picLocks noChangeAspect="1"/>
          </p:cNvPicPr>
          <p:nvPr/>
        </p:nvPicPr>
        <p:blipFill>
          <a:blip r:embed="rId3"/>
          <a:stretch>
            <a:fillRect/>
          </a:stretch>
        </p:blipFill>
        <p:spPr>
          <a:xfrm>
            <a:off x="914400" y="762000"/>
            <a:ext cx="10058400" cy="5514975"/>
          </a:xfrm>
          <a:prstGeom prst="rect">
            <a:avLst/>
          </a:prstGeom>
        </p:spPr>
      </p:pic>
    </p:spTree>
    <p:extLst>
      <p:ext uri="{BB962C8B-B14F-4D97-AF65-F5344CB8AC3E}">
        <p14:creationId xmlns:p14="http://schemas.microsoft.com/office/powerpoint/2010/main" val="132291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General </a:t>
            </a:r>
            <a:r>
              <a:rPr lang="en-US" dirty="0" err="1"/>
              <a:t>FlighTrak</a:t>
            </a:r>
            <a:r>
              <a:rPr lang="en-US" dirty="0"/>
              <a:t> Dashboard (CR)</a:t>
            </a:r>
          </a:p>
        </p:txBody>
      </p:sp>
      <p:pic>
        <p:nvPicPr>
          <p:cNvPr id="3" name="Content Placeholder 2">
            <a:extLst>
              <a:ext uri="{FF2B5EF4-FFF2-40B4-BE49-F238E27FC236}">
                <a16:creationId xmlns:a16="http://schemas.microsoft.com/office/drawing/2014/main" id="{9B841635-9130-2D59-35FF-5E8459A33DC6}"/>
              </a:ext>
            </a:extLst>
          </p:cNvPr>
          <p:cNvPicPr>
            <a:picLocks noGrp="1" noChangeAspect="1"/>
          </p:cNvPicPr>
          <p:nvPr>
            <p:ph idx="1"/>
          </p:nvPr>
        </p:nvPicPr>
        <p:blipFill>
          <a:blip r:embed="rId3"/>
          <a:stretch>
            <a:fillRect/>
          </a:stretch>
        </p:blipFill>
        <p:spPr>
          <a:xfrm>
            <a:off x="406830" y="995362"/>
            <a:ext cx="11370303" cy="5281613"/>
          </a:xfrm>
        </p:spPr>
      </p:pic>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309116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Pre-Flight (CR) Dashboard</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3" name="Picture 2">
            <a:extLst>
              <a:ext uri="{FF2B5EF4-FFF2-40B4-BE49-F238E27FC236}">
                <a16:creationId xmlns:a16="http://schemas.microsoft.com/office/drawing/2014/main" id="{94A2C94E-ECD2-0C52-24F4-80D70ED65CAE}"/>
              </a:ext>
            </a:extLst>
          </p:cNvPr>
          <p:cNvPicPr>
            <a:picLocks noChangeAspect="1"/>
          </p:cNvPicPr>
          <p:nvPr/>
        </p:nvPicPr>
        <p:blipFill>
          <a:blip r:embed="rId3"/>
          <a:stretch>
            <a:fillRect/>
          </a:stretch>
        </p:blipFill>
        <p:spPr>
          <a:xfrm>
            <a:off x="1905000" y="988102"/>
            <a:ext cx="7924800" cy="5279200"/>
          </a:xfrm>
          <a:prstGeom prst="rect">
            <a:avLst/>
          </a:prstGeom>
        </p:spPr>
      </p:pic>
    </p:spTree>
    <p:extLst>
      <p:ext uri="{BB962C8B-B14F-4D97-AF65-F5344CB8AC3E}">
        <p14:creationId xmlns:p14="http://schemas.microsoft.com/office/powerpoint/2010/main" val="276839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Current Flight Tasks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3" name="Picture 2">
            <a:extLst>
              <a:ext uri="{FF2B5EF4-FFF2-40B4-BE49-F238E27FC236}">
                <a16:creationId xmlns:a16="http://schemas.microsoft.com/office/drawing/2014/main" id="{EBC07AC6-1CC7-F149-A5AF-CC594BDD9B7B}"/>
              </a:ext>
            </a:extLst>
          </p:cNvPr>
          <p:cNvPicPr>
            <a:picLocks noChangeAspect="1"/>
          </p:cNvPicPr>
          <p:nvPr/>
        </p:nvPicPr>
        <p:blipFill>
          <a:blip r:embed="rId3"/>
          <a:stretch>
            <a:fillRect/>
          </a:stretch>
        </p:blipFill>
        <p:spPr>
          <a:xfrm>
            <a:off x="1143000" y="1219200"/>
            <a:ext cx="9613748" cy="4267200"/>
          </a:xfrm>
          <a:prstGeom prst="rect">
            <a:avLst/>
          </a:prstGeom>
        </p:spPr>
      </p:pic>
    </p:spTree>
    <p:extLst>
      <p:ext uri="{BB962C8B-B14F-4D97-AF65-F5344CB8AC3E}">
        <p14:creationId xmlns:p14="http://schemas.microsoft.com/office/powerpoint/2010/main" val="244950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ESIID 1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10" name="Picture 9">
            <a:extLst>
              <a:ext uri="{FF2B5EF4-FFF2-40B4-BE49-F238E27FC236}">
                <a16:creationId xmlns:a16="http://schemas.microsoft.com/office/drawing/2014/main" id="{73491B1B-5C60-EE80-D31F-EAEBE83EC704}"/>
              </a:ext>
            </a:extLst>
          </p:cNvPr>
          <p:cNvPicPr>
            <a:picLocks noChangeAspect="1"/>
          </p:cNvPicPr>
          <p:nvPr/>
        </p:nvPicPr>
        <p:blipFill>
          <a:blip r:embed="rId3"/>
          <a:stretch>
            <a:fillRect/>
          </a:stretch>
        </p:blipFill>
        <p:spPr>
          <a:xfrm>
            <a:off x="1123950" y="952500"/>
            <a:ext cx="9944100" cy="4953000"/>
          </a:xfrm>
          <a:prstGeom prst="rect">
            <a:avLst/>
          </a:prstGeom>
        </p:spPr>
      </p:pic>
    </p:spTree>
    <p:extLst>
      <p:ext uri="{BB962C8B-B14F-4D97-AF65-F5344CB8AC3E}">
        <p14:creationId xmlns:p14="http://schemas.microsoft.com/office/powerpoint/2010/main" val="194846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ESIID 1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8" name="Picture 7">
            <a:extLst>
              <a:ext uri="{FF2B5EF4-FFF2-40B4-BE49-F238E27FC236}">
                <a16:creationId xmlns:a16="http://schemas.microsoft.com/office/drawing/2014/main" id="{1A6CED02-0B55-7825-6DF3-E2D8DBC5B916}"/>
              </a:ext>
            </a:extLst>
          </p:cNvPr>
          <p:cNvPicPr>
            <a:picLocks noChangeAspect="1"/>
          </p:cNvPicPr>
          <p:nvPr/>
        </p:nvPicPr>
        <p:blipFill>
          <a:blip r:embed="rId2"/>
          <a:stretch>
            <a:fillRect/>
          </a:stretch>
        </p:blipFill>
        <p:spPr>
          <a:xfrm>
            <a:off x="3052762" y="833437"/>
            <a:ext cx="6086475" cy="5191125"/>
          </a:xfrm>
          <a:prstGeom prst="rect">
            <a:avLst/>
          </a:prstGeom>
        </p:spPr>
      </p:pic>
    </p:spTree>
    <p:extLst>
      <p:ext uri="{BB962C8B-B14F-4D97-AF65-F5344CB8AC3E}">
        <p14:creationId xmlns:p14="http://schemas.microsoft.com/office/powerpoint/2010/main" val="341232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Flight Numbers</a:t>
            </a:r>
          </a:p>
          <a:p>
            <a:r>
              <a:rPr lang="en-US" b="0" dirty="0"/>
              <a:t>Review script assignments for the TX SET 5.0 Flight</a:t>
            </a:r>
          </a:p>
          <a:p>
            <a:pPr lvl="1"/>
            <a:r>
              <a:rPr lang="en-US" dirty="0"/>
              <a:t>CRs</a:t>
            </a:r>
          </a:p>
          <a:p>
            <a:pPr lvl="1"/>
            <a:r>
              <a:rPr lang="en-US" b="0" dirty="0"/>
              <a:t>TDSPs</a:t>
            </a:r>
          </a:p>
          <a:p>
            <a:r>
              <a:rPr lang="en-US" b="0" dirty="0"/>
              <a:t>Walk through required scripts</a:t>
            </a:r>
          </a:p>
          <a:p>
            <a:r>
              <a:rPr lang="en-US" b="0" dirty="0"/>
              <a:t>Overview of </a:t>
            </a:r>
            <a:r>
              <a:rPr lang="en-US" b="0" dirty="0" err="1"/>
              <a:t>FlighTrak</a:t>
            </a:r>
            <a:r>
              <a:rPr lang="en-US" b="0" dirty="0"/>
              <a:t> Dashboards</a:t>
            </a:r>
          </a:p>
          <a:p>
            <a:r>
              <a:rPr lang="en-US" b="0" dirty="0"/>
              <a:t>Post Flight Expectations</a:t>
            </a:r>
          </a:p>
          <a:p>
            <a:r>
              <a:rPr lang="en-US" b="0" dirty="0"/>
              <a:t>Important dates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39725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Escalate to ERCOT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3" name="Picture 2">
            <a:extLst>
              <a:ext uri="{FF2B5EF4-FFF2-40B4-BE49-F238E27FC236}">
                <a16:creationId xmlns:a16="http://schemas.microsoft.com/office/drawing/2014/main" id="{5ABB695B-EA94-BFB1-3E9B-250303B8B6E7}"/>
              </a:ext>
            </a:extLst>
          </p:cNvPr>
          <p:cNvPicPr>
            <a:picLocks noChangeAspect="1"/>
          </p:cNvPicPr>
          <p:nvPr/>
        </p:nvPicPr>
        <p:blipFill>
          <a:blip r:embed="rId3"/>
          <a:stretch>
            <a:fillRect/>
          </a:stretch>
        </p:blipFill>
        <p:spPr>
          <a:xfrm>
            <a:off x="2000250" y="719137"/>
            <a:ext cx="8191500" cy="5419725"/>
          </a:xfrm>
          <a:prstGeom prst="rect">
            <a:avLst/>
          </a:prstGeom>
        </p:spPr>
      </p:pic>
    </p:spTree>
    <p:extLst>
      <p:ext uri="{BB962C8B-B14F-4D97-AF65-F5344CB8AC3E}">
        <p14:creationId xmlns:p14="http://schemas.microsoft.com/office/powerpoint/2010/main" val="315700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Progress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3" name="Picture 2">
            <a:extLst>
              <a:ext uri="{FF2B5EF4-FFF2-40B4-BE49-F238E27FC236}">
                <a16:creationId xmlns:a16="http://schemas.microsoft.com/office/drawing/2014/main" id="{9440C379-6358-7626-ECCB-68498D98F4C2}"/>
              </a:ext>
            </a:extLst>
          </p:cNvPr>
          <p:cNvPicPr>
            <a:picLocks noChangeAspect="1"/>
          </p:cNvPicPr>
          <p:nvPr/>
        </p:nvPicPr>
        <p:blipFill>
          <a:blip r:embed="rId3"/>
          <a:stretch>
            <a:fillRect/>
          </a:stretch>
        </p:blipFill>
        <p:spPr>
          <a:xfrm>
            <a:off x="981927" y="1447800"/>
            <a:ext cx="10228146" cy="3962400"/>
          </a:xfrm>
          <a:prstGeom prst="rect">
            <a:avLst/>
          </a:prstGeom>
        </p:spPr>
      </p:pic>
    </p:spTree>
    <p:extLst>
      <p:ext uri="{BB962C8B-B14F-4D97-AF65-F5344CB8AC3E}">
        <p14:creationId xmlns:p14="http://schemas.microsoft.com/office/powerpoint/2010/main" val="266531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Post Flight Expectations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b="0" dirty="0"/>
              <a:t>After flight concludes, Retail Operations will work to send updated qualification letters out as quickly as possible to the AR/BAR.  Please allow 3 - 4 weeks to receive your letter.</a:t>
            </a:r>
          </a:p>
          <a:p>
            <a:pPr marL="342900" marR="0" lvl="0" indent="-342900">
              <a:spcBef>
                <a:spcPts val="0"/>
              </a:spcBef>
              <a:spcAft>
                <a:spcPts val="0"/>
              </a:spcAft>
              <a:buFont typeface="Symbol" panose="05050102010706020507" pitchFamily="18" charset="2"/>
              <a:buChar char=""/>
            </a:pPr>
            <a:r>
              <a:rPr lang="en-US" b="0" dirty="0"/>
              <a:t>TDSPs will also receive a copy of the LSE letters for those that are qualified in their territory.</a:t>
            </a:r>
          </a:p>
          <a:p>
            <a:pPr marL="342900" marR="0" lvl="0" indent="-342900">
              <a:spcBef>
                <a:spcPts val="0"/>
              </a:spcBef>
              <a:spcAft>
                <a:spcPts val="0"/>
              </a:spcAft>
              <a:buFont typeface="Symbol" panose="05050102010706020507" pitchFamily="18" charset="2"/>
              <a:buChar char=""/>
            </a:pPr>
            <a:r>
              <a:rPr lang="en-US" b="0" dirty="0"/>
              <a:t>LSEs that still have remaining steps left to complete prior to becoming qualified will be receiving a Remaining Steps Letter</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230880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Important Dates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Connectivity is currently underway.</a:t>
            </a:r>
          </a:p>
          <a:p>
            <a:r>
              <a:rPr lang="en-US" b="0" dirty="0"/>
              <a:t>TDSP Test beds must be uploaded by September 16</a:t>
            </a:r>
          </a:p>
          <a:p>
            <a:r>
              <a:rPr lang="en-US" b="0" dirty="0"/>
              <a:t>Day 1 Transactions Flow – September 23, 2024</a:t>
            </a:r>
          </a:p>
          <a:p>
            <a:r>
              <a:rPr lang="en-US" b="0" dirty="0"/>
              <a:t>IBANK01 and MBANK01 scripts require Move Ins that are backdated 7 business days from Day 1 – which is </a:t>
            </a:r>
            <a:r>
              <a:rPr lang="en-US" dirty="0">
                <a:solidFill>
                  <a:srgbClr val="FF0000"/>
                </a:solidFill>
              </a:rPr>
              <a:t>9/12/2024</a:t>
            </a:r>
          </a:p>
          <a:p>
            <a:r>
              <a:rPr lang="en-US" b="0" dirty="0"/>
              <a:t>814_16s sent in requesting a different date will work in the ERCOT source system but fail in </a:t>
            </a:r>
            <a:r>
              <a:rPr lang="en-US" b="0" dirty="0" err="1"/>
              <a:t>FlighTrak</a:t>
            </a:r>
            <a:r>
              <a:rPr lang="en-US" b="0" dirty="0"/>
              <a:t> and the CR will need to resend with the correct requested date.</a:t>
            </a:r>
          </a:p>
          <a:p>
            <a:r>
              <a:rPr lang="en-US" b="0" dirty="0"/>
              <a:t>The date to request – 9/12/2024 – does not change even if the CR is sending the transaction in on Day 2 or Day 3.  </a:t>
            </a:r>
          </a:p>
          <a:p>
            <a:r>
              <a:rPr lang="en-US" b="0" dirty="0" err="1"/>
              <a:t>FlighTrak</a:t>
            </a:r>
            <a:r>
              <a:rPr lang="en-US" b="0" dirty="0"/>
              <a:t> will be looking for </a:t>
            </a:r>
            <a:r>
              <a:rPr lang="en-US" dirty="0">
                <a:solidFill>
                  <a:srgbClr val="FF0000"/>
                </a:solidFill>
              </a:rPr>
              <a:t>9/12/2024</a:t>
            </a:r>
            <a:r>
              <a:rPr lang="en-US" b="0" dirty="0"/>
              <a:t>.</a:t>
            </a:r>
          </a:p>
          <a:p>
            <a:r>
              <a:rPr lang="en-US" b="0" dirty="0"/>
              <a:t>Contingency period is between October 7 and October 18.</a:t>
            </a:r>
          </a:p>
          <a:p>
            <a:endParaRPr lang="en-US" b="0" dirty="0"/>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415044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Numbers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342900" marR="0" lvl="0" indent="-342900">
              <a:spcBef>
                <a:spcPts val="1200"/>
              </a:spcBef>
              <a:spcAft>
                <a:spcPts val="0"/>
              </a:spcAft>
              <a:buFont typeface="Symbol" panose="05050102010706020507" pitchFamily="18" charset="2"/>
              <a:buChar char=""/>
            </a:pPr>
            <a:r>
              <a:rPr lang="en-US" b="0" dirty="0">
                <a:solidFill>
                  <a:srgbClr val="000000"/>
                </a:solidFill>
              </a:rPr>
              <a:t>142 CRs are registered for Flight 0924. </a:t>
            </a:r>
          </a:p>
          <a:p>
            <a:pPr marL="342900" marR="0" lvl="0" indent="-342900">
              <a:spcBef>
                <a:spcPts val="1200"/>
              </a:spcBef>
              <a:spcAft>
                <a:spcPts val="0"/>
              </a:spcAft>
              <a:buFont typeface="Symbol" panose="05050102010706020507" pitchFamily="18" charset="2"/>
              <a:buChar char=""/>
            </a:pPr>
            <a:r>
              <a:rPr lang="en-US" b="0" dirty="0">
                <a:solidFill>
                  <a:srgbClr val="000000"/>
                </a:solidFill>
              </a:rPr>
              <a:t>This includes 29 New or DUNS+4 CRs</a:t>
            </a:r>
          </a:p>
          <a:p>
            <a:pPr marL="342900" marR="0" lvl="0" indent="-342900">
              <a:spcBef>
                <a:spcPts val="1200"/>
              </a:spcBef>
              <a:spcAft>
                <a:spcPts val="0"/>
              </a:spcAft>
              <a:buFont typeface="Symbol" panose="05050102010706020507" pitchFamily="18" charset="2"/>
              <a:buChar char=""/>
            </a:pPr>
            <a:r>
              <a:rPr lang="en-US" b="0" dirty="0">
                <a:solidFill>
                  <a:srgbClr val="000000"/>
                </a:solidFill>
              </a:rPr>
              <a:t>Total number of scripts to be run in Flight 0924 is 1295</a:t>
            </a:r>
          </a:p>
          <a:p>
            <a:pPr marL="342900" marR="0" lvl="0" indent="-342900">
              <a:spcBef>
                <a:spcPts val="1200"/>
              </a:spcBef>
              <a:spcAft>
                <a:spcPts val="0"/>
              </a:spcAft>
              <a:buFont typeface="Symbol" panose="05050102010706020507" pitchFamily="18" charset="2"/>
              <a:buChar char=""/>
            </a:pPr>
            <a:r>
              <a:rPr lang="en-US" b="0" dirty="0">
                <a:solidFill>
                  <a:srgbClr val="000000"/>
                </a:solidFill>
              </a:rPr>
              <a:t>Existing CRs will not be testing with all of the TDSPs that they are qualified with</a:t>
            </a:r>
          </a:p>
          <a:p>
            <a:pPr marL="342900" marR="0" lvl="0" indent="-342900">
              <a:spcBef>
                <a:spcPts val="1200"/>
              </a:spcBef>
              <a:spcAft>
                <a:spcPts val="0"/>
              </a:spcAft>
              <a:buFont typeface="Symbol" panose="05050102010706020507" pitchFamily="18" charset="2"/>
              <a:buChar char=""/>
            </a:pPr>
            <a:r>
              <a:rPr lang="en-US" b="0" dirty="0">
                <a:solidFill>
                  <a:srgbClr val="000000"/>
                </a:solidFill>
              </a:rPr>
              <a:t>TDSPs will not be testing with all of the CRs that are qualified in their territory</a:t>
            </a:r>
          </a:p>
          <a:p>
            <a:pPr marL="342900" marR="0" lvl="0" indent="-342900">
              <a:spcBef>
                <a:spcPts val="1200"/>
              </a:spcBef>
              <a:spcAft>
                <a:spcPts val="0"/>
              </a:spcAft>
              <a:buFont typeface="Symbol" panose="05050102010706020507" pitchFamily="18" charset="2"/>
              <a:buChar char=""/>
            </a:pPr>
            <a:r>
              <a:rPr lang="en-US" b="0" dirty="0">
                <a:solidFill>
                  <a:srgbClr val="000000"/>
                </a:solidFill>
              </a:rPr>
              <a:t>IBANK01/MBANK01 scripts will only go to day 2 for existing CRs (ERCOT will manually complete these scripts once Day 2 is successfully completed)</a:t>
            </a:r>
          </a:p>
          <a:p>
            <a:pPr marL="342900" marR="0" lvl="0" indent="-342900">
              <a:spcBef>
                <a:spcPts val="1200"/>
              </a:spcBef>
              <a:spcAft>
                <a:spcPts val="0"/>
              </a:spcAft>
              <a:buFont typeface="Symbol" panose="05050102010706020507" pitchFamily="18" charset="2"/>
              <a:buChar char=""/>
            </a:pPr>
            <a:r>
              <a:rPr lang="en-US" b="0" dirty="0">
                <a:solidFill>
                  <a:srgbClr val="000000"/>
                </a:solidFill>
              </a:rPr>
              <a:t>Existing CRs will not test CON02 connectivity testing unless they are testing for something other than TX SET 5.0 (Example: Changing Service Provider)</a:t>
            </a:r>
          </a:p>
          <a:p>
            <a:pPr marL="342900" marR="0" lvl="0" indent="-342900">
              <a:spcBef>
                <a:spcPts val="1200"/>
              </a:spcBef>
              <a:spcAft>
                <a:spcPts val="0"/>
              </a:spcAft>
              <a:buFont typeface="Symbol" panose="05050102010706020507" pitchFamily="18" charset="2"/>
              <a:buChar char=""/>
            </a:pPr>
            <a:r>
              <a:rPr lang="en-US" b="0" dirty="0">
                <a:solidFill>
                  <a:srgbClr val="000000"/>
                </a:solidFill>
              </a:rPr>
              <a:t>The Testing Track in </a:t>
            </a:r>
            <a:r>
              <a:rPr lang="en-US" b="0" dirty="0" err="1">
                <a:solidFill>
                  <a:srgbClr val="000000"/>
                </a:solidFill>
              </a:rPr>
              <a:t>FlighTrak</a:t>
            </a:r>
            <a:r>
              <a:rPr lang="en-US" b="0" dirty="0">
                <a:solidFill>
                  <a:srgbClr val="000000"/>
                </a:solidFill>
              </a:rPr>
              <a:t> is not accurate for Flight 0924 as all of the scripts were manually assigned.</a:t>
            </a:r>
          </a:p>
          <a:p>
            <a:pPr marL="342900" marR="0" lvl="0" indent="-342900">
              <a:spcBef>
                <a:spcPts val="1200"/>
              </a:spcBef>
              <a:spcAft>
                <a:spcPts val="0"/>
              </a:spcAft>
              <a:buFont typeface="Symbol" panose="05050102010706020507" pitchFamily="18" charset="2"/>
              <a:buChar char=""/>
            </a:pPr>
            <a:r>
              <a:rPr lang="en-US" b="0" dirty="0">
                <a:solidFill>
                  <a:srgbClr val="000000"/>
                </a:solidFill>
              </a:rPr>
              <a:t>Test pairings may also be incorrect due to the manual assignment of scripts.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72304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Script Assignments - Existing CRs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b="0" dirty="0"/>
          </a:p>
          <a:p>
            <a:endParaRPr lang="en-US" b="0" dirty="0"/>
          </a:p>
          <a:p>
            <a:endParaRPr lang="en-US" b="0" dirty="0"/>
          </a:p>
          <a:p>
            <a:endParaRPr lang="en-US" b="0" dirty="0"/>
          </a:p>
          <a:p>
            <a:endParaRPr lang="en-US" b="0" dirty="0"/>
          </a:p>
          <a:p>
            <a:endParaRPr lang="en-US" b="0" dirty="0"/>
          </a:p>
          <a:p>
            <a:r>
              <a:rPr lang="en-US" b="0" dirty="0"/>
              <a:t>Existing CRs can make other changes during this Flight, like changing Service Provider or adding a territory.  All scripts necessary for those changes will be assigned just like any other Flight.</a:t>
            </a:r>
          </a:p>
          <a:p>
            <a:r>
              <a:rPr lang="en-US" b="0" dirty="0"/>
              <a:t>New CRs joining the Market in this Flight will need to complete the expected scripts for a new CR.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7" name="Table 6">
            <a:extLst>
              <a:ext uri="{FF2B5EF4-FFF2-40B4-BE49-F238E27FC236}">
                <a16:creationId xmlns:a16="http://schemas.microsoft.com/office/drawing/2014/main" id="{B41CAFBA-4DB3-356F-9076-CAB0A64D3A63}"/>
              </a:ext>
            </a:extLst>
          </p:cNvPr>
          <p:cNvGraphicFramePr>
            <a:graphicFrameLocks noGrp="1"/>
          </p:cNvGraphicFramePr>
          <p:nvPr>
            <p:extLst>
              <p:ext uri="{D42A27DB-BD31-4B8C-83A1-F6EECF244321}">
                <p14:modId xmlns:p14="http://schemas.microsoft.com/office/powerpoint/2010/main" val="3365012231"/>
              </p:ext>
            </p:extLst>
          </p:nvPr>
        </p:nvGraphicFramePr>
        <p:xfrm>
          <a:off x="1752600" y="1447800"/>
          <a:ext cx="8127999" cy="1381760"/>
        </p:xfrm>
        <a:graphic>
          <a:graphicData uri="http://schemas.openxmlformats.org/drawingml/2006/table">
            <a:tbl>
              <a:tblPr firstRow="1" bandRow="1">
                <a:tableStyleId>{93296810-A885-4BE3-A3E7-6D5BEEA58F35}</a:tableStyleId>
              </a:tblPr>
              <a:tblGrid>
                <a:gridCol w="1828800">
                  <a:extLst>
                    <a:ext uri="{9D8B030D-6E8A-4147-A177-3AD203B41FA5}">
                      <a16:colId xmlns:a16="http://schemas.microsoft.com/office/drawing/2014/main" val="3389606432"/>
                    </a:ext>
                  </a:extLst>
                </a:gridCol>
                <a:gridCol w="3124200">
                  <a:extLst>
                    <a:ext uri="{9D8B030D-6E8A-4147-A177-3AD203B41FA5}">
                      <a16:colId xmlns:a16="http://schemas.microsoft.com/office/drawing/2014/main" val="2058837894"/>
                    </a:ext>
                  </a:extLst>
                </a:gridCol>
                <a:gridCol w="3174999">
                  <a:extLst>
                    <a:ext uri="{9D8B030D-6E8A-4147-A177-3AD203B41FA5}">
                      <a16:colId xmlns:a16="http://schemas.microsoft.com/office/drawing/2014/main" val="838927990"/>
                    </a:ext>
                  </a:extLst>
                </a:gridCol>
              </a:tblGrid>
              <a:tr h="370840">
                <a:tc>
                  <a:txBody>
                    <a:bodyPr/>
                    <a:lstStyle/>
                    <a:p>
                      <a:endParaRPr lang="en-US" dirty="0"/>
                    </a:p>
                  </a:txBody>
                  <a:tcPr/>
                </a:tc>
                <a:tc>
                  <a:txBody>
                    <a:bodyPr/>
                    <a:lstStyle/>
                    <a:p>
                      <a:pPr algn="ctr"/>
                      <a:r>
                        <a:rPr lang="en-US" dirty="0"/>
                        <a:t>IOU TDSPs (incl Lubbock)</a:t>
                      </a:r>
                    </a:p>
                  </a:txBody>
                  <a:tcPr/>
                </a:tc>
                <a:tc>
                  <a:txBody>
                    <a:bodyPr/>
                    <a:lstStyle/>
                    <a:p>
                      <a:pPr algn="ctr"/>
                      <a:r>
                        <a:rPr lang="en-US" dirty="0"/>
                        <a:t>Nueces</a:t>
                      </a:r>
                    </a:p>
                  </a:txBody>
                  <a:tcPr/>
                </a:tc>
                <a:extLst>
                  <a:ext uri="{0D108BD9-81ED-4DB2-BD59-A6C34878D82A}">
                    <a16:rowId xmlns:a16="http://schemas.microsoft.com/office/drawing/2014/main" val="619883195"/>
                  </a:ext>
                </a:extLst>
              </a:tr>
              <a:tr h="370840">
                <a:tc>
                  <a:txBody>
                    <a:bodyPr/>
                    <a:lstStyle/>
                    <a:p>
                      <a:r>
                        <a:rPr lang="en-US" dirty="0"/>
                        <a:t>All CRs</a:t>
                      </a:r>
                    </a:p>
                  </a:txBody>
                  <a:tcPr/>
                </a:tc>
                <a:tc>
                  <a:txBody>
                    <a:bodyPr/>
                    <a:lstStyle/>
                    <a:p>
                      <a:r>
                        <a:rPr lang="en-US" dirty="0"/>
                        <a:t>CON05 (CR / ERCOT con)</a:t>
                      </a:r>
                    </a:p>
                    <a:p>
                      <a:r>
                        <a:rPr lang="en-US" dirty="0"/>
                        <a:t>IBANK01 (Day 1 &amp; 2 only)</a:t>
                      </a:r>
                    </a:p>
                  </a:txBody>
                  <a:tcPr/>
                </a:tc>
                <a:tc>
                  <a:txBody>
                    <a:bodyPr/>
                    <a:lstStyle/>
                    <a:p>
                      <a:r>
                        <a:rPr lang="en-US" dirty="0"/>
                        <a:t>MBANK01 (Day 1 &amp; 2 only)</a:t>
                      </a:r>
                    </a:p>
                  </a:txBody>
                  <a:tcPr/>
                </a:tc>
                <a:extLst>
                  <a:ext uri="{0D108BD9-81ED-4DB2-BD59-A6C34878D82A}">
                    <a16:rowId xmlns:a16="http://schemas.microsoft.com/office/drawing/2014/main" val="1529460283"/>
                  </a:ext>
                </a:extLst>
              </a:tr>
              <a:tr h="370840">
                <a:tc>
                  <a:txBody>
                    <a:bodyPr/>
                    <a:lstStyle/>
                    <a:p>
                      <a:r>
                        <a:rPr lang="en-US" dirty="0"/>
                        <a:t>CSA CRs only</a:t>
                      </a:r>
                    </a:p>
                  </a:txBody>
                  <a:tcPr/>
                </a:tc>
                <a:tc>
                  <a:txBody>
                    <a:bodyPr/>
                    <a:lstStyle/>
                    <a:p>
                      <a:r>
                        <a:rPr lang="en-US" dirty="0"/>
                        <a:t>ICSA</a:t>
                      </a:r>
                    </a:p>
                  </a:txBody>
                  <a:tcPr/>
                </a:tc>
                <a:tc>
                  <a:txBody>
                    <a:bodyPr/>
                    <a:lstStyle/>
                    <a:p>
                      <a:r>
                        <a:rPr lang="en-US" dirty="0"/>
                        <a:t>MCSA</a:t>
                      </a:r>
                    </a:p>
                  </a:txBody>
                  <a:tcPr/>
                </a:tc>
                <a:extLst>
                  <a:ext uri="{0D108BD9-81ED-4DB2-BD59-A6C34878D82A}">
                    <a16:rowId xmlns:a16="http://schemas.microsoft.com/office/drawing/2014/main" val="3234584667"/>
                  </a:ext>
                </a:extLst>
              </a:tr>
            </a:tbl>
          </a:graphicData>
        </a:graphic>
      </p:graphicFrame>
    </p:spTree>
    <p:extLst>
      <p:ext uri="{BB962C8B-B14F-4D97-AF65-F5344CB8AC3E}">
        <p14:creationId xmlns:p14="http://schemas.microsoft.com/office/powerpoint/2010/main" val="322175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Script Assignments - TDSPs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b="0" dirty="0"/>
          </a:p>
          <a:p>
            <a:endParaRPr lang="en-US" b="0" dirty="0"/>
          </a:p>
          <a:p>
            <a:endParaRPr lang="en-US" b="0" dirty="0"/>
          </a:p>
          <a:p>
            <a:endParaRPr lang="en-US" b="0" dirty="0"/>
          </a:p>
          <a:p>
            <a:endParaRPr lang="en-US" b="0" dirty="0"/>
          </a:p>
          <a:p>
            <a:endParaRPr lang="en-US" b="0" dirty="0"/>
          </a:p>
          <a:p>
            <a:pPr marL="0" indent="0">
              <a:buNone/>
            </a:pPr>
            <a:endParaRPr lang="en-US" b="0" dirty="0"/>
          </a:p>
          <a:p>
            <a:r>
              <a:rPr lang="en-US" b="0" dirty="0"/>
              <a:t>TDSPs will be assigned any other scripts necessary for CRs to complete their testing objectives such as changing Service Providers or adding new Territories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a:t>
            </a:fld>
            <a:endParaRPr lang="en-US" dirty="0"/>
          </a:p>
        </p:txBody>
      </p:sp>
      <p:graphicFrame>
        <p:nvGraphicFramePr>
          <p:cNvPr id="2" name="Table 1">
            <a:extLst>
              <a:ext uri="{FF2B5EF4-FFF2-40B4-BE49-F238E27FC236}">
                <a16:creationId xmlns:a16="http://schemas.microsoft.com/office/drawing/2014/main" id="{CF83270C-C619-76A3-D7D5-42F7F930E3B7}"/>
              </a:ext>
            </a:extLst>
          </p:cNvPr>
          <p:cNvGraphicFramePr>
            <a:graphicFrameLocks noGrp="1"/>
          </p:cNvGraphicFramePr>
          <p:nvPr>
            <p:extLst>
              <p:ext uri="{D42A27DB-BD31-4B8C-83A1-F6EECF244321}">
                <p14:modId xmlns:p14="http://schemas.microsoft.com/office/powerpoint/2010/main" val="1417405538"/>
              </p:ext>
            </p:extLst>
          </p:nvPr>
        </p:nvGraphicFramePr>
        <p:xfrm>
          <a:off x="762000" y="1447800"/>
          <a:ext cx="10134599" cy="1483360"/>
        </p:xfrm>
        <a:graphic>
          <a:graphicData uri="http://schemas.openxmlformats.org/drawingml/2006/table">
            <a:tbl>
              <a:tblPr firstRow="1" bandRow="1">
                <a:tableStyleId>{93296810-A885-4BE3-A3E7-6D5BEEA58F35}</a:tableStyleId>
              </a:tblPr>
              <a:tblGrid>
                <a:gridCol w="4015597">
                  <a:extLst>
                    <a:ext uri="{9D8B030D-6E8A-4147-A177-3AD203B41FA5}">
                      <a16:colId xmlns:a16="http://schemas.microsoft.com/office/drawing/2014/main" val="19807818"/>
                    </a:ext>
                  </a:extLst>
                </a:gridCol>
                <a:gridCol w="3384269">
                  <a:extLst>
                    <a:ext uri="{9D8B030D-6E8A-4147-A177-3AD203B41FA5}">
                      <a16:colId xmlns:a16="http://schemas.microsoft.com/office/drawing/2014/main" val="4236890514"/>
                    </a:ext>
                  </a:extLst>
                </a:gridCol>
                <a:gridCol w="2734733">
                  <a:extLst>
                    <a:ext uri="{9D8B030D-6E8A-4147-A177-3AD203B41FA5}">
                      <a16:colId xmlns:a16="http://schemas.microsoft.com/office/drawing/2014/main" val="2720233352"/>
                    </a:ext>
                  </a:extLst>
                </a:gridCol>
              </a:tblGrid>
              <a:tr h="370840">
                <a:tc>
                  <a:txBody>
                    <a:bodyPr/>
                    <a:lstStyle/>
                    <a:p>
                      <a:pPr algn="ctr"/>
                      <a:r>
                        <a:rPr lang="en-US" dirty="0"/>
                        <a:t>IOU TDSPs (incl Lubbock)</a:t>
                      </a:r>
                    </a:p>
                  </a:txBody>
                  <a:tcPr/>
                </a:tc>
                <a:tc>
                  <a:txBody>
                    <a:bodyPr/>
                    <a:lstStyle/>
                    <a:p>
                      <a:pPr algn="ctr"/>
                      <a:r>
                        <a:rPr lang="en-US" dirty="0"/>
                        <a:t>Nueces</a:t>
                      </a:r>
                    </a:p>
                  </a:txBody>
                  <a:tcPr/>
                </a:tc>
                <a:tc>
                  <a:txBody>
                    <a:bodyPr/>
                    <a:lstStyle/>
                    <a:p>
                      <a:pPr algn="ctr"/>
                      <a:r>
                        <a:rPr lang="en-US" dirty="0"/>
                        <a:t>ERCOT Test TDSP</a:t>
                      </a:r>
                    </a:p>
                  </a:txBody>
                  <a:tcPr/>
                </a:tc>
                <a:extLst>
                  <a:ext uri="{0D108BD9-81ED-4DB2-BD59-A6C34878D82A}">
                    <a16:rowId xmlns:a16="http://schemas.microsoft.com/office/drawing/2014/main" val="632233785"/>
                  </a:ext>
                </a:extLst>
              </a:tr>
              <a:tr h="370840">
                <a:tc>
                  <a:txBody>
                    <a:bodyPr/>
                    <a:lstStyle/>
                    <a:p>
                      <a:pPr algn="l"/>
                      <a:r>
                        <a:rPr lang="en-US" dirty="0"/>
                        <a:t>CON04 (ERCOT / TDSP con)</a:t>
                      </a:r>
                    </a:p>
                  </a:txBody>
                  <a:tcPr/>
                </a:tc>
                <a:tc>
                  <a:txBody>
                    <a:bodyPr/>
                    <a:lstStyle/>
                    <a:p>
                      <a:pPr algn="l"/>
                      <a:r>
                        <a:rPr lang="en-US" dirty="0"/>
                        <a:t>CON04 (ERCOT / TDSP con)</a:t>
                      </a:r>
                    </a:p>
                  </a:txBody>
                  <a:tcPr/>
                </a:tc>
                <a:tc>
                  <a:txBody>
                    <a:bodyPr/>
                    <a:lstStyle/>
                    <a:p>
                      <a:pPr algn="l"/>
                      <a:r>
                        <a:rPr lang="en-US" dirty="0"/>
                        <a:t>ICSA</a:t>
                      </a:r>
                    </a:p>
                  </a:txBody>
                  <a:tcPr/>
                </a:tc>
                <a:extLst>
                  <a:ext uri="{0D108BD9-81ED-4DB2-BD59-A6C34878D82A}">
                    <a16:rowId xmlns:a16="http://schemas.microsoft.com/office/drawing/2014/main" val="3352190073"/>
                  </a:ext>
                </a:extLst>
              </a:tr>
              <a:tr h="370840">
                <a:tc>
                  <a:txBody>
                    <a:bodyPr/>
                    <a:lstStyle/>
                    <a:p>
                      <a:pPr algn="l"/>
                      <a:r>
                        <a:rPr lang="en-US" dirty="0"/>
                        <a:t>IBANK01 (Round Robin)</a:t>
                      </a:r>
                    </a:p>
                  </a:txBody>
                  <a:tcPr/>
                </a:tc>
                <a:tc>
                  <a:txBody>
                    <a:bodyPr/>
                    <a:lstStyle/>
                    <a:p>
                      <a:pPr algn="l"/>
                      <a:r>
                        <a:rPr lang="en-US" dirty="0"/>
                        <a:t>MBANK01</a:t>
                      </a:r>
                    </a:p>
                  </a:txBody>
                  <a:tcPr/>
                </a:tc>
                <a:tc>
                  <a:txBody>
                    <a:bodyPr/>
                    <a:lstStyle/>
                    <a:p>
                      <a:pPr algn="l"/>
                      <a:endParaRPr lang="en-US" dirty="0"/>
                    </a:p>
                  </a:txBody>
                  <a:tcPr/>
                </a:tc>
                <a:extLst>
                  <a:ext uri="{0D108BD9-81ED-4DB2-BD59-A6C34878D82A}">
                    <a16:rowId xmlns:a16="http://schemas.microsoft.com/office/drawing/2014/main" val="3598824824"/>
                  </a:ext>
                </a:extLst>
              </a:tr>
              <a:tr h="370840">
                <a:tc>
                  <a:txBody>
                    <a:bodyPr/>
                    <a:lstStyle/>
                    <a:p>
                      <a:pPr algn="l"/>
                      <a:endParaRPr lang="en-US" dirty="0"/>
                    </a:p>
                  </a:txBody>
                  <a:tcPr/>
                </a:tc>
                <a:tc>
                  <a:txBody>
                    <a:bodyPr/>
                    <a:lstStyle/>
                    <a:p>
                      <a:pPr algn="l"/>
                      <a:r>
                        <a:rPr lang="en-US" dirty="0"/>
                        <a:t>MCSA</a:t>
                      </a:r>
                    </a:p>
                  </a:txBody>
                  <a:tcPr/>
                </a:tc>
                <a:tc>
                  <a:txBody>
                    <a:bodyPr/>
                    <a:lstStyle/>
                    <a:p>
                      <a:pPr algn="l"/>
                      <a:endParaRPr lang="en-US" dirty="0"/>
                    </a:p>
                  </a:txBody>
                  <a:tcPr/>
                </a:tc>
                <a:extLst>
                  <a:ext uri="{0D108BD9-81ED-4DB2-BD59-A6C34878D82A}">
                    <a16:rowId xmlns:a16="http://schemas.microsoft.com/office/drawing/2014/main" val="2008220959"/>
                  </a:ext>
                </a:extLst>
              </a:tr>
            </a:tbl>
          </a:graphicData>
        </a:graphic>
      </p:graphicFrame>
    </p:spTree>
    <p:extLst>
      <p:ext uri="{BB962C8B-B14F-4D97-AF65-F5344CB8AC3E}">
        <p14:creationId xmlns:p14="http://schemas.microsoft.com/office/powerpoint/2010/main" val="322740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Day 1 - ESIID 1 and ESIID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
        <p:nvSpPr>
          <p:cNvPr id="8" name="Content Placeholder 7">
            <a:extLst>
              <a:ext uri="{FF2B5EF4-FFF2-40B4-BE49-F238E27FC236}">
                <a16:creationId xmlns:a16="http://schemas.microsoft.com/office/drawing/2014/main" id="{36F3C370-8D97-BCBE-054D-2F458FCE785B}"/>
              </a:ext>
            </a:extLst>
          </p:cNvPr>
          <p:cNvSpPr>
            <a:spLocks noGrp="1"/>
          </p:cNvSpPr>
          <p:nvPr>
            <p:ph idx="1"/>
          </p:nvPr>
        </p:nvSpPr>
        <p:spPr/>
        <p:txBody>
          <a:bodyPr/>
          <a:lstStyle/>
          <a:p>
            <a:pPr marL="0" indent="0">
              <a:buNone/>
            </a:pPr>
            <a:r>
              <a:rPr lang="en-US" dirty="0"/>
              <a:t>Day 1 is September 23</a:t>
            </a:r>
          </a:p>
          <a:p>
            <a:pPr marL="0" indent="0">
              <a:buNone/>
            </a:pPr>
            <a:r>
              <a:rPr lang="en-US" dirty="0"/>
              <a:t>CRs will need to request </a:t>
            </a:r>
            <a:r>
              <a:rPr lang="en-US" dirty="0">
                <a:solidFill>
                  <a:srgbClr val="FF0000"/>
                </a:solidFill>
              </a:rPr>
              <a:t>9/12/2024</a:t>
            </a:r>
            <a:r>
              <a:rPr lang="en-US" dirty="0"/>
              <a:t> in DTM~375</a:t>
            </a:r>
          </a:p>
        </p:txBody>
      </p:sp>
      <p:pic>
        <p:nvPicPr>
          <p:cNvPr id="12" name="Picture 11">
            <a:extLst>
              <a:ext uri="{FF2B5EF4-FFF2-40B4-BE49-F238E27FC236}">
                <a16:creationId xmlns:a16="http://schemas.microsoft.com/office/drawing/2014/main" id="{4D7AD226-7109-1310-C51F-F69E2E50359A}"/>
              </a:ext>
            </a:extLst>
          </p:cNvPr>
          <p:cNvPicPr>
            <a:picLocks noChangeAspect="1"/>
          </p:cNvPicPr>
          <p:nvPr/>
        </p:nvPicPr>
        <p:blipFill>
          <a:blip r:embed="rId3"/>
          <a:stretch>
            <a:fillRect/>
          </a:stretch>
        </p:blipFill>
        <p:spPr>
          <a:xfrm>
            <a:off x="617050" y="2209800"/>
            <a:ext cx="10957900" cy="3505202"/>
          </a:xfrm>
          <a:prstGeom prst="rect">
            <a:avLst/>
          </a:prstGeom>
        </p:spPr>
      </p:pic>
    </p:spTree>
    <p:extLst>
      <p:ext uri="{BB962C8B-B14F-4D97-AF65-F5344CB8AC3E}">
        <p14:creationId xmlns:p14="http://schemas.microsoft.com/office/powerpoint/2010/main" val="104897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Day 1 (continued) - ESIID 1 and ESIID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a:t>
            </a:fld>
            <a:endParaRPr lang="en-US" dirty="0"/>
          </a:p>
        </p:txBody>
      </p:sp>
      <p:pic>
        <p:nvPicPr>
          <p:cNvPr id="10" name="Picture 9">
            <a:extLst>
              <a:ext uri="{FF2B5EF4-FFF2-40B4-BE49-F238E27FC236}">
                <a16:creationId xmlns:a16="http://schemas.microsoft.com/office/drawing/2014/main" id="{418E0F4C-0232-14CB-53FC-742C62252DB3}"/>
              </a:ext>
            </a:extLst>
          </p:cNvPr>
          <p:cNvPicPr>
            <a:picLocks noChangeAspect="1"/>
          </p:cNvPicPr>
          <p:nvPr/>
        </p:nvPicPr>
        <p:blipFill>
          <a:blip r:embed="rId4"/>
          <a:stretch>
            <a:fillRect/>
          </a:stretch>
        </p:blipFill>
        <p:spPr>
          <a:xfrm>
            <a:off x="660398" y="1676400"/>
            <a:ext cx="10871204" cy="4297920"/>
          </a:xfrm>
          <a:prstGeom prst="rect">
            <a:avLst/>
          </a:prstGeom>
        </p:spPr>
      </p:pic>
    </p:spTree>
    <p:extLst>
      <p:ext uri="{BB962C8B-B14F-4D97-AF65-F5344CB8AC3E}">
        <p14:creationId xmlns:p14="http://schemas.microsoft.com/office/powerpoint/2010/main" val="95630231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IBANK01: Day 2 - ESIID 1 and ESIID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a:t>
            </a:fld>
            <a:endParaRPr lang="en-US" dirty="0"/>
          </a:p>
        </p:txBody>
      </p:sp>
      <p:pic>
        <p:nvPicPr>
          <p:cNvPr id="8" name="Picture 7">
            <a:extLst>
              <a:ext uri="{FF2B5EF4-FFF2-40B4-BE49-F238E27FC236}">
                <a16:creationId xmlns:a16="http://schemas.microsoft.com/office/drawing/2014/main" id="{F8F80A77-16DC-2510-369B-BE39AEAF004F}"/>
              </a:ext>
            </a:extLst>
          </p:cNvPr>
          <p:cNvPicPr>
            <a:picLocks noChangeAspect="1"/>
          </p:cNvPicPr>
          <p:nvPr/>
        </p:nvPicPr>
        <p:blipFill>
          <a:blip r:embed="rId2"/>
          <a:stretch>
            <a:fillRect/>
          </a:stretch>
        </p:blipFill>
        <p:spPr>
          <a:xfrm>
            <a:off x="686102" y="2057399"/>
            <a:ext cx="10819796" cy="2743202"/>
          </a:xfrm>
          <a:prstGeom prst="rect">
            <a:avLst/>
          </a:prstGeom>
        </p:spPr>
      </p:pic>
    </p:spTree>
    <p:extLst>
      <p:ext uri="{BB962C8B-B14F-4D97-AF65-F5344CB8AC3E}">
        <p14:creationId xmlns:p14="http://schemas.microsoft.com/office/powerpoint/2010/main" val="147583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a:xfrm>
            <a:off x="530412" y="194072"/>
            <a:ext cx="11277600" cy="518318"/>
          </a:xfrm>
        </p:spPr>
        <p:txBody>
          <a:bodyPr/>
          <a:lstStyle/>
          <a:p>
            <a:r>
              <a:rPr lang="en-US" dirty="0"/>
              <a:t>MBANK01: Day 1 - ESIID 1 and ESIID 2</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8" name="Content Placeholder 7">
            <a:extLst>
              <a:ext uri="{FF2B5EF4-FFF2-40B4-BE49-F238E27FC236}">
                <a16:creationId xmlns:a16="http://schemas.microsoft.com/office/drawing/2014/main" id="{36F3C370-8D97-BCBE-054D-2F458FCE785B}"/>
              </a:ext>
            </a:extLst>
          </p:cNvPr>
          <p:cNvSpPr>
            <a:spLocks noGrp="1"/>
          </p:cNvSpPr>
          <p:nvPr>
            <p:ph idx="1"/>
          </p:nvPr>
        </p:nvSpPr>
        <p:spPr>
          <a:xfrm>
            <a:off x="406400" y="609600"/>
            <a:ext cx="11379200" cy="5433223"/>
          </a:xfrm>
        </p:spPr>
        <p:txBody>
          <a:bodyPr/>
          <a:lstStyle/>
          <a:p>
            <a:pPr marL="0" indent="0">
              <a:buNone/>
            </a:pPr>
            <a:r>
              <a:rPr lang="en-US" dirty="0"/>
              <a:t>Day 1 is September 23</a:t>
            </a:r>
          </a:p>
          <a:p>
            <a:pPr marL="0" indent="0">
              <a:buNone/>
            </a:pPr>
            <a:r>
              <a:rPr lang="en-US" dirty="0"/>
              <a:t>CRs will need to request </a:t>
            </a:r>
            <a:r>
              <a:rPr lang="en-US" dirty="0">
                <a:solidFill>
                  <a:srgbClr val="FF0000"/>
                </a:solidFill>
              </a:rPr>
              <a:t>9/12/2024</a:t>
            </a:r>
            <a:r>
              <a:rPr lang="en-US" dirty="0"/>
              <a:t> in DTM~375</a:t>
            </a:r>
          </a:p>
        </p:txBody>
      </p:sp>
      <p:pic>
        <p:nvPicPr>
          <p:cNvPr id="3" name="Picture 2">
            <a:extLst>
              <a:ext uri="{FF2B5EF4-FFF2-40B4-BE49-F238E27FC236}">
                <a16:creationId xmlns:a16="http://schemas.microsoft.com/office/drawing/2014/main" id="{286FCCAE-CAD3-79C8-2D98-357F93D972D4}"/>
              </a:ext>
            </a:extLst>
          </p:cNvPr>
          <p:cNvPicPr>
            <a:picLocks noChangeAspect="1"/>
          </p:cNvPicPr>
          <p:nvPr/>
        </p:nvPicPr>
        <p:blipFill>
          <a:blip r:embed="rId3"/>
          <a:stretch>
            <a:fillRect/>
          </a:stretch>
        </p:blipFill>
        <p:spPr>
          <a:xfrm>
            <a:off x="468233" y="1724025"/>
            <a:ext cx="11229975" cy="4524375"/>
          </a:xfrm>
          <a:prstGeom prst="rect">
            <a:avLst/>
          </a:prstGeom>
        </p:spPr>
      </p:pic>
    </p:spTree>
    <p:extLst>
      <p:ext uri="{BB962C8B-B14F-4D97-AF65-F5344CB8AC3E}">
        <p14:creationId xmlns:p14="http://schemas.microsoft.com/office/powerpoint/2010/main" val="3560251009"/>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theme/themeOverride2.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imensions xmlns="8d5ee879-813f-4fb9-b7c2-a59846c21aeb">Widescreen (16:9)</Dimensions>
    <Month xmlns="8d5ee879-813f-4fb9-b7c2-a59846c21a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8" ma:contentTypeDescription="Create a new document." ma:contentTypeScope="" ma:versionID="e4f8a0aab30691cc9bbf5fe976433851">
  <xsd:schema xmlns:xsd="http://www.w3.org/2001/XMLSchema" xmlns:xs="http://www.w3.org/2001/XMLSchema" xmlns:p="http://schemas.microsoft.com/office/2006/metadata/properties" xmlns:ns2="8d5ee879-813f-4fb9-b7c2-a59846c21aeb" targetNamespace="http://schemas.microsoft.com/office/2006/metadata/properties" ma:root="true" ma:fieldsID="5803e8fe4874a8f6a6e54e87a6b41e72"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element ref="ns2:Dimensions" minOccurs="0"/>
                <xsd:element ref="ns2:MediaServiceObjectDetectorVersions" minOccurs="0"/>
                <xsd:element ref="ns2:Month"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imensions" ma:index="12" nillable="true" ma:displayName="Dimensions" ma:format="Dropdown" ma:internalName="Dimensions">
      <xsd:simpleType>
        <xsd:restriction base="dms:Choice">
          <xsd:enumeration value="Widescreen (16:9)"/>
          <xsd:enumeration value="Default Width"/>
          <xsd:enumeration value="HD"/>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onth" ma:index="14"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1A526C54-2038-4DDB-9077-84C80FF069E0}">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5ee879-813f-4fb9-b7c2-a59846c21aeb"/>
    <ds:schemaRef ds:uri="http://purl.org/dc/elements/1.1/"/>
  </ds:schemaRefs>
</ds:datastoreItem>
</file>

<file path=customXml/itemProps3.xml><?xml version="1.0" encoding="utf-8"?>
<ds:datastoreItem xmlns:ds="http://schemas.openxmlformats.org/officeDocument/2006/customXml" ds:itemID="{85727A64-0FE4-4085-B9DD-C355D03ED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18033</TotalTime>
  <Words>1396</Words>
  <Application>Microsoft Office PowerPoint</Application>
  <PresentationFormat>Widescreen</PresentationFormat>
  <Paragraphs>147</Paragraphs>
  <Slides>23</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Symbol</vt:lpstr>
      <vt:lpstr>Cover Slide</vt:lpstr>
      <vt:lpstr>Horizontal Theme</vt:lpstr>
      <vt:lpstr>Vertical Theme</vt:lpstr>
      <vt:lpstr>PowerPoint Presentation</vt:lpstr>
      <vt:lpstr>Agenda</vt:lpstr>
      <vt:lpstr>Flight Numbers</vt:lpstr>
      <vt:lpstr>Script Assignments - Existing CRs</vt:lpstr>
      <vt:lpstr>Script Assignments - TDSPs</vt:lpstr>
      <vt:lpstr>IBANK01: Day 1 - ESIID 1 and ESIID 2</vt:lpstr>
      <vt:lpstr>IBANK01: Day 1 (continued) - ESIID 1 and ESIID 2</vt:lpstr>
      <vt:lpstr>IBANK01: Day 2 - ESIID 1 and ESIID 2</vt:lpstr>
      <vt:lpstr>MBANK01: Day 1 - ESIID 1 and ESIID 2</vt:lpstr>
      <vt:lpstr>MBANK01: Day 1 (continued) - ESIID 1 and ESIID 2</vt:lpstr>
      <vt:lpstr>MBANK01: Day 2 - ESIID 1 and ESIID 2</vt:lpstr>
      <vt:lpstr>IBANK01 and MBANK01</vt:lpstr>
      <vt:lpstr>ICSA – Day 1 and Day 2</vt:lpstr>
      <vt:lpstr>MCSA – Day 1 and Day 2</vt:lpstr>
      <vt:lpstr>General FlighTrak Dashboard (CR)</vt:lpstr>
      <vt:lpstr>Pre-Flight (CR) Dashboard</vt:lpstr>
      <vt:lpstr>Current Flight Tasks</vt:lpstr>
      <vt:lpstr>IBANK01 ESIID 1 Day 1</vt:lpstr>
      <vt:lpstr>IBANK01 ESIID 1 Day 1</vt:lpstr>
      <vt:lpstr>Escalate to ERCOT</vt:lpstr>
      <vt:lpstr>Flight Progress</vt:lpstr>
      <vt:lpstr>Post Flight Expectations</vt:lpstr>
      <vt:lpstr>Important Dates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Meiners, Catherine</cp:lastModifiedBy>
  <cp:revision>523</cp:revision>
  <cp:lastPrinted>2017-10-10T21:31:05Z</cp:lastPrinted>
  <dcterms:created xsi:type="dcterms:W3CDTF">2016-01-21T15:20:31Z</dcterms:created>
  <dcterms:modified xsi:type="dcterms:W3CDTF">2024-08-12T20:18:45Z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ies>
</file>