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62" r:id="rId5"/>
  </p:sldMasterIdLst>
  <p:notesMasterIdLst>
    <p:notesMasterId r:id="rId10"/>
  </p:notesMasterIdLst>
  <p:handoutMasterIdLst>
    <p:handoutMasterId r:id="rId11"/>
  </p:handoutMasterIdLst>
  <p:sldIdLst>
    <p:sldId id="260" r:id="rId6"/>
    <p:sldId id="2581" r:id="rId7"/>
    <p:sldId id="2582" r:id="rId8"/>
    <p:sldId id="258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3F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27" autoAdjust="0"/>
    <p:restoredTop sz="96357" autoAdjust="0"/>
  </p:normalViewPr>
  <p:slideViewPr>
    <p:cSldViewPr showGuides="1">
      <p:cViewPr varScale="1">
        <p:scale>
          <a:sx n="81" d="100"/>
          <a:sy n="81" d="100"/>
        </p:scale>
        <p:origin x="90" y="6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7" d="100"/>
          <a:sy n="97" d="100"/>
        </p:scale>
        <p:origin x="357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196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24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9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6999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1669BDC-F321-4E0E-A3DB-2EA01CE18A28}"/>
              </a:ext>
            </a:extLst>
          </p:cNvPr>
          <p:cNvSpPr txBox="1"/>
          <p:nvPr userDrawn="1"/>
        </p:nvSpPr>
        <p:spPr>
          <a:xfrm>
            <a:off x="54675" y="645789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94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terchange.puc.texas.gov/Documents/54584_101_1417676.PDF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rchange.puc.texas.gov/Documents/55837_13_1422000.PDF" TargetMode="External"/><Relationship Id="rId2" Type="http://schemas.openxmlformats.org/officeDocument/2006/relationships/hyperlink" Target="https://interchange.puc.texas.gov/search/documents/?controlNumber=55837&amp;itemNumber=12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209800"/>
            <a:ext cx="55537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/>
              <a:t>Reliability Standard &amp; CONE/VOLL Updates</a:t>
            </a:r>
          </a:p>
          <a:p>
            <a:pPr algn="l"/>
            <a:endParaRPr lang="en-US" sz="2800" i="1" dirty="0"/>
          </a:p>
          <a:p>
            <a:pPr algn="l"/>
            <a:r>
              <a:rPr lang="en-US" i="1" dirty="0"/>
              <a:t>Pete Warnken</a:t>
            </a:r>
          </a:p>
          <a:p>
            <a:r>
              <a:rPr lang="en-US" dirty="0"/>
              <a:t>Resource Adequacy</a:t>
            </a:r>
          </a:p>
          <a:p>
            <a:endParaRPr lang="en-US" dirty="0"/>
          </a:p>
          <a:p>
            <a:r>
              <a:rPr lang="en-US" dirty="0"/>
              <a:t>Supply Analysis Working Group</a:t>
            </a:r>
          </a:p>
          <a:p>
            <a:endParaRPr lang="en-US" dirty="0"/>
          </a:p>
          <a:p>
            <a:r>
              <a:rPr lang="en-US" dirty="0"/>
              <a:t>August 26,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Reliability Standard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B5488D4A-3D7C-41A3-9DBF-F7406208C401}"/>
              </a:ext>
            </a:extLst>
          </p:cNvPr>
          <p:cNvSpPr txBox="1">
            <a:spLocks/>
          </p:cNvSpPr>
          <p:nvPr/>
        </p:nvSpPr>
        <p:spPr>
          <a:xfrm>
            <a:off x="381000" y="949570"/>
            <a:ext cx="8229600" cy="363791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PUCT staff filed a memo on August 22 summarizing stakeholder comments and providing Commissioner recommendations based on the input (Project 54584)</a:t>
            </a:r>
          </a:p>
          <a:p>
            <a:pPr marL="341313" indent="0">
              <a:buNone/>
            </a:pPr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https://interchange.puc.texas.gov/Documents/54584_101_1417676.PDF</a:t>
            </a:r>
            <a:endParaRPr lang="en-US" sz="24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PUCT staff is working on the Proposal for Adoption; the filing is expected before the August 29 PUCT Open Meeting</a:t>
            </a: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Reliability Standard approval is expected at the August 29 Open Meeting</a:t>
            </a:r>
          </a:p>
        </p:txBody>
      </p:sp>
    </p:spTree>
    <p:extLst>
      <p:ext uri="{BB962C8B-B14F-4D97-AF65-F5344CB8AC3E}">
        <p14:creationId xmlns:p14="http://schemas.microsoft.com/office/powerpoint/2010/main" val="856640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CONE and VOLL Studies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B5488D4A-3D7C-41A3-9DBF-F7406208C401}"/>
              </a:ext>
            </a:extLst>
          </p:cNvPr>
          <p:cNvSpPr txBox="1">
            <a:spLocks/>
          </p:cNvSpPr>
          <p:nvPr/>
        </p:nvSpPr>
        <p:spPr>
          <a:xfrm>
            <a:off x="381000" y="949570"/>
            <a:ext cx="8229600" cy="578619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kern="0" dirty="0">
                <a:latin typeface="Calibri" panose="020F0502020204030204" pitchFamily="34" charset="0"/>
                <a:cs typeface="Calibri" panose="020F0502020204030204" pitchFamily="34" charset="0"/>
              </a:rPr>
              <a:t>PUC staff adopted $140/kW-year as the CONE to use for planning studies (based on a frame CT reference technology)</a:t>
            </a:r>
          </a:p>
          <a:p>
            <a:r>
              <a:rPr lang="en-US" sz="2200" kern="0" dirty="0">
                <a:latin typeface="Calibri" panose="020F0502020204030204" pitchFamily="34" charset="0"/>
                <a:cs typeface="Calibri" panose="020F0502020204030204" pitchFamily="34" charset="0"/>
              </a:rPr>
              <a:t>ERCOT filed Brattle’s VOLL Study Final Report with the PUC in on August 22 (under Project 55837)</a:t>
            </a:r>
          </a:p>
          <a:p>
            <a:pPr marL="685800" lvl="1"/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ERCOT recommended that an ERCOT Region-wide VOLL for a one-hour outage of $35,000/MWh be used as the VOLL for planning purposes, including for the reliability standard and PCM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https://interchange.puc.texas.gov/search/documents/?controlNumber=55837&amp;itemNumber=12</a:t>
            </a: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US" sz="2200" kern="0" dirty="0">
                <a:latin typeface="Calibri" panose="020F0502020204030204" pitchFamily="34" charset="0"/>
                <a:cs typeface="Calibri" panose="020F0502020204030204" pitchFamily="34" charset="0"/>
              </a:rPr>
              <a:t>PUCT staff filed a memo on August 8</a:t>
            </a:r>
            <a:r>
              <a:rPr lang="en-US" sz="2200" kern="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200" kern="0" dirty="0">
                <a:latin typeface="Calibri" panose="020F0502020204030204" pitchFamily="34" charset="0"/>
                <a:cs typeface="Calibri" panose="020F0502020204030204" pitchFamily="34" charset="0"/>
              </a:rPr>
              <a:t> with a VOLL recommendation to use for cost-benefit analysis in planning studies</a:t>
            </a:r>
          </a:p>
          <a:p>
            <a:pPr marL="341313" indent="0">
              <a:buNone/>
            </a:pPr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https://interchange.puc.texas.gov/Documents/55837_13_1422000.PDF</a:t>
            </a:r>
            <a:endParaRPr lang="en-US" sz="20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4213" lvl="1" indent="-287338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Staff recommended a VOLL of $30,000/MWh</a:t>
            </a:r>
          </a:p>
          <a:p>
            <a:pPr marL="284163" indent="-287338"/>
            <a:r>
              <a:rPr lang="en-US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PUC is expected to discuss adoption of a VOLL for planning purposes at the August 29 Open Meeting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4163" indent="-287338"/>
            <a:endParaRPr lang="en-US" sz="24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884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CONE and VOLL Studies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84A5CE-AA83-15CF-77FC-410C7C2ADB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9" y="1398731"/>
            <a:ext cx="6142681" cy="246844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EF4D9F1-B58A-19DC-D0AF-CF10CC4963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3867178"/>
            <a:ext cx="2690079" cy="2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4145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1D4020FB-76D3-4767-8F2F-518097B806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63D459-1C05-483F-85D1-C9E478EC32CC}">
  <ds:schemaRefs>
    <ds:schemaRef ds:uri="http://www.w3.org/XML/1998/namespace"/>
    <ds:schemaRef ds:uri="http://schemas.microsoft.com/office/2006/metadata/properties"/>
    <ds:schemaRef ds:uri="http://purl.org/dc/elements/1.1/"/>
    <ds:schemaRef ds:uri="c34af464-7aa1-4edd-9be4-83dffc1cb926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41616</TotalTime>
  <Words>262</Words>
  <Application>Microsoft Office PowerPoint</Application>
  <PresentationFormat>On-screen Show (4:3)</PresentationFormat>
  <Paragraphs>26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1_Office Theme</vt:lpstr>
      <vt:lpstr>PowerPoint Presentation</vt:lpstr>
      <vt:lpstr>Reliability Standard</vt:lpstr>
      <vt:lpstr>CONE and VOLL Studies</vt:lpstr>
      <vt:lpstr>CONE and VOLL Studies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195</cp:revision>
  <cp:lastPrinted>2022-12-07T20:17:39Z</cp:lastPrinted>
  <dcterms:created xsi:type="dcterms:W3CDTF">2016-01-21T15:20:31Z</dcterms:created>
  <dcterms:modified xsi:type="dcterms:W3CDTF">2024-08-23T18:05:25Z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2023-08-21T21:00:16Z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9c944ced-d87b-4344-bf8b-4cc5dd33abcc</vt:lpwstr>
  </property>
  <property fmtid="{D5CDD505-2E9C-101B-9397-08002B2CF9AE}" pid="9" name="MSIP_Label_7084cbda-52b8-46fb-a7b7-cb5bd465ed85_ContentBits">
    <vt:lpwstr>0</vt:lpwstr>
  </property>
</Properties>
</file>