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</p:sldMasterIdLst>
  <p:notesMasterIdLst>
    <p:notesMasterId r:id="rId10"/>
  </p:notesMasterIdLst>
  <p:handoutMasterIdLst>
    <p:handoutMasterId r:id="rId11"/>
  </p:handoutMasterIdLst>
  <p:sldIdLst>
    <p:sldId id="260" r:id="rId4"/>
    <p:sldId id="369" r:id="rId5"/>
    <p:sldId id="2593" r:id="rId6"/>
    <p:sldId id="2592" r:id="rId7"/>
    <p:sldId id="2594" r:id="rId8"/>
    <p:sldId id="375" r:id="rId9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67" d="100"/>
          <a:sy n="67" d="100"/>
        </p:scale>
        <p:origin x="1284" y="10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8/26/2024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8/26/2024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51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2523768"/>
            <a:chOff x="787400" y="1397398"/>
            <a:chExt cx="7543800" cy="2523300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2523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August 28, 2024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John Schatz								Debbie McKeever</a:t>
              </a:r>
            </a:p>
            <a:p>
              <a:pPr eaLnBrk="1" hangingPunct="1"/>
              <a:r>
                <a:rPr lang="en-US" altLang="en-US" dirty="0"/>
                <a:t>Luminant Generation						Oncor Electric Delivery</a:t>
              </a:r>
            </a:p>
            <a:p>
              <a:pPr eaLnBrk="1" hangingPunct="1"/>
              <a:r>
                <a:rPr lang="en-US" altLang="en-US" dirty="0"/>
                <a:t>RMS Chair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9575" y="870517"/>
            <a:ext cx="7945188" cy="5320072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August 6, RMS Meeting - RMS approved</a:t>
            </a:r>
            <a:br>
              <a:rPr lang="en-US" sz="2400" b="0" dirty="0"/>
            </a:br>
            <a:endParaRPr lang="en-US" sz="24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2400" b="0" dirty="0"/>
              <a:t>RMGRR181, Alignment of Defined Term Usage and Resolution of Inconsistencies 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Aligns defined terms in the RMG with ERCOT Protocols listed in 2.1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Relocates 4 defined terms to ERCOT Protocol 2.1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Supports consistency - reduces misinterpretations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Clarifies processes</a:t>
            </a:r>
          </a:p>
          <a:p>
            <a:pPr>
              <a:spcAft>
                <a:spcPts val="600"/>
              </a:spcAft>
            </a:pPr>
            <a:r>
              <a:rPr lang="en-US" sz="2400" b="0" dirty="0"/>
              <a:t>No cost to implement </a:t>
            </a:r>
          </a:p>
          <a:p>
            <a:pPr marL="0" indent="0" algn="ctr">
              <a:spcAft>
                <a:spcPts val="600"/>
              </a:spcAft>
              <a:buNone/>
            </a:pPr>
            <a:endParaRPr lang="en-US" sz="2400" b="0" dirty="0"/>
          </a:p>
          <a:p>
            <a:pPr marL="0" indent="0" algn="ctr">
              <a:spcAft>
                <a:spcPts val="600"/>
              </a:spcAft>
              <a:buNone/>
            </a:pPr>
            <a:endParaRPr lang="en-US" sz="1800" b="0" dirty="0">
              <a:highlight>
                <a:srgbClr val="FFFF00"/>
              </a:highlight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 </a:t>
            </a:r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670993"/>
          </a:xfrm>
        </p:spPr>
        <p:txBody>
          <a:bodyPr/>
          <a:lstStyle/>
          <a:p>
            <a:r>
              <a:rPr lang="en-US" dirty="0"/>
              <a:t>RMS requests TAC Approval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F685F-26EC-411E-BCF6-9B3DA0F52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NPRR1095 TX SET 5.0, and MarkeTrak SCR817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44E7C0-079B-4FD6-8CAD-33B146A220A5}"/>
              </a:ext>
            </a:extLst>
          </p:cNvPr>
          <p:cNvSpPr txBox="1"/>
          <p:nvPr/>
        </p:nvSpPr>
        <p:spPr>
          <a:xfrm>
            <a:off x="438150" y="575013"/>
            <a:ext cx="827588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	</a:t>
            </a:r>
          </a:p>
          <a:p>
            <a:r>
              <a:rPr lang="en-US" dirty="0"/>
              <a:t>Texas SET 5.0 Implementation Timeline – Approved by RMS – August 6</a:t>
            </a:r>
          </a:p>
          <a:p>
            <a:endParaRPr lang="en-US" dirty="0"/>
          </a:p>
          <a:p>
            <a:r>
              <a:rPr lang="en-US" dirty="0"/>
              <a:t>MCT, TX SET, TDTMS, ERCOT and/or RMS have completed required NPRRs, RMGRRs and other Market rules, communications and deliverables necessary for a successful implementation. Support will continue through stabilization. </a:t>
            </a:r>
          </a:p>
          <a:p>
            <a:endParaRPr lang="en-US" dirty="0"/>
          </a:p>
          <a:p>
            <a:r>
              <a:rPr lang="en-US" dirty="0"/>
              <a:t>Specific to implementation readiness and cut-over weekend finalized…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Timeline for managing MarkeTrak issues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Plans for Emergency situations for service connections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Implementation Timeline – dates and times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Suspension of Transactions – per Transaction Types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Market activities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Communications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Contingency date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Web Services Descriptive Language (WSDL) for MarkeTrak API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TX SET EDI Guidelines </a:t>
            </a:r>
          </a:p>
          <a:p>
            <a:endParaRPr lang="en-US" dirty="0"/>
          </a:p>
          <a:p>
            <a:r>
              <a:rPr lang="en-US" dirty="0"/>
              <a:t>Note! Flight 0924 is in progress – Approximately 140 Duns   	</a:t>
            </a:r>
          </a:p>
        </p:txBody>
      </p:sp>
    </p:spTree>
    <p:extLst>
      <p:ext uri="{BB962C8B-B14F-4D97-AF65-F5344CB8AC3E}">
        <p14:creationId xmlns:p14="http://schemas.microsoft.com/office/powerpoint/2010/main" val="1355539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3848" y="832416"/>
            <a:ext cx="8281022" cy="5530283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Support from RMS, ERCOT and LRITF continue for addressing Market and transaction issues and processes primarily related to…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Billing and Usage</a:t>
            </a:r>
          </a:p>
          <a:p>
            <a:pPr>
              <a:spcAft>
                <a:spcPts val="600"/>
              </a:spcAft>
            </a:pPr>
            <a:r>
              <a:rPr lang="en-US" b="0" dirty="0"/>
              <a:t>650_01 Reconnect for Non-pay issue – temp. resolution in place</a:t>
            </a:r>
          </a:p>
          <a:p>
            <a:pPr>
              <a:spcAft>
                <a:spcPts val="600"/>
              </a:spcAft>
            </a:pPr>
            <a:r>
              <a:rPr lang="en-US" b="0" dirty="0"/>
              <a:t>AMS Data Practices – Gap Retrieval </a:t>
            </a:r>
          </a:p>
          <a:p>
            <a:pPr>
              <a:spcAft>
                <a:spcPts val="600"/>
              </a:spcAft>
            </a:pPr>
            <a:r>
              <a:rPr lang="en-US" b="0" dirty="0"/>
              <a:t>867_03 Interval Usage – overlapping dates </a:t>
            </a:r>
          </a:p>
          <a:p>
            <a:pPr>
              <a:spcAft>
                <a:spcPts val="600"/>
              </a:spcAft>
            </a:pPr>
            <a:r>
              <a:rPr lang="en-US" b="0" dirty="0"/>
              <a:t>REPs receive 810_02 Invoices but 867_03 Usage is missing</a:t>
            </a:r>
          </a:p>
          <a:p>
            <a:pPr>
              <a:spcAft>
                <a:spcPts val="600"/>
              </a:spcAft>
            </a:pPr>
            <a:r>
              <a:rPr lang="en-US" b="0" dirty="0"/>
              <a:t>REPs currently rely on AMS Supplemental Extracts </a:t>
            </a:r>
          </a:p>
          <a:p>
            <a:pPr>
              <a:spcAft>
                <a:spcPts val="600"/>
              </a:spcAft>
            </a:pPr>
            <a:r>
              <a:rPr lang="en-US" b="0" dirty="0"/>
              <a:t>SMT is needed – LP&amp;L expects cut over in 1</a:t>
            </a:r>
            <a:r>
              <a:rPr lang="en-US" b="0" baseline="30000" dirty="0"/>
              <a:t>st</a:t>
            </a:r>
            <a:r>
              <a:rPr lang="en-US" b="0" dirty="0"/>
              <a:t> Quarter 2025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LP&amp;L continue to be available, participate and responsive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Weekly calls will continue – communicate issues, </a:t>
            </a:r>
            <a:r>
              <a:rPr lang="en-US" b="0"/>
              <a:t>explore resolutions</a:t>
            </a: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b="0" dirty="0"/>
              <a:t>The need for future LRITF meetings will be evaluated by LRITF and RMS Leadership</a:t>
            </a:r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endParaRPr lang="en-US" sz="1800" b="0" dirty="0"/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	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41043"/>
            <a:ext cx="8531225" cy="670993"/>
          </a:xfrm>
        </p:spPr>
        <p:txBody>
          <a:bodyPr/>
          <a:lstStyle/>
          <a:p>
            <a:r>
              <a:rPr lang="en-US" dirty="0"/>
              <a:t>LP&amp;L Transition to Competition – Stabilization 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07310-7DBD-48B2-9074-2442F2312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TDSP Updates – Hurricane Beryl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F87005E-8B8C-4FB2-9A53-02474AFE6919}"/>
              </a:ext>
            </a:extLst>
          </p:cNvPr>
          <p:cNvSpPr txBox="1"/>
          <p:nvPr/>
        </p:nvSpPr>
        <p:spPr>
          <a:xfrm>
            <a:off x="4114800" y="631507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1C0E6D-4EE7-481C-BCBD-DDD0455F7901}"/>
              </a:ext>
            </a:extLst>
          </p:cNvPr>
          <p:cNvSpPr txBox="1"/>
          <p:nvPr/>
        </p:nvSpPr>
        <p:spPr>
          <a:xfrm>
            <a:off x="447675" y="838200"/>
            <a:ext cx="82867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AEP, Centerpoint and TNMP provided thorough overviews for Hurricane Beryl, primarily including…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Outages caused by Hurricane Beryl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Internal preparation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Damage to operating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Service Restoration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Customer communications and support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Mobile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Vegetation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Availability of resources and tools supporting Estimated Time of Restoration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Communication updates to Customers, REPs and the Market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Improvements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Future updates</a:t>
            </a:r>
          </a:p>
        </p:txBody>
      </p:sp>
    </p:spTree>
    <p:extLst>
      <p:ext uri="{BB962C8B-B14F-4D97-AF65-F5344CB8AC3E}">
        <p14:creationId xmlns:p14="http://schemas.microsoft.com/office/powerpoint/2010/main" val="4064773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Questions?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14857</TotalTime>
  <Words>426</Words>
  <Application>Microsoft Office PowerPoint</Application>
  <PresentationFormat>On-screen Show (4:3)</PresentationFormat>
  <Paragraphs>83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Custom Design</vt:lpstr>
      <vt:lpstr>PowerPoint Presentation</vt:lpstr>
      <vt:lpstr>RMS requests TAC Approval  </vt:lpstr>
      <vt:lpstr>NPRR1095 TX SET 5.0, and MarkeTrak SCR817  </vt:lpstr>
      <vt:lpstr>LP&amp;L Transition to Competition – Stabilization   </vt:lpstr>
      <vt:lpstr>TDSP Updates – Hurricane Beryl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799</cp:revision>
  <cp:lastPrinted>2023-09-19T20:21:51Z</cp:lastPrinted>
  <dcterms:created xsi:type="dcterms:W3CDTF">2010-04-12T23:12:02Z</dcterms:created>
  <dcterms:modified xsi:type="dcterms:W3CDTF">2024-08-26T13:40:08Z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