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67" r:id="rId3"/>
  </p:sldMasterIdLst>
  <p:notesMasterIdLst>
    <p:notesMasterId r:id="rId10"/>
  </p:notesMasterIdLst>
  <p:handoutMasterIdLst>
    <p:handoutMasterId r:id="rId11"/>
  </p:handoutMasterIdLst>
  <p:sldIdLst>
    <p:sldId id="260" r:id="rId4"/>
    <p:sldId id="369" r:id="rId5"/>
    <p:sldId id="2593" r:id="rId6"/>
    <p:sldId id="2592" r:id="rId7"/>
    <p:sldId id="2594" r:id="rId8"/>
    <p:sldId id="375" r:id="rId9"/>
  </p:sldIdLst>
  <p:sldSz cx="9144000" cy="6858000" type="screen4x3"/>
  <p:notesSz cx="7023100" cy="93091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32" userDrawn="1">
          <p15:clr>
            <a:srgbClr val="A4A3A4"/>
          </p15:clr>
        </p15:guide>
        <p15:guide id="2" pos="221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595" autoAdjust="0"/>
  </p:normalViewPr>
  <p:slideViewPr>
    <p:cSldViewPr snapToGrid="0" snapToObjects="1">
      <p:cViewPr varScale="1">
        <p:scale>
          <a:sx n="67" d="100"/>
          <a:sy n="67" d="100"/>
        </p:scale>
        <p:origin x="1284" y="104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78" d="100"/>
          <a:sy n="78" d="100"/>
        </p:scale>
        <p:origin x="-2034" y="-102"/>
      </p:cViewPr>
      <p:guideLst>
        <p:guide orient="horz" pos="2932"/>
        <p:guide pos="2212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viewProps" Target="viewProp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2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753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A93900B-E395-43E7-8304-29909643870B}" type="datetimeFigureOut">
              <a:rPr lang="en-US"/>
              <a:pPr>
                <a:defRPr/>
              </a:pPr>
              <a:t>8/26/2024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41738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7531" y="8841738"/>
            <a:ext cx="3043979" cy="465773"/>
          </a:xfrm>
          <a:prstGeom prst="rect">
            <a:avLst/>
          </a:prstGeom>
        </p:spPr>
        <p:txBody>
          <a:bodyPr vert="horz" wrap="square" lIns="91577" tIns="45789" rIns="91577" bIns="457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99E6681-5ED2-4276-ADE9-96EBF7D37320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1412685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7531" y="0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916DEC4A-A848-423D-B6D0-8A125B2D4CA1}" type="datetimeFigureOut">
              <a:rPr lang="en-US"/>
              <a:pPr>
                <a:defRPr/>
              </a:pPr>
              <a:t>8/26/2024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4275" y="698500"/>
            <a:ext cx="4654550" cy="34909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77" tIns="45789" rIns="91577" bIns="45789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2946" y="4422459"/>
            <a:ext cx="5617208" cy="4188778"/>
          </a:xfrm>
          <a:prstGeom prst="rect">
            <a:avLst/>
          </a:prstGeom>
        </p:spPr>
        <p:txBody>
          <a:bodyPr vert="horz" lIns="91577" tIns="45789" rIns="91577" bIns="45789" rtlCol="0"/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8841738"/>
            <a:ext cx="3043979" cy="465773"/>
          </a:xfrm>
          <a:prstGeom prst="rect">
            <a:avLst/>
          </a:prstGeom>
        </p:spPr>
        <p:txBody>
          <a:bodyPr vert="horz" lIns="91577" tIns="45789" rIns="91577" bIns="45789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7531" y="8841738"/>
            <a:ext cx="3043979" cy="465773"/>
          </a:xfrm>
          <a:prstGeom prst="rect">
            <a:avLst/>
          </a:prstGeom>
        </p:spPr>
        <p:txBody>
          <a:bodyPr vert="horz" wrap="square" lIns="91577" tIns="45789" rIns="91577" bIns="457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BB56BE11-F7D4-4A51-97C7-9E59A26F3BF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74253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DEEEA60B-7622-4EC2-8DF7-099F1D6081DA}" type="slidenum">
              <a:rPr lang="en-US" altLang="en-US" smtClean="0">
                <a:latin typeface="Calibri" panose="020F0502020204030204" pitchFamily="34" charset="0"/>
              </a:rPr>
              <a:pPr/>
              <a:t>1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2816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2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0716979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4064" indent="-286179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4715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2600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60486" indent="-228943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8372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6258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34144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92029" indent="-228943" defTabSz="457886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4AE44D9-16B7-444D-AA66-52C3E69C02E8}" type="slidenum">
              <a:rPr lang="en-US" altLang="en-US" smtClean="0">
                <a:latin typeface="Calibri" panose="020F0502020204030204" pitchFamily="34" charset="0"/>
              </a:rPr>
              <a:pPr/>
              <a:t>4</a:t>
            </a:fld>
            <a:endParaRPr lang="en-US" altLang="en-US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041513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70912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9013"/>
            <a:ext cx="2133600" cy="365125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94754E99-A0E5-4899-94D8-C73D0E406896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5492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6"/>
          <p:cNvSpPr txBox="1">
            <a:spLocks/>
          </p:cNvSpPr>
          <p:nvPr userDrawn="1"/>
        </p:nvSpPr>
        <p:spPr>
          <a:xfrm>
            <a:off x="6705600" y="6202363"/>
            <a:ext cx="2133600" cy="182562"/>
          </a:xfrm>
          <a:prstGeom prst="rect">
            <a:avLst/>
          </a:prstGeom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>
              <a:defRPr/>
            </a:pPr>
            <a:fld id="{F7754F16-BD6A-4448-A728-D47AE01157D9}" type="slidenum">
              <a:rPr lang="en-US" altLang="en-US" sz="1200" smtClean="0"/>
              <a:pPr algn="r" eaLnBrk="1" hangingPunct="1">
                <a:defRPr/>
              </a:pPr>
              <a:t>‹#›</a:t>
            </a:fld>
            <a:endParaRPr lang="en-US" altLang="en-US" sz="1200"/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200025"/>
          </a:xfrm>
        </p:spPr>
        <p:txBody>
          <a:bodyPr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392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10896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12" name="Picture 11"/>
          <p:cNvPicPr>
            <a:picLocks/>
          </p:cNvPicPr>
          <p:nvPr userDrawn="1"/>
        </p:nvPicPr>
        <p:blipFill rotWithShape="1">
          <a:blip r:embed="rId6"/>
          <a:srcRect t="-1" b="46868"/>
          <a:stretch/>
        </p:blipFill>
        <p:spPr>
          <a:xfrm>
            <a:off x="214884" y="0"/>
            <a:ext cx="8714232" cy="6858000"/>
          </a:xfrm>
          <a:prstGeom prst="rect">
            <a:avLst/>
          </a:prstGeom>
          <a:effectLst>
            <a:reflection stA="58000" endPos="1000" dir="5400000" sy="-100000" algn="bl" rotWithShape="0"/>
          </a:effec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58EF099-2B0E-49FB-A308-8F2246FAE50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4274" r:id="rId1"/>
    <p:sldLayoutId id="2147494275" r:id="rId2"/>
    <p:sldLayoutId id="2147494276" r:id="rId3"/>
    <p:sldLayoutId id="2147494277" r:id="rId4"/>
  </p:sldLayoutIdLst>
  <p:hf sldNum="0"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3"/>
          <p:cNvGrpSpPr>
            <a:grpSpLocks/>
          </p:cNvGrpSpPr>
          <p:nvPr/>
        </p:nvGrpSpPr>
        <p:grpSpPr bwMode="auto">
          <a:xfrm>
            <a:off x="787400" y="2349797"/>
            <a:ext cx="7543800" cy="2523768"/>
            <a:chOff x="787400" y="1397398"/>
            <a:chExt cx="7543800" cy="2523300"/>
          </a:xfrm>
        </p:grpSpPr>
        <p:sp>
          <p:nvSpPr>
            <p:cNvPr id="7171" name="TextBox 9"/>
            <p:cNvSpPr txBox="1">
              <a:spLocks noChangeArrowheads="1"/>
            </p:cNvSpPr>
            <p:nvPr/>
          </p:nvSpPr>
          <p:spPr bwMode="auto">
            <a:xfrm>
              <a:off x="787400" y="1397398"/>
              <a:ext cx="7543800" cy="2523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defTabSz="4572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/>
              <a:r>
                <a:rPr lang="en-US" altLang="en-US" sz="3200" b="1" dirty="0"/>
                <a:t>RMS Update to TAC </a:t>
              </a:r>
              <a:endParaRPr lang="en-US" altLang="en-US" sz="2000" dirty="0"/>
            </a:p>
            <a:p>
              <a:pPr eaLnBrk="1" hangingPunct="1"/>
              <a:r>
                <a:rPr lang="en-US" altLang="en-US" dirty="0"/>
                <a:t> </a:t>
              </a:r>
            </a:p>
            <a:p>
              <a:pPr eaLnBrk="1" hangingPunct="1"/>
              <a:r>
                <a:rPr lang="en-US" altLang="en-US" dirty="0"/>
                <a:t>August 28, 2024</a:t>
              </a:r>
            </a:p>
            <a:p>
              <a:pPr eaLnBrk="1" hangingPunct="1"/>
              <a:endParaRPr lang="en-US" altLang="en-US" dirty="0"/>
            </a:p>
            <a:p>
              <a:pPr eaLnBrk="1" hangingPunct="1"/>
              <a:endParaRPr lang="en-US" altLang="en-US" dirty="0"/>
            </a:p>
            <a:p>
              <a:pPr eaLnBrk="1" hangingPunct="1"/>
              <a:r>
                <a:rPr lang="en-US" altLang="en-US" dirty="0"/>
                <a:t>John Schatz								Debbie McKeever</a:t>
              </a:r>
            </a:p>
            <a:p>
              <a:pPr eaLnBrk="1" hangingPunct="1"/>
              <a:r>
                <a:rPr lang="en-US" altLang="en-US" dirty="0"/>
                <a:t>Luminant Generation						Oncor Electric Delivery</a:t>
              </a:r>
            </a:p>
            <a:p>
              <a:pPr eaLnBrk="1" hangingPunct="1"/>
              <a:r>
                <a:rPr lang="en-US" altLang="en-US" dirty="0"/>
                <a:t>RMS Chair								RMS Vice Chair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698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409575" y="870517"/>
            <a:ext cx="7945188" cy="5320072"/>
          </a:xfrm>
          <a:prstGeom prst="rect">
            <a:avLst/>
          </a:prstGeom>
          <a:noFill/>
          <a:ln>
            <a:noFill/>
          </a:ln>
          <a:effec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Aft>
                <a:spcPts val="600"/>
              </a:spcAft>
              <a:buNone/>
            </a:pPr>
            <a:r>
              <a:rPr lang="en-US" sz="2400" b="0" dirty="0"/>
              <a:t>August 6, RMS Meeting - RMS approved</a:t>
            </a:r>
            <a:br>
              <a:rPr lang="en-US" sz="2400" b="0" dirty="0"/>
            </a:br>
            <a:endParaRPr lang="en-US" sz="2400" b="0" dirty="0"/>
          </a:p>
          <a:p>
            <a:pPr marL="0" indent="0">
              <a:spcAft>
                <a:spcPts val="600"/>
              </a:spcAft>
              <a:buNone/>
            </a:pPr>
            <a:r>
              <a:rPr lang="en-US" sz="2400" b="0" dirty="0"/>
              <a:t>RMGRR181, Alignment of Defined Term Usage and Resolution of Inconsistencies </a:t>
            </a:r>
          </a:p>
          <a:p>
            <a:pPr>
              <a:spcAft>
                <a:spcPts val="600"/>
              </a:spcAft>
            </a:pPr>
            <a:r>
              <a:rPr lang="en-US" sz="2400" b="0" dirty="0"/>
              <a:t>Aligns defined terms in the RMG with ERCOT Protocols listed in 2.1</a:t>
            </a:r>
          </a:p>
          <a:p>
            <a:pPr>
              <a:spcAft>
                <a:spcPts val="600"/>
              </a:spcAft>
            </a:pPr>
            <a:r>
              <a:rPr lang="en-US" sz="2400" b="0" dirty="0"/>
              <a:t>Relocates 4 defined terms to ERCOT Protocol 2.1</a:t>
            </a:r>
          </a:p>
          <a:p>
            <a:pPr>
              <a:spcAft>
                <a:spcPts val="600"/>
              </a:spcAft>
            </a:pPr>
            <a:r>
              <a:rPr lang="en-US" sz="2400" b="0" dirty="0"/>
              <a:t>Supports consistency - reduces misinterpretations</a:t>
            </a:r>
          </a:p>
          <a:p>
            <a:pPr>
              <a:spcAft>
                <a:spcPts val="600"/>
              </a:spcAft>
            </a:pPr>
            <a:r>
              <a:rPr lang="en-US" sz="2400" b="0" dirty="0"/>
              <a:t>Clarifies processes</a:t>
            </a:r>
          </a:p>
          <a:p>
            <a:pPr>
              <a:spcAft>
                <a:spcPts val="600"/>
              </a:spcAft>
            </a:pPr>
            <a:r>
              <a:rPr lang="en-US" sz="2400" b="0" dirty="0"/>
              <a:t>No cost to implement </a:t>
            </a:r>
          </a:p>
          <a:p>
            <a:pPr marL="0" indent="0" algn="ctr">
              <a:spcAft>
                <a:spcPts val="600"/>
              </a:spcAft>
              <a:buNone/>
            </a:pPr>
            <a:endParaRPr lang="en-US" sz="2400" b="0" dirty="0"/>
          </a:p>
          <a:p>
            <a:pPr marL="0" indent="0" algn="ctr">
              <a:spcAft>
                <a:spcPts val="600"/>
              </a:spcAft>
              <a:buNone/>
            </a:pPr>
            <a:endParaRPr lang="en-US" sz="1800" b="0" dirty="0">
              <a:highlight>
                <a:srgbClr val="FFFF00"/>
              </a:highlight>
            </a:endParaRPr>
          </a:p>
          <a:p>
            <a:pPr marL="0" indent="0">
              <a:spcAft>
                <a:spcPts val="600"/>
              </a:spcAft>
              <a:buNone/>
            </a:pPr>
            <a:r>
              <a:rPr lang="en-US" sz="1800" b="0" dirty="0"/>
              <a:t> </a:t>
            </a:r>
          </a:p>
          <a:p>
            <a:pPr marL="0" indent="0">
              <a:spcAft>
                <a:spcPts val="600"/>
              </a:spcAft>
              <a:buNone/>
            </a:pPr>
            <a:endParaRPr lang="en-US" sz="1800" b="0" dirty="0"/>
          </a:p>
          <a:p>
            <a:pPr marL="0" indent="0">
              <a:spcAft>
                <a:spcPts val="600"/>
              </a:spcAft>
              <a:buNone/>
            </a:pPr>
            <a:r>
              <a:rPr lang="en-US" sz="1800" b="0" dirty="0"/>
              <a:t>	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5BC1C09-36B7-4C30-B6FB-D43041D1DC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9662" y="179143"/>
            <a:ext cx="8531225" cy="670993"/>
          </a:xfrm>
        </p:spPr>
        <p:txBody>
          <a:bodyPr/>
          <a:lstStyle/>
          <a:p>
            <a:r>
              <a:rPr lang="en-US" dirty="0"/>
              <a:t>RMS requests TAC Approval 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36476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9F685F-26EC-411E-BCF6-9B3DA0F528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NPRR1095 TX SET 5.0, and MarkeTrak SCR817  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F44E7C0-079B-4FD6-8CAD-33B146A220A5}"/>
              </a:ext>
            </a:extLst>
          </p:cNvPr>
          <p:cNvSpPr txBox="1"/>
          <p:nvPr/>
        </p:nvSpPr>
        <p:spPr>
          <a:xfrm>
            <a:off x="438150" y="575013"/>
            <a:ext cx="8275888" cy="563231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/>
              <a:t>	</a:t>
            </a:r>
          </a:p>
          <a:p>
            <a:r>
              <a:rPr lang="en-US" dirty="0"/>
              <a:t>Texas SET 5.0 Implementation Timeline – Approved by RMS – August 6</a:t>
            </a:r>
          </a:p>
          <a:p>
            <a:endParaRPr lang="en-US" dirty="0"/>
          </a:p>
          <a:p>
            <a:r>
              <a:rPr lang="en-US" dirty="0"/>
              <a:t>MCT, TX SET, TDTMS, ERCOT and/or RMS have completed required NPRRs, RMGRRs and other Market rules, communications and deliverables necessary for a successful implementation. Support will continue through stabilization. </a:t>
            </a:r>
          </a:p>
          <a:p>
            <a:endParaRPr lang="en-US" dirty="0"/>
          </a:p>
          <a:p>
            <a:r>
              <a:rPr lang="en-US" dirty="0"/>
              <a:t>Specific to implementation readiness and cut-over weekend finalized…</a:t>
            </a:r>
          </a:p>
          <a:p>
            <a:endParaRPr lang="en-US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Timeline for managing MarkeTrak issues 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Plans for Emergency situations for service connections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TX SET Implementation Timeline – dates and times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Suspension of Transactions – per Transaction Types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Market activities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Communications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Contingency date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Web Services Descriptive Language (WSDL) for MarkeTrak API users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TX SET EDI Guidelines </a:t>
            </a:r>
          </a:p>
          <a:p>
            <a:endParaRPr lang="en-US" dirty="0"/>
          </a:p>
          <a:p>
            <a:r>
              <a:rPr lang="en-US" dirty="0"/>
              <a:t>Note! Flight 0924 is in progress – Approximately 140 Duns   	</a:t>
            </a:r>
          </a:p>
        </p:txBody>
      </p:sp>
    </p:spTree>
    <p:extLst>
      <p:ext uri="{BB962C8B-B14F-4D97-AF65-F5344CB8AC3E}">
        <p14:creationId xmlns:p14="http://schemas.microsoft.com/office/powerpoint/2010/main" val="13555394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93848" y="832416"/>
            <a:ext cx="8281022" cy="5530283"/>
          </a:xfrm>
          <a:prstGeom prst="rect">
            <a:avLst/>
          </a:prstGeom>
          <a:noFill/>
          <a:ln>
            <a:noFill/>
          </a:ln>
          <a:effectLst/>
        </p:spPr>
        <p:txBody>
          <a:bodyPr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buChar char="•"/>
              <a:defRPr sz="20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buChar char="•"/>
              <a:defRPr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har char="–"/>
              <a:defRPr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Support from RMS, ERCOT and LRITF continue for addressing Market and transaction issues and processes primarily related to… 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Billing and Usage</a:t>
            </a:r>
          </a:p>
          <a:p>
            <a:pPr>
              <a:spcAft>
                <a:spcPts val="600"/>
              </a:spcAft>
            </a:pPr>
            <a:r>
              <a:rPr lang="en-US" b="0" dirty="0"/>
              <a:t>650_01 Reconnect for Non-pay issue – temp. resolution in place</a:t>
            </a:r>
          </a:p>
          <a:p>
            <a:pPr>
              <a:spcAft>
                <a:spcPts val="600"/>
              </a:spcAft>
            </a:pPr>
            <a:r>
              <a:rPr lang="en-US" b="0" dirty="0"/>
              <a:t>AMS Data Practices – Gap Retrieval </a:t>
            </a:r>
          </a:p>
          <a:p>
            <a:pPr>
              <a:spcAft>
                <a:spcPts val="600"/>
              </a:spcAft>
            </a:pPr>
            <a:r>
              <a:rPr lang="en-US" b="0" dirty="0"/>
              <a:t>867_03 Interval Usage – overlapping dates </a:t>
            </a:r>
          </a:p>
          <a:p>
            <a:pPr>
              <a:spcAft>
                <a:spcPts val="600"/>
              </a:spcAft>
            </a:pPr>
            <a:r>
              <a:rPr lang="en-US" b="0" dirty="0"/>
              <a:t>REPs receive 810_02 Invoices but 867_03 Usage is missing</a:t>
            </a:r>
          </a:p>
          <a:p>
            <a:pPr>
              <a:spcAft>
                <a:spcPts val="600"/>
              </a:spcAft>
            </a:pPr>
            <a:r>
              <a:rPr lang="en-US" b="0" dirty="0"/>
              <a:t>REPs currently rely on AMS Supplemental Extracts </a:t>
            </a:r>
          </a:p>
          <a:p>
            <a:pPr>
              <a:spcAft>
                <a:spcPts val="600"/>
              </a:spcAft>
            </a:pPr>
            <a:r>
              <a:rPr lang="en-US" b="0" dirty="0"/>
              <a:t>SMT is needed – LP&amp;L expects cut over in 1</a:t>
            </a:r>
            <a:r>
              <a:rPr lang="en-US" b="0" baseline="30000" dirty="0"/>
              <a:t>st</a:t>
            </a:r>
            <a:r>
              <a:rPr lang="en-US" b="0" dirty="0"/>
              <a:t> Quarter 2025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LP&amp;L continue to be available, participate and responsive 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Weekly calls will continue – communicate issues, </a:t>
            </a:r>
            <a:r>
              <a:rPr lang="en-US" b="0"/>
              <a:t>explore resolutions</a:t>
            </a: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r>
              <a:rPr lang="en-US" b="0" dirty="0"/>
              <a:t>The need for future LRITF meetings will be evaluated by LRITF and RMS Leadership</a:t>
            </a:r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b="0" dirty="0"/>
          </a:p>
          <a:p>
            <a:pPr marL="0" indent="0">
              <a:spcAft>
                <a:spcPts val="600"/>
              </a:spcAft>
              <a:buNone/>
            </a:pPr>
            <a:endParaRPr lang="en-US" sz="1800" b="0" dirty="0"/>
          </a:p>
          <a:p>
            <a:pPr marL="0" indent="0">
              <a:spcAft>
                <a:spcPts val="600"/>
              </a:spcAft>
              <a:buNone/>
            </a:pPr>
            <a:endParaRPr lang="en-US" sz="1800" b="0" dirty="0"/>
          </a:p>
          <a:p>
            <a:pPr marL="0" indent="0">
              <a:spcAft>
                <a:spcPts val="600"/>
              </a:spcAft>
              <a:buNone/>
            </a:pPr>
            <a:r>
              <a:rPr lang="en-US" sz="1800" b="0" dirty="0"/>
              <a:t>	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5BC1C09-36B7-4C30-B6FB-D43041D1DC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9662" y="141043"/>
            <a:ext cx="8531225" cy="670993"/>
          </a:xfrm>
        </p:spPr>
        <p:txBody>
          <a:bodyPr/>
          <a:lstStyle/>
          <a:p>
            <a:r>
              <a:rPr lang="en-US" dirty="0"/>
              <a:t>LP&amp;L Transition to Competition – Stabilization  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754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907310-7DBD-48B2-9074-2442F23127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TDSP Updates – Hurricane Beryl 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9F87005E-8B8C-4FB2-9A53-02474AFE6919}"/>
              </a:ext>
            </a:extLst>
          </p:cNvPr>
          <p:cNvSpPr txBox="1"/>
          <p:nvPr/>
        </p:nvSpPr>
        <p:spPr>
          <a:xfrm>
            <a:off x="4114800" y="6315075"/>
            <a:ext cx="914400" cy="9144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C1C0E6D-4EE7-481C-BCBD-DDD0455F7901}"/>
              </a:ext>
            </a:extLst>
          </p:cNvPr>
          <p:cNvSpPr txBox="1"/>
          <p:nvPr/>
        </p:nvSpPr>
        <p:spPr>
          <a:xfrm>
            <a:off x="447675" y="838200"/>
            <a:ext cx="8286750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/>
              <a:t>AEP, Centerpoint and TNMP provided thorough overviews for Hurricane Beryl, primarily including…</a:t>
            </a:r>
          </a:p>
          <a:p>
            <a:endParaRPr lang="en-US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Outages caused by Hurricane Beryl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Internal preparation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Damage to operating system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Service Restoration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Safety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Customer communications and support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Mobile Generation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Vegetation Management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Availability of resources and tools supporting Estimated Time of Restoration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Communication updates to Customers, REPs and the Market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Improvements needed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Future updates</a:t>
            </a:r>
          </a:p>
        </p:txBody>
      </p:sp>
    </p:spTree>
    <p:extLst>
      <p:ext uri="{BB962C8B-B14F-4D97-AF65-F5344CB8AC3E}">
        <p14:creationId xmlns:p14="http://schemas.microsoft.com/office/powerpoint/2010/main" val="40647734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7457" y="156280"/>
            <a:ext cx="8214102" cy="669782"/>
          </a:xfrm>
        </p:spPr>
        <p:txBody>
          <a:bodyPr>
            <a:normAutofit/>
          </a:bodyPr>
          <a:lstStyle/>
          <a:p>
            <a:r>
              <a:rPr lang="en-US" sz="2800" dirty="0"/>
              <a:t>	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557" y="279400"/>
            <a:ext cx="8668097" cy="4667250"/>
          </a:xfrm>
        </p:spPr>
        <p:txBody>
          <a:bodyPr>
            <a:normAutofit/>
          </a:bodyPr>
          <a:lstStyle/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endParaRPr lang="en-US" sz="18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endParaRPr lang="en-US" sz="18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marR="0" indent="0">
              <a:lnSpc>
                <a:spcPct val="107000"/>
              </a:lnSpc>
              <a:spcBef>
                <a:spcPts val="0"/>
              </a:spcBef>
              <a:spcAft>
                <a:spcPts val="225"/>
              </a:spcAft>
              <a:buNone/>
            </a:pPr>
            <a:r>
              <a:rPr lang="en-US" sz="18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en-US" sz="4000" dirty="0"/>
              <a:t>Questions?</a:t>
            </a:r>
          </a:p>
          <a:p>
            <a:pPr marL="0" indent="0" algn="ctr">
              <a:buNone/>
            </a:pPr>
            <a:endParaRPr lang="en-US" sz="4000" dirty="0"/>
          </a:p>
          <a:p>
            <a:pPr marL="0" indent="0" algn="ctr">
              <a:buNone/>
            </a:pPr>
            <a:r>
              <a:rPr lang="en-US" sz="4000" dirty="0"/>
              <a:t>Thank You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DA31E-5185-4CB0-88E0-309A957138B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8012081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3AD6A9D-E05D-44AF-B5F9-103C86E8102F}">
  <ds:schemaRefs>
    <ds:schemaRef ds:uri="http://schemas.openxmlformats.org/package/2006/metadata/core-properties"/>
    <ds:schemaRef ds:uri="http://www.w3.org/XML/1998/namespace"/>
    <ds:schemaRef ds:uri="http://schemas.microsoft.com/office/infopath/2007/PartnerControls"/>
    <ds:schemaRef ds:uri="http://purl.org/dc/dcmitype/"/>
    <ds:schemaRef ds:uri="http://purl.org/dc/elements/1.1/"/>
    <ds:schemaRef ds:uri="http://schemas.microsoft.com/office/2006/documentManagement/types"/>
    <ds:schemaRef ds:uri="c34af464-7aa1-4edd-9be4-83dffc1cb926"/>
    <ds:schemaRef ds:uri="http://schemas.microsoft.com/office/2006/metadata/properties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14857</TotalTime>
  <Words>426</Words>
  <Application>Microsoft Office PowerPoint</Application>
  <PresentationFormat>On-screen Show (4:3)</PresentationFormat>
  <Paragraphs>83</Paragraphs>
  <Slides>6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Times New Roman</vt:lpstr>
      <vt:lpstr>Custom Design</vt:lpstr>
      <vt:lpstr>PowerPoint Presentation</vt:lpstr>
      <vt:lpstr>RMS requests TAC Approval  </vt:lpstr>
      <vt:lpstr>NPRR1095 TX SET 5.0, and MarkeTrak SCR817  </vt:lpstr>
      <vt:lpstr>LP&amp;L Transition to Competition – Stabilization   </vt:lpstr>
      <vt:lpstr>TDSP Updates – Hurricane Beryl </vt:lpstr>
      <vt:lpstr>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Mckeever, Deborah</cp:lastModifiedBy>
  <cp:revision>799</cp:revision>
  <cp:lastPrinted>2023-09-19T20:21:51Z</cp:lastPrinted>
  <dcterms:created xsi:type="dcterms:W3CDTF">2010-04-12T23:12:02Z</dcterms:created>
  <dcterms:modified xsi:type="dcterms:W3CDTF">2024-08-26T13:40:08Z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  <property fmtid="{D5CDD505-2E9C-101B-9397-08002B2CF9AE}" pid="3" name="MSIP_Label_7084cbda-52b8-46fb-a7b7-cb5bd465ed85_Enabled">
    <vt:lpwstr>true</vt:lpwstr>
  </property>
  <property fmtid="{D5CDD505-2E9C-101B-9397-08002B2CF9AE}" pid="4" name="MSIP_Label_7084cbda-52b8-46fb-a7b7-cb5bd465ed85_SetDate">
    <vt:lpwstr>2023-07-14T17:21:52Z</vt:lpwstr>
  </property>
  <property fmtid="{D5CDD505-2E9C-101B-9397-08002B2CF9AE}" pid="5" name="MSIP_Label_7084cbda-52b8-46fb-a7b7-cb5bd465ed85_Method">
    <vt:lpwstr>Standard</vt:lpwstr>
  </property>
  <property fmtid="{D5CDD505-2E9C-101B-9397-08002B2CF9AE}" pid="6" name="MSIP_Label_7084cbda-52b8-46fb-a7b7-cb5bd465ed85_Name">
    <vt:lpwstr>Internal</vt:lpwstr>
  </property>
  <property fmtid="{D5CDD505-2E9C-101B-9397-08002B2CF9AE}" pid="7" name="MSIP_Label_7084cbda-52b8-46fb-a7b7-cb5bd465ed85_SiteId">
    <vt:lpwstr>0afb747d-bff7-4596-a9fc-950ef9e0ec45</vt:lpwstr>
  </property>
  <property fmtid="{D5CDD505-2E9C-101B-9397-08002B2CF9AE}" pid="8" name="MSIP_Label_7084cbda-52b8-46fb-a7b7-cb5bd465ed85_ActionId">
    <vt:lpwstr>d8e5c145-1c97-4dfa-ac29-6cd666e16cb8</vt:lpwstr>
  </property>
  <property fmtid="{D5CDD505-2E9C-101B-9397-08002B2CF9AE}" pid="9" name="MSIP_Label_7084cbda-52b8-46fb-a7b7-cb5bd465ed85_ContentBits">
    <vt:lpwstr>0</vt:lpwstr>
  </property>
</Properties>
</file>