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8"/>
  </p:notesMasterIdLst>
  <p:handoutMasterIdLst>
    <p:handoutMasterId r:id="rId9"/>
  </p:handoutMasterIdLst>
  <p:sldIdLst>
    <p:sldId id="267" r:id="rId6"/>
    <p:sldId id="268"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39" d="100"/>
          <a:sy n="139" d="100"/>
        </p:scale>
        <p:origin x="114" y="35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8/27/2024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8/27/2024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a:p>
        </p:txBody>
      </p:sp>
    </p:spTree>
    <p:extLst>
      <p:ext uri="{BB962C8B-B14F-4D97-AF65-F5344CB8AC3E}">
        <p14:creationId xmlns:p14="http://schemas.microsoft.com/office/powerpoint/2010/main" val="2889343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669724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8/28/24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1</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3023754956"/>
              </p:ext>
            </p:extLst>
          </p:nvPr>
        </p:nvGraphicFramePr>
        <p:xfrm>
          <a:off x="152400" y="838200"/>
          <a:ext cx="8839201" cy="5240527"/>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786114">
                  <a:extLst>
                    <a:ext uri="{9D8B030D-6E8A-4147-A177-3AD203B41FA5}">
                      <a16:colId xmlns:a16="http://schemas.microsoft.com/office/drawing/2014/main" val="2242667561"/>
                    </a:ext>
                  </a:extLst>
                </a:gridCol>
                <a:gridCol w="1127050">
                  <a:extLst>
                    <a:ext uri="{9D8B030D-6E8A-4147-A177-3AD203B41FA5}">
                      <a16:colId xmlns:a16="http://schemas.microsoft.com/office/drawing/2014/main" val="637760182"/>
                    </a:ext>
                  </a:extLst>
                </a:gridCol>
                <a:gridCol w="3238227">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39321">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ERCOT Opinion/ERCOT Market Impact Statement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NPRR1221, Related to NOGRR262, Provisions for Operator Controlled Manual Load Shed</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NPRR1221. ERCOT Staff has reviewed NPRR1221 and believes it provides a positive market impact by ensuring the required alignment between ERCOT and TOs during an EEA Level 3 Load shed event, and ensuring ERCOT and TOs understand their respective responsibilities during an EEA Level 3 firm Load shed event.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NPRR1221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NPRR1221.</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53981712"/>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NPRR1236, RTC+B Modifications to RUC Capacity Short Calculations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PR447, Real-Time Co-Optimization (RTC).)</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NPRR1236. ERCOT Staff has reviewed NPRR1236 and believes the market impact for NPRR1236 addresses limitations in the current RTC grey-boxed language for RUC Capacity Short calculations by considering Ancillary Service sub-types, changes to the calculation process involving Reg-Down, correction to bill determinant formulas, and SOC of ESRs in alignment with NPRR1204.  The changes in this NPRR were anticipated by the RTC+B project and are already being incorporated in the design.</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Credit Staff and the Credit Finance Sub Group (CFSG) have reviewed NPRR1236 and do not believe that it requires changes to credit monitoring activity or the calculation of liability.</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NPRR1236.</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666525996"/>
                  </a:ext>
                </a:extLst>
              </a:tr>
              <a:tr h="958087">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NPRR1227, Related to RMGRR181, Alignment of Defined Term Usage and Resolution of Inconsistencies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r>
                        <a:rPr lang="en-US" sz="800" u="none" kern="1200" dirty="0">
                          <a:solidFill>
                            <a:schemeClr val="dk1"/>
                          </a:solidFill>
                          <a:effectLst/>
                          <a:latin typeface="Calibri" panose="020F0502020204030204" pitchFamily="34" charset="0"/>
                          <a:ea typeface="+mn-ea"/>
                          <a:cs typeface="Calibri" panose="020F0502020204030204" pitchFamily="34" charset="0"/>
                        </a:rPr>
                        <a:t>No impact</a:t>
                      </a:r>
                      <a:endParaRPr lang="en-US" sz="800" u="none"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kern="1200" dirty="0">
                          <a:solidFill>
                            <a:schemeClr val="dk1"/>
                          </a:solidFill>
                          <a:effectLst/>
                          <a:latin typeface="Calibri" panose="020F0502020204030204" pitchFamily="34" charset="0"/>
                          <a:ea typeface="+mn-ea"/>
                          <a:cs typeface="Calibri" panose="020F0502020204030204" pitchFamily="34" charset="0"/>
                        </a:rPr>
                        <a:t>ERCOT supports approval of NPRR1227. ERCOT Staff has reviewed Nodal Protocol Revision Request (NPRR) 1227 and believes that it provides a positive market impact by offering process improvements by relocating four, shared-use definitions from the Retail Market Guide to the Protocols; and by aligning defined term usage throughout the Protocols.</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kern="1200" dirty="0">
                          <a:solidFill>
                            <a:schemeClr val="dk1"/>
                          </a:solidFill>
                          <a:effectLst/>
                          <a:latin typeface="Calibri" panose="020F0502020204030204" pitchFamily="34" charset="0"/>
                          <a:ea typeface="+mn-ea"/>
                          <a:cs typeface="Calibri" panose="020F0502020204030204" pitchFamily="34" charset="0"/>
                        </a:rPr>
                        <a:t>ERCOT Credit Staff and CFSG have reviewed NPRR1227 and do not believe that it requires changes to credit monitoring activity or the calculation of liability.</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NPRR1227.</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84261371"/>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OBDRR052, Related to NPRR1246, Energy Storage Resource Terminology Alignment for the Single-Model Era</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 (There are no additional impacts to this OBDRR beyond what was captured in the Impact Analysis for NPRR1246.)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NPRR1246.</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Pending NPRR1246.</a:t>
                      </a:r>
                    </a:p>
                  </a:txBody>
                  <a:tcPr marL="13681" marR="13681" marT="0" marB="0"/>
                </a:tc>
                <a:extLst>
                  <a:ext uri="{0D108BD9-81ED-4DB2-BD59-A6C34878D82A}">
                    <a16:rowId xmlns:a16="http://schemas.microsoft.com/office/drawing/2014/main" val="4278070469"/>
                  </a:ext>
                </a:extLst>
              </a:tr>
              <a:tr h="78741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RMGRR181, Alignment of Defined Term Usage and Resolution of Inconsistencies </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RMGRR181. ERCOT Staff has reviewed Retail Market Guide Revision Request (RMGRR) 181 and believes that it provides a positive market impact by offering process improvements by relocating four, shared-use definitions from the Retail Market Guide to the Protocols; and by applying various, non-substantive alignment edits throughout the Retail Market Guide.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  </a:t>
                      </a:r>
                    </a:p>
                    <a:p>
                      <a:pPr marL="0" marR="0">
                        <a:lnSpc>
                          <a:spcPct val="107000"/>
                        </a:lnSpc>
                        <a:spcBef>
                          <a:spcPts val="0"/>
                        </a:spcBef>
                        <a:spcAft>
                          <a:spcPts val="0"/>
                        </a:spcAft>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RMGRR181.</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947670953"/>
                  </a:ext>
                </a:extLst>
              </a:tr>
              <a:tr h="673589">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NOGRR262, Provisions for Operator-Controlled Manual Load Shed</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Regulatory requirements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ERCOT supports approval of NOGRR262. ERCOT Staff has reviewed NOGRR262 and believes it provides a positive market impact by ensuring the required alignment between ERCOT and TOs during an Energy Emergency Alert (EEA) Level 3 Load shed event, and ensuring ERCOT and TOs understand their respective responsibilities during an EEA Level 3 firm Load shed event.</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  </a:t>
                      </a:r>
                    </a:p>
                    <a:p>
                      <a:pPr marL="0" marR="0" lvl="0" indent="0" algn="l" defTabSz="914400" rtl="0" eaLnBrk="1" fontAlgn="auto" latinLnBrk="0" hangingPunct="1">
                        <a:lnSpc>
                          <a:spcPct val="107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NOGRR262.</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781474850"/>
                  </a:ext>
                </a:extLst>
              </a:tr>
            </a:tbl>
          </a:graphicData>
        </a:graphic>
      </p:graphicFrame>
    </p:spTree>
    <p:extLst>
      <p:ext uri="{BB962C8B-B14F-4D97-AF65-F5344CB8AC3E}">
        <p14:creationId xmlns:p14="http://schemas.microsoft.com/office/powerpoint/2010/main" val="31909273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18318"/>
          </a:xfrm>
        </p:spPr>
        <p:txBody>
          <a:bodyPr/>
          <a:lstStyle/>
          <a:p>
            <a:r>
              <a:rPr lang="en-US" b="1" dirty="0">
                <a:solidFill>
                  <a:schemeClr val="accent1"/>
                </a:solidFill>
              </a:rPr>
              <a:t>Revision Request Summary for 8/28/24 TAC</a:t>
            </a:r>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graphicFrame>
        <p:nvGraphicFramePr>
          <p:cNvPr id="7" name="Content Placeholder 6">
            <a:extLst>
              <a:ext uri="{FF2B5EF4-FFF2-40B4-BE49-F238E27FC236}">
                <a16:creationId xmlns:a16="http://schemas.microsoft.com/office/drawing/2014/main" id="{BFAEF96B-ECF8-9EF5-7E07-9859C60F1D03}"/>
              </a:ext>
            </a:extLst>
          </p:cNvPr>
          <p:cNvGraphicFramePr>
            <a:graphicFrameLocks noGrp="1"/>
          </p:cNvGraphicFramePr>
          <p:nvPr>
            <p:ph idx="1"/>
            <p:extLst>
              <p:ext uri="{D42A27DB-BD31-4B8C-83A1-F6EECF244321}">
                <p14:modId xmlns:p14="http://schemas.microsoft.com/office/powerpoint/2010/main" val="3704923964"/>
              </p:ext>
            </p:extLst>
          </p:nvPr>
        </p:nvGraphicFramePr>
        <p:xfrm>
          <a:off x="152399" y="914400"/>
          <a:ext cx="8839201" cy="1758061"/>
        </p:xfrm>
        <a:graphic>
          <a:graphicData uri="http://schemas.openxmlformats.org/drawingml/2006/table">
            <a:tbl>
              <a:tblPr firstRow="1" firstCol="1" bandRow="1">
                <a:tableStyleId>{5C22544A-7EE6-4342-B048-85BDC9FD1C3A}</a:tableStyleId>
              </a:tblPr>
              <a:tblGrid>
                <a:gridCol w="1287236">
                  <a:extLst>
                    <a:ext uri="{9D8B030D-6E8A-4147-A177-3AD203B41FA5}">
                      <a16:colId xmlns:a16="http://schemas.microsoft.com/office/drawing/2014/main" val="434194822"/>
                    </a:ext>
                  </a:extLst>
                </a:gridCol>
                <a:gridCol w="807991">
                  <a:extLst>
                    <a:ext uri="{9D8B030D-6E8A-4147-A177-3AD203B41FA5}">
                      <a16:colId xmlns:a16="http://schemas.microsoft.com/office/drawing/2014/main" val="2242667561"/>
                    </a:ext>
                  </a:extLst>
                </a:gridCol>
                <a:gridCol w="685800">
                  <a:extLst>
                    <a:ext uri="{9D8B030D-6E8A-4147-A177-3AD203B41FA5}">
                      <a16:colId xmlns:a16="http://schemas.microsoft.com/office/drawing/2014/main" val="637760182"/>
                    </a:ext>
                  </a:extLst>
                </a:gridCol>
                <a:gridCol w="3657600">
                  <a:extLst>
                    <a:ext uri="{9D8B030D-6E8A-4147-A177-3AD203B41FA5}">
                      <a16:colId xmlns:a16="http://schemas.microsoft.com/office/drawing/2014/main" val="1882817617"/>
                    </a:ext>
                  </a:extLst>
                </a:gridCol>
                <a:gridCol w="1447800">
                  <a:extLst>
                    <a:ext uri="{9D8B030D-6E8A-4147-A177-3AD203B41FA5}">
                      <a16:colId xmlns:a16="http://schemas.microsoft.com/office/drawing/2014/main" val="3229123990"/>
                    </a:ext>
                  </a:extLst>
                </a:gridCol>
                <a:gridCol w="952774">
                  <a:extLst>
                    <a:ext uri="{9D8B030D-6E8A-4147-A177-3AD203B41FA5}">
                      <a16:colId xmlns:a16="http://schemas.microsoft.com/office/drawing/2014/main" val="3995014014"/>
                    </a:ext>
                  </a:extLst>
                </a:gridCol>
              </a:tblGrid>
              <a:tr h="321152">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Revision Request</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Reason for Revision</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Impacts</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ERCOT Opinion/ERCOT Market Impact Statement</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a:effectLst/>
                          <a:latin typeface="Calibri" panose="020F0502020204030204" pitchFamily="34" charset="0"/>
                          <a:cs typeface="Calibri" panose="020F0502020204030204" pitchFamily="34" charset="0"/>
                        </a:rPr>
                        <a:t>CFSG Review</a:t>
                      </a:r>
                      <a:endParaRPr lang="en-US" sz="105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1050" dirty="0">
                          <a:effectLst/>
                          <a:latin typeface="Calibri" panose="020F0502020204030204" pitchFamily="34" charset="0"/>
                          <a:cs typeface="Calibri" panose="020F0502020204030204" pitchFamily="34" charset="0"/>
                        </a:rPr>
                        <a:t>IMM Opinion</a:t>
                      </a:r>
                      <a:endParaRPr lang="en-US" sz="105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extLst>
                  <a:ext uri="{0D108BD9-81ED-4DB2-BD59-A6C34878D82A}">
                    <a16:rowId xmlns:a16="http://schemas.microsoft.com/office/drawing/2014/main" val="3231117385"/>
                  </a:ext>
                </a:extLst>
              </a:tr>
              <a:tr h="456664">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OBDRR046, </a:t>
                      </a:r>
                      <a:r>
                        <a:rPr lang="en-US" sz="800" b="1" kern="1200" dirty="0">
                          <a:solidFill>
                            <a:schemeClr val="lt1"/>
                          </a:solidFill>
                          <a:effectLst/>
                          <a:latin typeface="Calibri" panose="020F0502020204030204" pitchFamily="34" charset="0"/>
                          <a:ea typeface="+mn-ea"/>
                          <a:cs typeface="Calibri" panose="020F0502020204030204" pitchFamily="34" charset="0"/>
                        </a:rPr>
                        <a:t>Related to NPRR1188, Implement Nodal Dispatch and Energy Settlement for Controllable Load Resources</a:t>
                      </a:r>
                    </a:p>
                    <a:p>
                      <a:pPr marL="0" marR="0">
                        <a:lnSpc>
                          <a:spcPct val="107000"/>
                        </a:lnSpc>
                        <a:spcBef>
                          <a:spcPts val="0"/>
                        </a:spcBef>
                        <a:spcAft>
                          <a:spcPts val="0"/>
                        </a:spcAft>
                      </a:pPr>
                      <a:endParaRPr lang="en-US" sz="800" b="1" kern="1200" dirty="0">
                        <a:solidFill>
                          <a:schemeClr val="lt1"/>
                        </a:solidFill>
                        <a:effectLst/>
                        <a:latin typeface="Calibri" panose="020F0502020204030204" pitchFamily="34" charset="0"/>
                        <a:ea typeface="+mn-ea"/>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ERCOT Board and/or PUCT Directive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NPRR1188.</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Not applicable</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Pending NPRR1188</a:t>
                      </a:r>
                    </a:p>
                  </a:txBody>
                  <a:tcPr marL="13681" marR="13681" marT="0" marB="0"/>
                </a:tc>
                <a:extLst>
                  <a:ext uri="{0D108BD9-81ED-4DB2-BD59-A6C34878D82A}">
                    <a16:rowId xmlns:a16="http://schemas.microsoft.com/office/drawing/2014/main" val="2629514238"/>
                  </a:ext>
                </a:extLst>
              </a:tr>
              <a:tr h="371066">
                <a:tc>
                  <a:txBody>
                    <a:bodyPr/>
                    <a:lstStyle/>
                    <a:p>
                      <a:pPr marL="0" marR="0">
                        <a:lnSpc>
                          <a:spcPct val="107000"/>
                        </a:lnSpc>
                        <a:spcBef>
                          <a:spcPts val="0"/>
                        </a:spcBef>
                        <a:spcAft>
                          <a:spcPts val="0"/>
                        </a:spcAft>
                      </a:pPr>
                      <a:r>
                        <a:rPr lang="en-US" sz="800" dirty="0">
                          <a:effectLst/>
                          <a:latin typeface="Calibri" panose="020F0502020204030204" pitchFamily="34" charset="0"/>
                          <a:ea typeface="Calibri" panose="020F0502020204030204" pitchFamily="34" charset="0"/>
                          <a:cs typeface="Calibri" panose="020F0502020204030204" pitchFamily="34" charset="0"/>
                        </a:rPr>
                        <a:t>NPRR1215, </a:t>
                      </a:r>
                      <a:r>
                        <a:rPr lang="en-US" sz="800" b="1" kern="1200" dirty="0">
                          <a:solidFill>
                            <a:schemeClr val="lt1"/>
                          </a:solidFill>
                          <a:effectLst/>
                          <a:latin typeface="Calibri" panose="020F0502020204030204" pitchFamily="34" charset="0"/>
                          <a:ea typeface="+mn-ea"/>
                          <a:cs typeface="Calibri" panose="020F0502020204030204" pitchFamily="34" charset="0"/>
                        </a:rPr>
                        <a:t>Clarifications to the Day-Ahead Market (DAM) Energy-Only Offer Calculation</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General system and/or process improvement(s)</a:t>
                      </a: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No impact</a:t>
                      </a:r>
                    </a:p>
                  </a:txBody>
                  <a:tcPr marL="13681" marR="13681" marT="0" marB="0"/>
                </a:tc>
                <a:tc>
                  <a:txBody>
                    <a:bodyPr/>
                    <a:lstStyle/>
                    <a:p>
                      <a:pPr marL="0" marR="0">
                        <a:lnSpc>
                          <a:spcPct val="107000"/>
                        </a:lnSpc>
                        <a:spcBef>
                          <a:spcPts val="0"/>
                        </a:spcBef>
                        <a:spcAft>
                          <a:spcPts val="0"/>
                        </a:spcAft>
                      </a:pPr>
                      <a:r>
                        <a:rPr lang="en-US" sz="800" kern="1200" dirty="0">
                          <a:solidFill>
                            <a:schemeClr val="dk1"/>
                          </a:solidFill>
                          <a:effectLst/>
                          <a:latin typeface="Calibri" panose="020F0502020204030204" pitchFamily="34" charset="0"/>
                          <a:ea typeface="+mn-ea"/>
                          <a:cs typeface="Calibri" panose="020F0502020204030204" pitchFamily="34" charset="0"/>
                        </a:rPr>
                        <a:t>ERCOT supports approval of NPRR1215. ERCOT Staff has reviewed NPRR1215 and believes the market impact for NPRR1215 is to clarify how ERCOT calculates credit exposure for bids and offers in the DAM.</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a:lnSpc>
                          <a:spcPct val="107000"/>
                        </a:lnSpc>
                        <a:spcBef>
                          <a:spcPts val="0"/>
                        </a:spcBef>
                        <a:spcAft>
                          <a:spcPts val="0"/>
                        </a:spcAft>
                      </a:pPr>
                      <a:r>
                        <a:rPr lang="en-US" sz="800" kern="1200" dirty="0">
                          <a:solidFill>
                            <a:schemeClr val="dk1"/>
                          </a:solidFill>
                          <a:effectLst/>
                          <a:latin typeface="Calibri" panose="020F0502020204030204" pitchFamily="34" charset="0"/>
                          <a:ea typeface="+mn-ea"/>
                          <a:cs typeface="Calibri" panose="020F0502020204030204" pitchFamily="34" charset="0"/>
                        </a:rPr>
                        <a:t>ERCOT Credit Staff and CFSG have reviewed NPRR1215 and do not believe that it requires changes to credit monitoring activity or the calculation of liability.</a:t>
                      </a:r>
                      <a:endParaRPr lang="en-US" sz="800" dirty="0">
                        <a:effectLst/>
                        <a:latin typeface="Calibri" panose="020F0502020204030204" pitchFamily="34" charset="0"/>
                        <a:ea typeface="Calibri" panose="020F0502020204030204" pitchFamily="34" charset="0"/>
                        <a:cs typeface="Calibri" panose="020F0502020204030204" pitchFamily="34" charset="0"/>
                      </a:endParaRPr>
                    </a:p>
                  </a:txBody>
                  <a:tcPr marL="13681" marR="13681" marT="0" marB="0"/>
                </a:tc>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Calibri" panose="020F0502020204030204" pitchFamily="34" charset="0"/>
                        </a:rPr>
                        <a:t>IMM has no opinion on NPRR1215.</a:t>
                      </a:r>
                      <a:endParaRPr kumimoji="0" lang="en-US" sz="8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endParaRPr>
                    </a:p>
                  </a:txBody>
                  <a:tcPr marL="13681" marR="13681" marT="0" marB="0"/>
                </a:tc>
                <a:extLst>
                  <a:ext uri="{0D108BD9-81ED-4DB2-BD59-A6C34878D82A}">
                    <a16:rowId xmlns:a16="http://schemas.microsoft.com/office/drawing/2014/main" val="1542740794"/>
                  </a:ext>
                </a:extLst>
              </a:tr>
            </a:tbl>
          </a:graphicData>
        </a:graphic>
      </p:graphicFrame>
    </p:spTree>
    <p:extLst>
      <p:ext uri="{BB962C8B-B14F-4D97-AF65-F5344CB8AC3E}">
        <p14:creationId xmlns:p14="http://schemas.microsoft.com/office/powerpoint/2010/main" val="2443067700"/>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metadata/properties"/>
    <ds:schemaRef ds:uri="http://schemas.microsoft.com/office/2006/documentManagement/types"/>
    <ds:schemaRef ds:uri="http://purl.org/dc/elements/1.1/"/>
    <ds:schemaRef ds:uri="c34af464-7aa1-4edd-9be4-83dffc1cb926"/>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6052</TotalTime>
  <Words>802</Words>
  <Application>Microsoft Office PowerPoint</Application>
  <PresentationFormat>On-screen Show (4:3)</PresentationFormat>
  <Paragraphs>66</Paragraphs>
  <Slides>2</Slides>
  <Notes>2</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2</vt:i4>
      </vt:variant>
    </vt:vector>
  </HeadingPairs>
  <TitlesOfParts>
    <vt:vector size="6" baseType="lpstr">
      <vt:lpstr>Arial</vt:lpstr>
      <vt:lpstr>Calibri</vt:lpstr>
      <vt:lpstr>1_Custom Design</vt:lpstr>
      <vt:lpstr>Office Theme</vt:lpstr>
      <vt:lpstr>Revision Request Summary for 8/28/24 TAC</vt:lpstr>
      <vt:lpstr>Revision Request Summary for 8/28/24 TAC</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 Boren</cp:lastModifiedBy>
  <cp:revision>75</cp:revision>
  <cp:lastPrinted>2016-01-21T20:53:15Z</cp:lastPrinted>
  <dcterms:created xsi:type="dcterms:W3CDTF">2016-01-21T15:20:31Z</dcterms:created>
  <dcterms:modified xsi:type="dcterms:W3CDTF">2024-08-27T17:13:15Z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2024-01-17T17:25:16Z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81f786fd-7dcb-4e5a-9052-c0e01a5e7181</vt:lpwstr>
  </property>
  <property fmtid="{D5CDD505-2E9C-101B-9397-08002B2CF9AE}" pid="9" name="MSIP_Label_7084cbda-52b8-46fb-a7b7-cb5bd465ed85_ContentBits">
    <vt:lpwstr>0</vt:lpwstr>
  </property>
</Properties>
</file>