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4" r:id="rId2"/>
    <p:sldMasterId id="2147483680" r:id="rId3"/>
  </p:sldMasterIdLst>
  <p:notesMasterIdLst>
    <p:notesMasterId r:id="rId44"/>
  </p:notesMasterIdLst>
  <p:sldIdLst>
    <p:sldId id="2694" r:id="rId4"/>
    <p:sldId id="734" r:id="rId5"/>
    <p:sldId id="2885" r:id="rId6"/>
    <p:sldId id="2696" r:id="rId7"/>
    <p:sldId id="2447" r:id="rId8"/>
    <p:sldId id="2707" r:id="rId9"/>
    <p:sldId id="2601" r:id="rId10"/>
    <p:sldId id="2806" r:id="rId11"/>
    <p:sldId id="2901" r:id="rId12"/>
    <p:sldId id="2813" r:id="rId13"/>
    <p:sldId id="2693" r:id="rId14"/>
    <p:sldId id="2900" r:id="rId15"/>
    <p:sldId id="2722" r:id="rId16"/>
    <p:sldId id="303" r:id="rId17"/>
    <p:sldId id="326" r:id="rId18"/>
    <p:sldId id="2821" r:id="rId19"/>
    <p:sldId id="2886" r:id="rId20"/>
    <p:sldId id="2763" r:id="rId21"/>
    <p:sldId id="2764" r:id="rId22"/>
    <p:sldId id="2765" r:id="rId23"/>
    <p:sldId id="2766" r:id="rId24"/>
    <p:sldId id="2700" r:id="rId25"/>
    <p:sldId id="2598" r:id="rId26"/>
    <p:sldId id="2732" r:id="rId27"/>
    <p:sldId id="2903" r:id="rId28"/>
    <p:sldId id="2893" r:id="rId29"/>
    <p:sldId id="2895" r:id="rId30"/>
    <p:sldId id="2899" r:id="rId31"/>
    <p:sldId id="2698" r:id="rId32"/>
    <p:sldId id="2904" r:id="rId33"/>
    <p:sldId id="2739" r:id="rId34"/>
    <p:sldId id="2832" r:id="rId35"/>
    <p:sldId id="2861" r:id="rId36"/>
    <p:sldId id="2863" r:id="rId37"/>
    <p:sldId id="2867" r:id="rId38"/>
    <p:sldId id="571" r:id="rId39"/>
    <p:sldId id="2708" r:id="rId40"/>
    <p:sldId id="2906" r:id="rId41"/>
    <p:sldId id="2759" r:id="rId42"/>
    <p:sldId id="2674"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D45EAA-A0D6-1EE6-7F22-F0724BDB5539}" name="DuBro, Jackson" initials="DJ" userId="S::Jackson.DuBro@ercot.com::eeee7753-3465-4fb5-8530-4a50b4dcc9f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0258"/>
    <a:srgbClr val="FFFFCC"/>
    <a:srgbClr val="FF6600"/>
    <a:srgbClr val="0000FF"/>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7" autoAdjust="0"/>
    <p:restoredTop sz="78880" autoAdjust="0"/>
  </p:normalViewPr>
  <p:slideViewPr>
    <p:cSldViewPr snapToGrid="0">
      <p:cViewPr varScale="1">
        <p:scale>
          <a:sx n="85" d="100"/>
          <a:sy n="85" d="100"/>
        </p:scale>
        <p:origin x="246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microsoft.com/office/2018/10/relationships/authors" Targe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oleObject" Target="https://ercot-my.sharepoint.com/personal/weifeng_li_ercot_com/Documents/Desktop/Adhoc%20Studies/SCR811/2023Summer%20GTBD/Actual_Solar_Ramp.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ercot.com\users\HLEE\AS%20Methodology\2025\PDCWG_072024\SCED%20Manual%20Offset\ManualOffsetGraphs_Monthly_2023-2024_v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Dynamic PSRR</a:t>
            </a:r>
            <a:r>
              <a:rPr lang="en-US" baseline="0" dirty="0"/>
              <a:t> Threshold</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spPr>
            <a:ln w="28575" cap="rnd">
              <a:solidFill>
                <a:schemeClr val="accent1"/>
              </a:solidFill>
              <a:round/>
            </a:ln>
            <a:effectLst/>
          </c:spPr>
          <c:marker>
            <c:symbol val="none"/>
          </c:marker>
          <c:val>
            <c:numRef>
              <c:f>'Seasonal Option'!$I$72:$I$95</c:f>
              <c:numCache>
                <c:formatCode>General</c:formatCode>
                <c:ptCount val="24"/>
                <c:pt idx="0">
                  <c:v>0</c:v>
                </c:pt>
                <c:pt idx="1">
                  <c:v>0</c:v>
                </c:pt>
                <c:pt idx="2">
                  <c:v>0</c:v>
                </c:pt>
                <c:pt idx="3">
                  <c:v>0</c:v>
                </c:pt>
                <c:pt idx="4">
                  <c:v>0</c:v>
                </c:pt>
                <c:pt idx="5">
                  <c:v>0</c:v>
                </c:pt>
                <c:pt idx="6">
                  <c:v>100</c:v>
                </c:pt>
                <c:pt idx="7">
                  <c:v>100</c:v>
                </c:pt>
                <c:pt idx="8">
                  <c:v>100</c:v>
                </c:pt>
                <c:pt idx="9">
                  <c:v>100</c:v>
                </c:pt>
                <c:pt idx="10">
                  <c:v>40</c:v>
                </c:pt>
                <c:pt idx="11">
                  <c:v>40</c:v>
                </c:pt>
                <c:pt idx="12">
                  <c:v>40</c:v>
                </c:pt>
                <c:pt idx="13">
                  <c:v>40</c:v>
                </c:pt>
                <c:pt idx="14">
                  <c:v>40</c:v>
                </c:pt>
                <c:pt idx="15">
                  <c:v>40</c:v>
                </c:pt>
                <c:pt idx="16">
                  <c:v>40</c:v>
                </c:pt>
                <c:pt idx="17">
                  <c:v>40</c:v>
                </c:pt>
                <c:pt idx="18">
                  <c:v>100</c:v>
                </c:pt>
                <c:pt idx="19">
                  <c:v>100</c:v>
                </c:pt>
                <c:pt idx="20">
                  <c:v>100</c:v>
                </c:pt>
                <c:pt idx="21">
                  <c:v>0</c:v>
                </c:pt>
                <c:pt idx="22">
                  <c:v>0</c:v>
                </c:pt>
                <c:pt idx="23">
                  <c:v>0</c:v>
                </c:pt>
              </c:numCache>
            </c:numRef>
          </c:val>
          <c:smooth val="0"/>
          <c:extLst>
            <c:ext xmlns:c16="http://schemas.microsoft.com/office/drawing/2014/chart" uri="{C3380CC4-5D6E-409C-BE32-E72D297353CC}">
              <c16:uniqueId val="{00000000-6345-46A3-892A-B4ACC8B74DDF}"/>
            </c:ext>
          </c:extLst>
        </c:ser>
        <c:dLbls>
          <c:showLegendKey val="0"/>
          <c:showVal val="0"/>
          <c:showCatName val="0"/>
          <c:showSerName val="0"/>
          <c:showPercent val="0"/>
          <c:showBubbleSize val="0"/>
        </c:dLbls>
        <c:smooth val="0"/>
        <c:axId val="2146576943"/>
        <c:axId val="2146585679"/>
      </c:lineChart>
      <c:catAx>
        <c:axId val="214657694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HE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585679"/>
        <c:crosses val="autoZero"/>
        <c:auto val="1"/>
        <c:lblAlgn val="ctr"/>
        <c:lblOffset val="100"/>
        <c:noMultiLvlLbl val="0"/>
      </c:catAx>
      <c:valAx>
        <c:axId val="214658567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MW/min</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657694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'SQL Results'!$W$65</c:f>
              <c:strCache>
                <c:ptCount val="1"/>
                <c:pt idx="0">
                  <c:v>&lt;=100 MW</c:v>
                </c:pt>
              </c:strCache>
            </c:strRef>
          </c:tx>
          <c:spPr>
            <a:solidFill>
              <a:schemeClr val="accent1"/>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Results'!$W$66:$W$71</c:f>
              <c:numCache>
                <c:formatCode>General</c:formatCode>
                <c:ptCount val="6"/>
                <c:pt idx="2">
                  <c:v>1</c:v>
                </c:pt>
                <c:pt idx="3">
                  <c:v>2</c:v>
                </c:pt>
                <c:pt idx="5">
                  <c:v>17</c:v>
                </c:pt>
              </c:numCache>
              <c:extLst/>
            </c:numRef>
          </c:val>
          <c:extLst>
            <c:ext xmlns:c16="http://schemas.microsoft.com/office/drawing/2014/chart" uri="{C3380CC4-5D6E-409C-BE32-E72D297353CC}">
              <c16:uniqueId val="{00000000-B810-4A2C-8605-57F29FDC6314}"/>
            </c:ext>
          </c:extLst>
        </c:ser>
        <c:ser>
          <c:idx val="1"/>
          <c:order val="1"/>
          <c:tx>
            <c:strRef>
              <c:f>'SQL Results'!$X$65</c:f>
              <c:strCache>
                <c:ptCount val="1"/>
                <c:pt idx="0">
                  <c:v>100-200 MW</c:v>
                </c:pt>
              </c:strCache>
            </c:strRef>
          </c:tx>
          <c:spPr>
            <a:solidFill>
              <a:schemeClr val="accent2"/>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Results'!$X$66:$X$71</c:f>
              <c:numCache>
                <c:formatCode>General</c:formatCode>
                <c:ptCount val="6"/>
                <c:pt idx="0">
                  <c:v>7</c:v>
                </c:pt>
                <c:pt idx="1">
                  <c:v>1</c:v>
                </c:pt>
                <c:pt idx="2">
                  <c:v>17</c:v>
                </c:pt>
                <c:pt idx="3">
                  <c:v>25</c:v>
                </c:pt>
                <c:pt idx="4">
                  <c:v>6</c:v>
                </c:pt>
                <c:pt idx="5">
                  <c:v>10</c:v>
                </c:pt>
              </c:numCache>
              <c:extLst/>
            </c:numRef>
          </c:val>
          <c:extLst>
            <c:ext xmlns:c16="http://schemas.microsoft.com/office/drawing/2014/chart" uri="{C3380CC4-5D6E-409C-BE32-E72D297353CC}">
              <c16:uniqueId val="{00000001-B810-4A2C-8605-57F29FDC6314}"/>
            </c:ext>
          </c:extLst>
        </c:ser>
        <c:ser>
          <c:idx val="2"/>
          <c:order val="2"/>
          <c:tx>
            <c:strRef>
              <c:f>'SQL Results'!$Y$65</c:f>
              <c:strCache>
                <c:ptCount val="1"/>
                <c:pt idx="0">
                  <c:v>200-300 MW</c:v>
                </c:pt>
              </c:strCache>
            </c:strRef>
          </c:tx>
          <c:spPr>
            <a:solidFill>
              <a:schemeClr val="accent3"/>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Results'!$Y$66:$Y$71</c:f>
              <c:numCache>
                <c:formatCode>General</c:formatCode>
                <c:ptCount val="6"/>
                <c:pt idx="0">
                  <c:v>5</c:v>
                </c:pt>
                <c:pt idx="1">
                  <c:v>5</c:v>
                </c:pt>
                <c:pt idx="2">
                  <c:v>14</c:v>
                </c:pt>
                <c:pt idx="3">
                  <c:v>20</c:v>
                </c:pt>
                <c:pt idx="4">
                  <c:v>7</c:v>
                </c:pt>
                <c:pt idx="5">
                  <c:v>10</c:v>
                </c:pt>
              </c:numCache>
              <c:extLst/>
            </c:numRef>
          </c:val>
          <c:extLst>
            <c:ext xmlns:c16="http://schemas.microsoft.com/office/drawing/2014/chart" uri="{C3380CC4-5D6E-409C-BE32-E72D297353CC}">
              <c16:uniqueId val="{00000002-B810-4A2C-8605-57F29FDC6314}"/>
            </c:ext>
          </c:extLst>
        </c:ser>
        <c:ser>
          <c:idx val="3"/>
          <c:order val="3"/>
          <c:tx>
            <c:strRef>
              <c:f>'SQL Results'!$Z$65</c:f>
              <c:strCache>
                <c:ptCount val="1"/>
                <c:pt idx="0">
                  <c:v>300-400 MW</c:v>
                </c:pt>
              </c:strCache>
            </c:strRef>
          </c:tx>
          <c:spPr>
            <a:solidFill>
              <a:schemeClr val="accent4"/>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Results'!$Z$66:$Z$71</c:f>
              <c:numCache>
                <c:formatCode>General</c:formatCode>
                <c:ptCount val="6"/>
                <c:pt idx="0">
                  <c:v>9</c:v>
                </c:pt>
                <c:pt idx="2">
                  <c:v>2</c:v>
                </c:pt>
                <c:pt idx="3">
                  <c:v>8</c:v>
                </c:pt>
                <c:pt idx="4">
                  <c:v>2</c:v>
                </c:pt>
                <c:pt idx="5">
                  <c:v>1</c:v>
                </c:pt>
              </c:numCache>
              <c:extLst/>
            </c:numRef>
          </c:val>
          <c:extLst>
            <c:ext xmlns:c16="http://schemas.microsoft.com/office/drawing/2014/chart" uri="{C3380CC4-5D6E-409C-BE32-E72D297353CC}">
              <c16:uniqueId val="{00000003-B810-4A2C-8605-57F29FDC6314}"/>
            </c:ext>
          </c:extLst>
        </c:ser>
        <c:ser>
          <c:idx val="4"/>
          <c:order val="4"/>
          <c:tx>
            <c:strRef>
              <c:f>'SQL Results'!$AA$65</c:f>
              <c:strCache>
                <c:ptCount val="1"/>
                <c:pt idx="0">
                  <c:v>400-500 MW</c:v>
                </c:pt>
              </c:strCache>
            </c:strRef>
          </c:tx>
          <c:spPr>
            <a:solidFill>
              <a:schemeClr val="accent5"/>
            </a:solidFill>
            <a:ln>
              <a:noFill/>
            </a:ln>
            <a:effectLst/>
          </c:spPr>
          <c:invertIfNegative val="0"/>
          <c:cat>
            <c:multiLvlStrRef>
              <c:f>'SQL Results'!$U$66:$V$71</c:f>
              <c:multiLvlStrCache>
                <c:ptCount val="6"/>
                <c:lvl>
                  <c:pt idx="0">
                    <c:v>6 (Pre)</c:v>
                  </c:pt>
                  <c:pt idx="1">
                    <c:v>6 (Post)</c:v>
                  </c:pt>
                  <c:pt idx="2">
                    <c:v>7</c:v>
                  </c:pt>
                  <c:pt idx="3">
                    <c:v>8</c:v>
                  </c:pt>
                  <c:pt idx="4">
                    <c:v>6</c:v>
                  </c:pt>
                  <c:pt idx="5">
                    <c:v>7</c:v>
                  </c:pt>
                </c:lvl>
                <c:lvl>
                  <c:pt idx="0">
                    <c:v>2023 Summer</c:v>
                  </c:pt>
                  <c:pt idx="4">
                    <c:v>2024 Summer</c:v>
                  </c:pt>
                </c:lvl>
              </c:multiLvlStrCache>
              <c:extLst/>
            </c:multiLvlStrRef>
          </c:cat>
          <c:val>
            <c:numRef>
              <c:f>'SQL Results'!$AA$66:$AA$71</c:f>
              <c:numCache>
                <c:formatCode>General</c:formatCode>
                <c:ptCount val="6"/>
                <c:pt idx="2">
                  <c:v>2</c:v>
                </c:pt>
                <c:pt idx="3">
                  <c:v>4</c:v>
                </c:pt>
              </c:numCache>
              <c:extLst/>
            </c:numRef>
          </c:val>
          <c:extLst>
            <c:ext xmlns:c16="http://schemas.microsoft.com/office/drawing/2014/chart" uri="{C3380CC4-5D6E-409C-BE32-E72D297353CC}">
              <c16:uniqueId val="{00000004-B810-4A2C-8605-57F29FDC6314}"/>
            </c:ext>
          </c:extLst>
        </c:ser>
        <c:dLbls>
          <c:showLegendKey val="0"/>
          <c:showVal val="0"/>
          <c:showCatName val="0"/>
          <c:showSerName val="0"/>
          <c:showPercent val="0"/>
          <c:showBubbleSize val="0"/>
        </c:dLbls>
        <c:gapWidth val="150"/>
        <c:overlap val="100"/>
        <c:axId val="1130093744"/>
        <c:axId val="2039367904"/>
      </c:barChart>
      <c:lineChart>
        <c:grouping val="standard"/>
        <c:varyColors val="0"/>
        <c:ser>
          <c:idx val="5"/>
          <c:order val="5"/>
          <c:tx>
            <c:v>Reg Up Exhaustion (Sunset)</c:v>
          </c:tx>
          <c:spPr>
            <a:ln w="28575" cap="rnd">
              <a:solidFill>
                <a:schemeClr val="accent6"/>
              </a:solidFill>
              <a:prstDash val="sysDash"/>
              <a:round/>
            </a:ln>
            <a:effectLst/>
          </c:spPr>
          <c:marker>
            <c:symbol val="none"/>
          </c:marker>
          <c:cat>
            <c:strLit>
              <c:ptCount val="6"/>
              <c:pt idx="0">
                <c:v>1</c:v>
              </c:pt>
              <c:pt idx="1">
                <c:v>2</c:v>
              </c:pt>
              <c:pt idx="2">
                <c:v>3</c:v>
              </c:pt>
              <c:pt idx="3">
                <c:v>4</c:v>
              </c:pt>
              <c:pt idx="4">
                <c:v>5</c:v>
              </c:pt>
              <c:pt idx="5">
                <c:v>6</c:v>
              </c:pt>
              <c:extLst>
                <c:ext xmlns:c15="http://schemas.microsoft.com/office/drawing/2012/chart" uri="{02D57815-91ED-43cb-92C2-25804820EDAC}">
                  <c15:autoCat val="1"/>
                </c:ext>
              </c:extLst>
            </c:strLit>
          </c:cat>
          <c:val>
            <c:numRef>
              <c:f>'SQL Results'!$AB$66:$AB$71</c:f>
              <c:numCache>
                <c:formatCode>0.0%</c:formatCode>
                <c:ptCount val="6"/>
                <c:pt idx="0">
                  <c:v>5.3030303030303032E-2</c:v>
                </c:pt>
                <c:pt idx="1">
                  <c:v>6.8713450292397657E-2</c:v>
                </c:pt>
                <c:pt idx="2">
                  <c:v>2.5089605734767026E-2</c:v>
                </c:pt>
                <c:pt idx="3">
                  <c:v>2.5999999999999999E-2</c:v>
                </c:pt>
                <c:pt idx="4">
                  <c:v>1.2999999999999999E-2</c:v>
                </c:pt>
                <c:pt idx="5">
                  <c:v>1.6E-2</c:v>
                </c:pt>
              </c:numCache>
              <c:extLst/>
            </c:numRef>
          </c:val>
          <c:smooth val="0"/>
          <c:extLst>
            <c:ext xmlns:c16="http://schemas.microsoft.com/office/drawing/2014/chart" uri="{C3380CC4-5D6E-409C-BE32-E72D297353CC}">
              <c16:uniqueId val="{00000005-B810-4A2C-8605-57F29FDC6314}"/>
            </c:ext>
          </c:extLst>
        </c:ser>
        <c:dLbls>
          <c:showLegendKey val="0"/>
          <c:showVal val="0"/>
          <c:showCatName val="0"/>
          <c:showSerName val="0"/>
          <c:showPercent val="0"/>
          <c:showBubbleSize val="0"/>
        </c:dLbls>
        <c:marker val="1"/>
        <c:smooth val="0"/>
        <c:axId val="1615731920"/>
        <c:axId val="1203295375"/>
      </c:lineChart>
      <c:catAx>
        <c:axId val="1130093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039367904"/>
        <c:crosses val="autoZero"/>
        <c:auto val="1"/>
        <c:lblAlgn val="ctr"/>
        <c:lblOffset val="100"/>
        <c:noMultiLvlLbl val="0"/>
      </c:catAx>
      <c:valAx>
        <c:axId val="20393679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600" b="0">
                    <a:latin typeface="Arial" panose="020B0604020202020204" pitchFamily="34" charset="0"/>
                    <a:cs typeface="Arial" panose="020B0604020202020204" pitchFamily="34" charset="0"/>
                  </a:rPr>
                  <a:t>SCE Manual</a:t>
                </a:r>
                <a:r>
                  <a:rPr lang="en-US" sz="1600" b="0" baseline="0">
                    <a:latin typeface="Arial" panose="020B0604020202020204" pitchFamily="34" charset="0"/>
                    <a:cs typeface="Arial" panose="020B0604020202020204" pitchFamily="34" charset="0"/>
                  </a:rPr>
                  <a:t> Offest Interval Count</a:t>
                </a:r>
                <a:endParaRPr lang="en-US" sz="1600" b="0">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130093744"/>
        <c:crosses val="autoZero"/>
        <c:crossBetween val="between"/>
      </c:valAx>
      <c:valAx>
        <c:axId val="1203295375"/>
        <c:scaling>
          <c:orientation val="minMax"/>
        </c:scaling>
        <c:delete val="0"/>
        <c:axPos val="r"/>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600" b="0">
                    <a:latin typeface="Arial" panose="020B0604020202020204" pitchFamily="34" charset="0"/>
                    <a:cs typeface="Arial" panose="020B0604020202020204" pitchFamily="34" charset="0"/>
                  </a:rPr>
                  <a:t>Reg</a:t>
                </a:r>
                <a:r>
                  <a:rPr lang="en-US" sz="1600" b="0" baseline="0">
                    <a:latin typeface="Arial" panose="020B0604020202020204" pitchFamily="34" charset="0"/>
                    <a:cs typeface="Arial" panose="020B0604020202020204" pitchFamily="34" charset="0"/>
                  </a:rPr>
                  <a:t> Up Exhaustion Rate</a:t>
                </a:r>
                <a:endParaRPr lang="en-US" sz="1600" b="0">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615731920"/>
        <c:crosses val="max"/>
        <c:crossBetween val="between"/>
      </c:valAx>
      <c:catAx>
        <c:axId val="1615731920"/>
        <c:scaling>
          <c:orientation val="minMax"/>
        </c:scaling>
        <c:delete val="1"/>
        <c:axPos val="b"/>
        <c:numFmt formatCode="General" sourceLinked="1"/>
        <c:majorTickMark val="out"/>
        <c:minorTickMark val="none"/>
        <c:tickLblPos val="nextTo"/>
        <c:crossAx val="1203295375"/>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[RM_ECRS_total_as_all_mw_06012023_07012024.xlsx]Chart!PivotTable1</c:name>
    <c:fmtId val="48"/>
  </c:pivotSource>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dirty="0"/>
              <a:t>ECRS</a:t>
            </a:r>
            <a:r>
              <a:rPr lang="en-US" sz="1100" baseline="0" dirty="0"/>
              <a:t> Average Responsibility by Resource Type</a:t>
            </a:r>
            <a:endParaRPr lang="en-US" sz="1100" dirty="0"/>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rgbClr val="1D9C5D"/>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rgbClr val="FF66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6">
              <a:lumMod val="60000"/>
              <a:lumOff val="4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w="41275" cap="rnd">
            <a:solidFill>
              <a:schemeClr val="accent4"/>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rgbClr val="1D9C5D"/>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rgbClr val="FF66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6">
              <a:lumMod val="60000"/>
              <a:lumOff val="4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w="41275" cap="rnd">
            <a:solidFill>
              <a:schemeClr val="accent4"/>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rgbClr val="1D9C5D"/>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rgbClr val="FF6600"/>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4"/>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6">
              <a:lumMod val="60000"/>
              <a:lumOff val="40000"/>
            </a:schemeClr>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5"/>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chemeClr val="accent1"/>
          </a:solidFill>
          <a:ln w="41275" cap="rnd">
            <a:solidFill>
              <a:schemeClr val="accent4"/>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Chart!$B$1</c:f>
              <c:strCache>
                <c:ptCount val="1"/>
                <c:pt idx="0">
                  <c:v>Quick Start Resources</c:v>
                </c:pt>
              </c:strCache>
            </c:strRef>
          </c:tx>
          <c:spPr>
            <a:solidFill>
              <a:srgbClr val="1D9C5D"/>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Chart!$B$2:$B$26</c:f>
              <c:numCache>
                <c:formatCode>General</c:formatCode>
                <c:ptCount val="24"/>
                <c:pt idx="0">
                  <c:v>581.08196643595716</c:v>
                </c:pt>
                <c:pt idx="1">
                  <c:v>566.80980830197143</c:v>
                </c:pt>
                <c:pt idx="2">
                  <c:v>608.37862954904449</c:v>
                </c:pt>
                <c:pt idx="3">
                  <c:v>599.55573725977251</c:v>
                </c:pt>
                <c:pt idx="4">
                  <c:v>597.75464434835101</c:v>
                </c:pt>
                <c:pt idx="5">
                  <c:v>604.60136549324397</c:v>
                </c:pt>
                <c:pt idx="6">
                  <c:v>625.65819616822739</c:v>
                </c:pt>
                <c:pt idx="7">
                  <c:v>669.81830523351312</c:v>
                </c:pt>
                <c:pt idx="8">
                  <c:v>750.05518994528381</c:v>
                </c:pt>
                <c:pt idx="9">
                  <c:v>844.06311468808315</c:v>
                </c:pt>
                <c:pt idx="10">
                  <c:v>794.11174798883269</c:v>
                </c:pt>
                <c:pt idx="11">
                  <c:v>750.03633763338883</c:v>
                </c:pt>
                <c:pt idx="12">
                  <c:v>707.15846988080273</c:v>
                </c:pt>
                <c:pt idx="13">
                  <c:v>697.4784155534943</c:v>
                </c:pt>
                <c:pt idx="14">
                  <c:v>694.69016428774739</c:v>
                </c:pt>
                <c:pt idx="15">
                  <c:v>711.31038262065488</c:v>
                </c:pt>
                <c:pt idx="16">
                  <c:v>711.15273270331238</c:v>
                </c:pt>
                <c:pt idx="17">
                  <c:v>687.35191273059172</c:v>
                </c:pt>
                <c:pt idx="18">
                  <c:v>635.38606560415155</c:v>
                </c:pt>
                <c:pt idx="19">
                  <c:v>589.56120225753466</c:v>
                </c:pt>
                <c:pt idx="20">
                  <c:v>581.54508224433323</c:v>
                </c:pt>
                <c:pt idx="21">
                  <c:v>600.57923498952471</c:v>
                </c:pt>
                <c:pt idx="22">
                  <c:v>591.42349698742964</c:v>
                </c:pt>
                <c:pt idx="23">
                  <c:v>603.69152939051685</c:v>
                </c:pt>
              </c:numCache>
            </c:numRef>
          </c:val>
          <c:extLst>
            <c:ext xmlns:c16="http://schemas.microsoft.com/office/drawing/2014/chart" uri="{C3380CC4-5D6E-409C-BE32-E72D297353CC}">
              <c16:uniqueId val="{00000000-E30E-4B08-9DF2-4CB5157DB626}"/>
            </c:ext>
          </c:extLst>
        </c:ser>
        <c:ser>
          <c:idx val="1"/>
          <c:order val="1"/>
          <c:tx>
            <c:strRef>
              <c:f>Chart!$C$1</c:f>
              <c:strCache>
                <c:ptCount val="1"/>
                <c:pt idx="0">
                  <c:v>Other Thermal</c:v>
                </c:pt>
              </c:strCache>
            </c:strRef>
          </c:tx>
          <c:spPr>
            <a:solidFill>
              <a:srgbClr val="FF6600"/>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Chart!$C$2:$C$26</c:f>
              <c:numCache>
                <c:formatCode>General</c:formatCode>
                <c:ptCount val="24"/>
                <c:pt idx="0">
                  <c:v>532.57131079155147</c:v>
                </c:pt>
                <c:pt idx="1">
                  <c:v>517.138690601294</c:v>
                </c:pt>
                <c:pt idx="2">
                  <c:v>548.38630021070878</c:v>
                </c:pt>
                <c:pt idx="3">
                  <c:v>537.44590034286989</c:v>
                </c:pt>
                <c:pt idx="4">
                  <c:v>533.26120137525947</c:v>
                </c:pt>
                <c:pt idx="5">
                  <c:v>514.00710291833741</c:v>
                </c:pt>
                <c:pt idx="6">
                  <c:v>537.51857846917642</c:v>
                </c:pt>
                <c:pt idx="7">
                  <c:v>573.56147479889819</c:v>
                </c:pt>
                <c:pt idx="8">
                  <c:v>685.34371496007441</c:v>
                </c:pt>
                <c:pt idx="9">
                  <c:v>722.17568263185353</c:v>
                </c:pt>
                <c:pt idx="10">
                  <c:v>702.43770479111902</c:v>
                </c:pt>
                <c:pt idx="11">
                  <c:v>676.0360646755878</c:v>
                </c:pt>
                <c:pt idx="12">
                  <c:v>633.61338784083489</c:v>
                </c:pt>
                <c:pt idx="13">
                  <c:v>616.26202177267635</c:v>
                </c:pt>
                <c:pt idx="14">
                  <c:v>627.31038300111356</c:v>
                </c:pt>
                <c:pt idx="15">
                  <c:v>633.03524613801301</c:v>
                </c:pt>
                <c:pt idx="16">
                  <c:v>638.6448092384162</c:v>
                </c:pt>
                <c:pt idx="17">
                  <c:v>604.58333368840613</c:v>
                </c:pt>
                <c:pt idx="18">
                  <c:v>521.29152994431615</c:v>
                </c:pt>
                <c:pt idx="19">
                  <c:v>507.82431725763666</c:v>
                </c:pt>
                <c:pt idx="20">
                  <c:v>495.85683101906585</c:v>
                </c:pt>
                <c:pt idx="21">
                  <c:v>520.79344238445935</c:v>
                </c:pt>
                <c:pt idx="22">
                  <c:v>534.18360636489513</c:v>
                </c:pt>
                <c:pt idx="23">
                  <c:v>536.1967202421414</c:v>
                </c:pt>
              </c:numCache>
            </c:numRef>
          </c:val>
          <c:extLst>
            <c:ext xmlns:c16="http://schemas.microsoft.com/office/drawing/2014/chart" uri="{C3380CC4-5D6E-409C-BE32-E72D297353CC}">
              <c16:uniqueId val="{00000001-E30E-4B08-9DF2-4CB5157DB626}"/>
            </c:ext>
          </c:extLst>
        </c:ser>
        <c:ser>
          <c:idx val="2"/>
          <c:order val="2"/>
          <c:tx>
            <c:strRef>
              <c:f>Chart!$D$1</c:f>
              <c:strCache>
                <c:ptCount val="1"/>
                <c:pt idx="0">
                  <c:v>Combined Cycles</c:v>
                </c:pt>
              </c:strCache>
            </c:strRef>
          </c:tx>
          <c:spPr>
            <a:solidFill>
              <a:schemeClr val="accent4"/>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Chart!$D$2:$D$26</c:f>
              <c:numCache>
                <c:formatCode>General</c:formatCode>
                <c:ptCount val="24"/>
                <c:pt idx="0">
                  <c:v>9.5781421138706637</c:v>
                </c:pt>
                <c:pt idx="1">
                  <c:v>8.7493188103452297</c:v>
                </c:pt>
                <c:pt idx="2">
                  <c:v>8.0887671145000706</c:v>
                </c:pt>
                <c:pt idx="3">
                  <c:v>9.0390710347131105</c:v>
                </c:pt>
                <c:pt idx="4">
                  <c:v>8.1538251415261254</c:v>
                </c:pt>
                <c:pt idx="5">
                  <c:v>7.4868852717902561</c:v>
                </c:pt>
                <c:pt idx="6">
                  <c:v>10.256830613301011</c:v>
                </c:pt>
                <c:pt idx="7">
                  <c:v>19.676229499027112</c:v>
                </c:pt>
                <c:pt idx="8">
                  <c:v>48.79180331898695</c:v>
                </c:pt>
                <c:pt idx="9">
                  <c:v>61.89644803523953</c:v>
                </c:pt>
                <c:pt idx="10">
                  <c:v>44.384972600120193</c:v>
                </c:pt>
                <c:pt idx="11">
                  <c:v>35.988251375764868</c:v>
                </c:pt>
                <c:pt idx="12">
                  <c:v>40.469672169377823</c:v>
                </c:pt>
                <c:pt idx="13">
                  <c:v>46.525683046646158</c:v>
                </c:pt>
                <c:pt idx="14">
                  <c:v>61.45846993341916</c:v>
                </c:pt>
                <c:pt idx="15">
                  <c:v>74.324043792997017</c:v>
                </c:pt>
                <c:pt idx="16">
                  <c:v>98.396448021982039</c:v>
                </c:pt>
                <c:pt idx="17">
                  <c:v>120.13797808071811</c:v>
                </c:pt>
                <c:pt idx="18">
                  <c:v>120.78961751070254</c:v>
                </c:pt>
                <c:pt idx="19">
                  <c:v>102.27103824480422</c:v>
                </c:pt>
                <c:pt idx="20">
                  <c:v>88.011202114709832</c:v>
                </c:pt>
                <c:pt idx="21">
                  <c:v>57.218305983937029</c:v>
                </c:pt>
                <c:pt idx="22">
                  <c:v>22.161475418871213</c:v>
                </c:pt>
                <c:pt idx="23">
                  <c:v>9.4196721164045183</c:v>
                </c:pt>
              </c:numCache>
            </c:numRef>
          </c:val>
          <c:extLst>
            <c:ext xmlns:c16="http://schemas.microsoft.com/office/drawing/2014/chart" uri="{C3380CC4-5D6E-409C-BE32-E72D297353CC}">
              <c16:uniqueId val="{00000002-E30E-4B08-9DF2-4CB5157DB626}"/>
            </c:ext>
          </c:extLst>
        </c:ser>
        <c:ser>
          <c:idx val="3"/>
          <c:order val="3"/>
          <c:tx>
            <c:strRef>
              <c:f>Chart!$E$1</c:f>
              <c:strCache>
                <c:ptCount val="1"/>
                <c:pt idx="0">
                  <c:v>Energy Storage Resources</c:v>
                </c:pt>
              </c:strCache>
            </c:strRef>
          </c:tx>
          <c:spPr>
            <a:solidFill>
              <a:schemeClr val="accent6"/>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Chart!$E$2:$E$26</c:f>
              <c:numCache>
                <c:formatCode>General</c:formatCode>
                <c:ptCount val="24"/>
                <c:pt idx="0">
                  <c:v>50.329098215311618</c:v>
                </c:pt>
                <c:pt idx="1">
                  <c:v>48.125040692468026</c:v>
                </c:pt>
                <c:pt idx="2">
                  <c:v>57.319424486050458</c:v>
                </c:pt>
                <c:pt idx="3">
                  <c:v>45.21420758079632</c:v>
                </c:pt>
                <c:pt idx="4">
                  <c:v>65.76171205747498</c:v>
                </c:pt>
                <c:pt idx="5">
                  <c:v>65.516803135698524</c:v>
                </c:pt>
                <c:pt idx="6">
                  <c:v>136.00144772841011</c:v>
                </c:pt>
                <c:pt idx="7">
                  <c:v>238.55915244981844</c:v>
                </c:pt>
                <c:pt idx="8">
                  <c:v>368.27330524301021</c:v>
                </c:pt>
                <c:pt idx="9">
                  <c:v>483.3756809997812</c:v>
                </c:pt>
                <c:pt idx="10">
                  <c:v>447.49830405983784</c:v>
                </c:pt>
                <c:pt idx="11">
                  <c:v>442.14431504940183</c:v>
                </c:pt>
                <c:pt idx="12">
                  <c:v>447.27590478688342</c:v>
                </c:pt>
                <c:pt idx="13">
                  <c:v>472.18839180879257</c:v>
                </c:pt>
                <c:pt idx="14">
                  <c:v>536.0538508279875</c:v>
                </c:pt>
                <c:pt idx="15">
                  <c:v>563.97846815865421</c:v>
                </c:pt>
                <c:pt idx="16">
                  <c:v>576.7897906175059</c:v>
                </c:pt>
                <c:pt idx="17">
                  <c:v>598.22068157904607</c:v>
                </c:pt>
                <c:pt idx="18">
                  <c:v>528.24794961036139</c:v>
                </c:pt>
                <c:pt idx="19">
                  <c:v>413.48117330092145</c:v>
                </c:pt>
                <c:pt idx="20">
                  <c:v>322.51770359721513</c:v>
                </c:pt>
                <c:pt idx="21">
                  <c:v>229.75035386776358</c:v>
                </c:pt>
                <c:pt idx="22">
                  <c:v>160.6583021296972</c:v>
                </c:pt>
                <c:pt idx="23">
                  <c:v>79.687977448579375</c:v>
                </c:pt>
              </c:numCache>
            </c:numRef>
          </c:val>
          <c:extLst>
            <c:ext xmlns:c16="http://schemas.microsoft.com/office/drawing/2014/chart" uri="{C3380CC4-5D6E-409C-BE32-E72D297353CC}">
              <c16:uniqueId val="{00000003-E30E-4B08-9DF2-4CB5157DB626}"/>
            </c:ext>
          </c:extLst>
        </c:ser>
        <c:ser>
          <c:idx val="4"/>
          <c:order val="4"/>
          <c:tx>
            <c:strRef>
              <c:f>Chart!$F$1</c:f>
              <c:strCache>
                <c:ptCount val="1"/>
                <c:pt idx="0">
                  <c:v>Hydro Resources</c:v>
                </c:pt>
              </c:strCache>
            </c:strRef>
          </c:tx>
          <c:spPr>
            <a:solidFill>
              <a:schemeClr val="accent6">
                <a:lumMod val="60000"/>
                <a:lumOff val="40000"/>
              </a:schemeClr>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Chart!$F$2:$F$26</c:f>
              <c:numCache>
                <c:formatCode>General</c:formatCode>
                <c:ptCount val="24"/>
                <c:pt idx="0">
                  <c:v>0</c:v>
                </c:pt>
                <c:pt idx="1">
                  <c:v>0</c:v>
                </c:pt>
                <c:pt idx="2">
                  <c:v>0</c:v>
                </c:pt>
                <c:pt idx="3">
                  <c:v>0</c:v>
                </c:pt>
                <c:pt idx="4">
                  <c:v>0</c:v>
                </c:pt>
                <c:pt idx="5">
                  <c:v>0</c:v>
                </c:pt>
                <c:pt idx="6">
                  <c:v>0</c:v>
                </c:pt>
                <c:pt idx="7">
                  <c:v>0</c:v>
                </c:pt>
                <c:pt idx="8">
                  <c:v>0</c:v>
                </c:pt>
                <c:pt idx="9">
                  <c:v>0</c:v>
                </c:pt>
                <c:pt idx="10">
                  <c:v>0.12021857923497267</c:v>
                </c:pt>
                <c:pt idx="11">
                  <c:v>0</c:v>
                </c:pt>
                <c:pt idx="12">
                  <c:v>0</c:v>
                </c:pt>
                <c:pt idx="13">
                  <c:v>0</c:v>
                </c:pt>
                <c:pt idx="14">
                  <c:v>0</c:v>
                </c:pt>
                <c:pt idx="15">
                  <c:v>0</c:v>
                </c:pt>
                <c:pt idx="16">
                  <c:v>0</c:v>
                </c:pt>
                <c:pt idx="17">
                  <c:v>0</c:v>
                </c:pt>
                <c:pt idx="18">
                  <c:v>0</c:v>
                </c:pt>
                <c:pt idx="19">
                  <c:v>0</c:v>
                </c:pt>
                <c:pt idx="20">
                  <c:v>0</c:v>
                </c:pt>
                <c:pt idx="21">
                  <c:v>0</c:v>
                </c:pt>
                <c:pt idx="22">
                  <c:v>0</c:v>
                </c:pt>
                <c:pt idx="23">
                  <c:v>0</c:v>
                </c:pt>
              </c:numCache>
            </c:numRef>
          </c:val>
          <c:extLst>
            <c:ext xmlns:c16="http://schemas.microsoft.com/office/drawing/2014/chart" uri="{C3380CC4-5D6E-409C-BE32-E72D297353CC}">
              <c16:uniqueId val="{00000004-E30E-4B08-9DF2-4CB5157DB626}"/>
            </c:ext>
          </c:extLst>
        </c:ser>
        <c:ser>
          <c:idx val="5"/>
          <c:order val="5"/>
          <c:tx>
            <c:strRef>
              <c:f>Chart!$G$1</c:f>
              <c:strCache>
                <c:ptCount val="1"/>
                <c:pt idx="0">
                  <c:v>Controllable Load Resources</c:v>
                </c:pt>
              </c:strCache>
            </c:strRef>
          </c:tx>
          <c:spPr>
            <a:solidFill>
              <a:schemeClr val="accent5"/>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Chart!$G$2:$G$26</c:f>
              <c:numCache>
                <c:formatCode>General</c:formatCode>
                <c:ptCount val="24"/>
                <c:pt idx="0">
                  <c:v>29.659562811605536</c:v>
                </c:pt>
                <c:pt idx="1">
                  <c:v>28.42506810917968</c:v>
                </c:pt>
                <c:pt idx="2">
                  <c:v>27.510958894428537</c:v>
                </c:pt>
                <c:pt idx="3">
                  <c:v>25.934699451685447</c:v>
                </c:pt>
                <c:pt idx="4">
                  <c:v>29.076229519980725</c:v>
                </c:pt>
                <c:pt idx="5">
                  <c:v>27.360655698922457</c:v>
                </c:pt>
                <c:pt idx="6">
                  <c:v>38.551912539036159</c:v>
                </c:pt>
                <c:pt idx="7">
                  <c:v>53.650546482336281</c:v>
                </c:pt>
                <c:pt idx="8">
                  <c:v>79.038251314913481</c:v>
                </c:pt>
                <c:pt idx="9">
                  <c:v>81.59918025273258</c:v>
                </c:pt>
                <c:pt idx="10">
                  <c:v>75.232240429812919</c:v>
                </c:pt>
                <c:pt idx="11">
                  <c:v>70.27103819357059</c:v>
                </c:pt>
                <c:pt idx="12">
                  <c:v>62.138524553988681</c:v>
                </c:pt>
                <c:pt idx="13">
                  <c:v>61.73114749092592</c:v>
                </c:pt>
                <c:pt idx="14">
                  <c:v>69.166666616346149</c:v>
                </c:pt>
                <c:pt idx="15">
                  <c:v>58.851366160201096</c:v>
                </c:pt>
                <c:pt idx="16">
                  <c:v>53.57267755467462</c:v>
                </c:pt>
                <c:pt idx="17">
                  <c:v>60.519125616086292</c:v>
                </c:pt>
                <c:pt idx="18">
                  <c:v>50.079508234454615</c:v>
                </c:pt>
                <c:pt idx="19">
                  <c:v>54.008469956091297</c:v>
                </c:pt>
                <c:pt idx="20">
                  <c:v>54.171857921066724</c:v>
                </c:pt>
                <c:pt idx="21">
                  <c:v>59.889617486065021</c:v>
                </c:pt>
                <c:pt idx="22">
                  <c:v>50.421311511477931</c:v>
                </c:pt>
                <c:pt idx="23">
                  <c:v>29.322677595103954</c:v>
                </c:pt>
              </c:numCache>
            </c:numRef>
          </c:val>
          <c:extLst>
            <c:ext xmlns:c16="http://schemas.microsoft.com/office/drawing/2014/chart" uri="{C3380CC4-5D6E-409C-BE32-E72D297353CC}">
              <c16:uniqueId val="{00000005-E30E-4B08-9DF2-4CB5157DB626}"/>
            </c:ext>
          </c:extLst>
        </c:ser>
        <c:ser>
          <c:idx val="6"/>
          <c:order val="6"/>
          <c:tx>
            <c:strRef>
              <c:f>Chart!$H$1</c:f>
              <c:strCache>
                <c:ptCount val="1"/>
                <c:pt idx="0">
                  <c:v>Non-Controllable Load Resources</c:v>
                </c:pt>
              </c:strCache>
            </c:strRef>
          </c:tx>
          <c:spPr>
            <a:solidFill>
              <a:schemeClr val="accent2"/>
            </a:solidFill>
            <a:ln>
              <a:noFill/>
            </a:ln>
            <a:effectLst/>
          </c:spPr>
          <c:invertIfNegative val="0"/>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Chart!$H$2:$H$26</c:f>
              <c:numCache>
                <c:formatCode>General</c:formatCode>
                <c:ptCount val="24"/>
                <c:pt idx="0">
                  <c:v>72.665573742086409</c:v>
                </c:pt>
                <c:pt idx="1">
                  <c:v>71.073841953110332</c:v>
                </c:pt>
                <c:pt idx="2">
                  <c:v>71.830136910330509</c:v>
                </c:pt>
                <c:pt idx="3">
                  <c:v>70.797814156045774</c:v>
                </c:pt>
                <c:pt idx="4">
                  <c:v>75.456010909723005</c:v>
                </c:pt>
                <c:pt idx="5">
                  <c:v>91.950273192873283</c:v>
                </c:pt>
                <c:pt idx="6">
                  <c:v>120.87076501803672</c:v>
                </c:pt>
                <c:pt idx="7">
                  <c:v>147.41912562334906</c:v>
                </c:pt>
                <c:pt idx="8">
                  <c:v>166.8071037355422</c:v>
                </c:pt>
                <c:pt idx="9">
                  <c:v>173.06967213779615</c:v>
                </c:pt>
                <c:pt idx="10">
                  <c:v>157.42923507348362</c:v>
                </c:pt>
                <c:pt idx="11">
                  <c:v>133.08333327731913</c:v>
                </c:pt>
                <c:pt idx="12">
                  <c:v>126.48278704278636</c:v>
                </c:pt>
                <c:pt idx="13">
                  <c:v>131.21393458188564</c:v>
                </c:pt>
                <c:pt idx="14">
                  <c:v>135.95983604036567</c:v>
                </c:pt>
                <c:pt idx="15">
                  <c:v>131.90928957569383</c:v>
                </c:pt>
                <c:pt idx="16">
                  <c:v>141.21338793968465</c:v>
                </c:pt>
                <c:pt idx="17">
                  <c:v>167.40598364767658</c:v>
                </c:pt>
                <c:pt idx="18">
                  <c:v>140.53169391665546</c:v>
                </c:pt>
                <c:pt idx="19">
                  <c:v>142.36366121624152</c:v>
                </c:pt>
                <c:pt idx="20">
                  <c:v>129.91448085008679</c:v>
                </c:pt>
                <c:pt idx="21">
                  <c:v>125.25081967515862</c:v>
                </c:pt>
                <c:pt idx="22">
                  <c:v>102.82459014849518</c:v>
                </c:pt>
                <c:pt idx="23">
                  <c:v>88.789071032136349</c:v>
                </c:pt>
              </c:numCache>
            </c:numRef>
          </c:val>
          <c:extLst>
            <c:ext xmlns:c16="http://schemas.microsoft.com/office/drawing/2014/chart" uri="{C3380CC4-5D6E-409C-BE32-E72D297353CC}">
              <c16:uniqueId val="{00000006-E30E-4B08-9DF2-4CB5157DB626}"/>
            </c:ext>
          </c:extLst>
        </c:ser>
        <c:dLbls>
          <c:showLegendKey val="0"/>
          <c:showVal val="0"/>
          <c:showCatName val="0"/>
          <c:showSerName val="0"/>
          <c:showPercent val="0"/>
          <c:showBubbleSize val="0"/>
        </c:dLbls>
        <c:gapWidth val="219"/>
        <c:overlap val="100"/>
        <c:axId val="1528527264"/>
        <c:axId val="1647492976"/>
      </c:barChart>
      <c:lineChart>
        <c:grouping val="standard"/>
        <c:varyColors val="0"/>
        <c:ser>
          <c:idx val="7"/>
          <c:order val="7"/>
          <c:tx>
            <c:strRef>
              <c:f>Chart!$I$1</c:f>
              <c:strCache>
                <c:ptCount val="1"/>
                <c:pt idx="0">
                  <c:v> Total ECRS Responsibility</c:v>
                </c:pt>
              </c:strCache>
            </c:strRef>
          </c:tx>
          <c:spPr>
            <a:ln w="41275" cap="rnd">
              <a:solidFill>
                <a:schemeClr val="accent4"/>
              </a:solidFill>
              <a:round/>
            </a:ln>
            <a:effectLst/>
          </c:spPr>
          <c:marker>
            <c:symbol val="none"/>
          </c:marker>
          <c:cat>
            <c:strRef>
              <c:f>Chart!$A$2:$A$26</c:f>
              <c:strCache>
                <c:ptCount val="24"/>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strCache>
            </c:strRef>
          </c:cat>
          <c:val>
            <c:numRef>
              <c:f>Chart!$I$2:$I$26</c:f>
              <c:numCache>
                <c:formatCode>General</c:formatCode>
                <c:ptCount val="24"/>
                <c:pt idx="0">
                  <c:v>1275.8856541150508</c:v>
                </c:pt>
                <c:pt idx="1">
                  <c:v>1240.3217684892418</c:v>
                </c:pt>
                <c:pt idx="2">
                  <c:v>1321.5142171644077</c:v>
                </c:pt>
                <c:pt idx="3">
                  <c:v>1287.9874298388511</c:v>
                </c:pt>
                <c:pt idx="4">
                  <c:v>1309.4636233625761</c:v>
                </c:pt>
                <c:pt idx="5">
                  <c:v>1310.9230857044374</c:v>
                </c:pt>
                <c:pt idx="6">
                  <c:v>1468.8577305297788</c:v>
                </c:pt>
                <c:pt idx="7">
                  <c:v>1702.6848340791939</c:v>
                </c:pt>
                <c:pt idx="8">
                  <c:v>2098.3093685103154</c:v>
                </c:pt>
                <c:pt idx="9">
                  <c:v>2366.1797787426162</c:v>
                </c:pt>
                <c:pt idx="10">
                  <c:v>2221.2144235379742</c:v>
                </c:pt>
                <c:pt idx="11">
                  <c:v>2107.5593401989645</c:v>
                </c:pt>
                <c:pt idx="12">
                  <c:v>2017.1387462780265</c:v>
                </c:pt>
                <c:pt idx="13">
                  <c:v>2025.3995942476913</c:v>
                </c:pt>
                <c:pt idx="14">
                  <c:v>2124.639370705665</c:v>
                </c:pt>
                <c:pt idx="15">
                  <c:v>2173.4087964430933</c:v>
                </c:pt>
                <c:pt idx="16">
                  <c:v>2219.7698460862066</c:v>
                </c:pt>
                <c:pt idx="17">
                  <c:v>2238.2190153432011</c:v>
                </c:pt>
                <c:pt idx="18">
                  <c:v>1996.3263648102322</c:v>
                </c:pt>
                <c:pt idx="19">
                  <c:v>1809.509862227264</c:v>
                </c:pt>
                <c:pt idx="20">
                  <c:v>1672.017157747418</c:v>
                </c:pt>
                <c:pt idx="21">
                  <c:v>1593.4817743854676</c:v>
                </c:pt>
                <c:pt idx="22">
                  <c:v>1461.6727825685332</c:v>
                </c:pt>
                <c:pt idx="23">
                  <c:v>1347.1076478328891</c:v>
                </c:pt>
              </c:numCache>
            </c:numRef>
          </c:val>
          <c:smooth val="0"/>
          <c:extLst>
            <c:ext xmlns:c16="http://schemas.microsoft.com/office/drawing/2014/chart" uri="{C3380CC4-5D6E-409C-BE32-E72D297353CC}">
              <c16:uniqueId val="{00000007-E30E-4B08-9DF2-4CB5157DB626}"/>
            </c:ext>
          </c:extLst>
        </c:ser>
        <c:dLbls>
          <c:showLegendKey val="0"/>
          <c:showVal val="0"/>
          <c:showCatName val="0"/>
          <c:showSerName val="0"/>
          <c:showPercent val="0"/>
          <c:showBubbleSize val="0"/>
        </c:dLbls>
        <c:marker val="1"/>
        <c:smooth val="0"/>
        <c:axId val="1528527264"/>
        <c:axId val="1647492976"/>
      </c:lineChart>
      <c:catAx>
        <c:axId val="1528527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1647492976"/>
        <c:crosses val="autoZero"/>
        <c:auto val="1"/>
        <c:lblAlgn val="ctr"/>
        <c:lblOffset val="100"/>
        <c:noMultiLvlLbl val="0"/>
      </c:catAx>
      <c:valAx>
        <c:axId val="16474929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900"/>
                  <a:t>MW</a:t>
                </a:r>
              </a:p>
            </c:rich>
          </c:tx>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152852726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0.02247</cdr:x>
      <cdr:y>0.12626</cdr:y>
    </cdr:from>
    <cdr:to>
      <cdr:x>0.38202</cdr:x>
      <cdr:y>0.22418</cdr:y>
    </cdr:to>
    <cdr:sp macro="" textlink="">
      <cdr:nvSpPr>
        <cdr:cNvPr id="2" name="TextBox 11">
          <a:extLst xmlns:a="http://schemas.openxmlformats.org/drawingml/2006/main">
            <a:ext uri="{FF2B5EF4-FFF2-40B4-BE49-F238E27FC236}">
              <a16:creationId xmlns:a16="http://schemas.microsoft.com/office/drawing/2014/main" id="{B9DE58D0-7A78-ED45-2342-DC1653C7DB50}"/>
            </a:ext>
          </a:extLst>
        </cdr:cNvPr>
        <cdr:cNvSpPr txBox="1"/>
      </cdr:nvSpPr>
      <cdr:spPr>
        <a:xfrm xmlns:a="http://schemas.openxmlformats.org/drawingml/2006/main">
          <a:off x="152400" y="47625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Night</a:t>
          </a:r>
        </a:p>
      </cdr:txBody>
    </cdr:sp>
  </cdr:relSizeAnchor>
  <cdr:relSizeAnchor xmlns:cdr="http://schemas.openxmlformats.org/drawingml/2006/chartDrawing">
    <cdr:from>
      <cdr:x>0.21404</cdr:x>
      <cdr:y>0.12727</cdr:y>
    </cdr:from>
    <cdr:to>
      <cdr:x>0.5736</cdr:x>
      <cdr:y>0.22519</cdr:y>
    </cdr:to>
    <cdr:sp macro="" textlink="">
      <cdr:nvSpPr>
        <cdr:cNvPr id="3" name="TextBox 11">
          <a:extLst xmlns:a="http://schemas.openxmlformats.org/drawingml/2006/main">
            <a:ext uri="{FF2B5EF4-FFF2-40B4-BE49-F238E27FC236}">
              <a16:creationId xmlns:a16="http://schemas.microsoft.com/office/drawing/2014/main" id="{18691BCF-B8F0-6D23-F1F3-9B688CB8E9C2}"/>
            </a:ext>
          </a:extLst>
        </cdr:cNvPr>
        <cdr:cNvSpPr txBox="1"/>
      </cdr:nvSpPr>
      <cdr:spPr>
        <a:xfrm xmlns:a="http://schemas.openxmlformats.org/drawingml/2006/main">
          <a:off x="1451610" y="48006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Sunrise</a:t>
          </a:r>
        </a:p>
      </cdr:txBody>
    </cdr:sp>
  </cdr:relSizeAnchor>
  <cdr:relSizeAnchor xmlns:cdr="http://schemas.openxmlformats.org/drawingml/2006/chartDrawing">
    <cdr:from>
      <cdr:x>0.63202</cdr:x>
      <cdr:y>0.12121</cdr:y>
    </cdr:from>
    <cdr:to>
      <cdr:x>0.99157</cdr:x>
      <cdr:y>0.21913</cdr:y>
    </cdr:to>
    <cdr:sp macro="" textlink="">
      <cdr:nvSpPr>
        <cdr:cNvPr id="4" name="TextBox 11">
          <a:extLst xmlns:a="http://schemas.openxmlformats.org/drawingml/2006/main">
            <a:ext uri="{FF2B5EF4-FFF2-40B4-BE49-F238E27FC236}">
              <a16:creationId xmlns:a16="http://schemas.microsoft.com/office/drawing/2014/main" id="{C4E8F775-D4F9-912E-5D25-3C2C3602949F}"/>
            </a:ext>
          </a:extLst>
        </cdr:cNvPr>
        <cdr:cNvSpPr txBox="1"/>
      </cdr:nvSpPr>
      <cdr:spPr>
        <a:xfrm xmlns:a="http://schemas.openxmlformats.org/drawingml/2006/main">
          <a:off x="4286250" y="45720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Sunset</a:t>
          </a:r>
        </a:p>
      </cdr:txBody>
    </cdr:sp>
  </cdr:relSizeAnchor>
  <cdr:relSizeAnchor xmlns:cdr="http://schemas.openxmlformats.org/drawingml/2006/chartDrawing">
    <cdr:from>
      <cdr:x>0.42753</cdr:x>
      <cdr:y>0.12626</cdr:y>
    </cdr:from>
    <cdr:to>
      <cdr:x>0.78708</cdr:x>
      <cdr:y>0.22418</cdr:y>
    </cdr:to>
    <cdr:sp macro="" textlink="">
      <cdr:nvSpPr>
        <cdr:cNvPr id="5" name="TextBox 11">
          <a:extLst xmlns:a="http://schemas.openxmlformats.org/drawingml/2006/main">
            <a:ext uri="{FF2B5EF4-FFF2-40B4-BE49-F238E27FC236}">
              <a16:creationId xmlns:a16="http://schemas.microsoft.com/office/drawing/2014/main" id="{C5B52B8D-F24D-7620-3FAE-7CC3084BE5A4}"/>
            </a:ext>
          </a:extLst>
        </cdr:cNvPr>
        <cdr:cNvSpPr txBox="1"/>
      </cdr:nvSpPr>
      <cdr:spPr>
        <a:xfrm xmlns:a="http://schemas.openxmlformats.org/drawingml/2006/main">
          <a:off x="2899410" y="476250"/>
          <a:ext cx="2438400" cy="369332"/>
        </a:xfrm>
        <a:prstGeom xmlns:a="http://schemas.openxmlformats.org/drawingml/2006/main" prst="rect">
          <a:avLst/>
        </a:prstGeom>
        <a:noFill xmlns:a="http://schemas.openxmlformats.org/drawingml/2006/main"/>
      </cdr:spPr>
      <cdr:txBody>
        <a:bodyPr xmlns:a="http://schemas.openxmlformats.org/drawingml/2006/main" wrap="square">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fontAlgn="b"/>
          <a:r>
            <a:rPr lang="en-US" sz="1800" b="0" i="0" u="none" strike="noStrike" dirty="0">
              <a:solidFill>
                <a:srgbClr val="000000"/>
              </a:solidFill>
              <a:effectLst/>
              <a:latin typeface="Calibri" panose="020F0502020204030204" pitchFamily="34" charset="0"/>
            </a:rPr>
            <a:t>Other</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627A27-42FC-4B14-9FD8-64CAEA46702C}" type="datetimeFigureOut">
              <a:rPr lang="en-US" smtClean="0"/>
              <a:t>8/27/2024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2EF926-9B83-41D1-8857-A2021ABF2466}" type="slidenum">
              <a:rPr lang="en-US" smtClean="0"/>
              <a:t>‹#›</a:t>
            </a:fld>
            <a:endParaRPr lang="en-US"/>
          </a:p>
        </p:txBody>
      </p:sp>
    </p:spTree>
    <p:extLst>
      <p:ext uri="{BB962C8B-B14F-4D97-AF65-F5344CB8AC3E}">
        <p14:creationId xmlns:p14="http://schemas.microsoft.com/office/powerpoint/2010/main" val="3918607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1</a:t>
            </a:fld>
            <a:endParaRPr lang="en-US"/>
          </a:p>
        </p:txBody>
      </p:sp>
    </p:spTree>
    <p:extLst>
      <p:ext uri="{BB962C8B-B14F-4D97-AF65-F5344CB8AC3E}">
        <p14:creationId xmlns:p14="http://schemas.microsoft.com/office/powerpoint/2010/main" val="2516742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24</a:t>
            </a:fld>
            <a:endParaRPr lang="en-US"/>
          </a:p>
        </p:txBody>
      </p:sp>
    </p:spTree>
    <p:extLst>
      <p:ext uri="{BB962C8B-B14F-4D97-AF65-F5344CB8AC3E}">
        <p14:creationId xmlns:p14="http://schemas.microsoft.com/office/powerpoint/2010/main" val="19062459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28</a:t>
            </a:fld>
            <a:endParaRPr lang="en-US"/>
          </a:p>
        </p:txBody>
      </p:sp>
    </p:spTree>
    <p:extLst>
      <p:ext uri="{BB962C8B-B14F-4D97-AF65-F5344CB8AC3E}">
        <p14:creationId xmlns:p14="http://schemas.microsoft.com/office/powerpoint/2010/main" val="2127571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374316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2EF926-9B83-41D1-8857-A2021ABF2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4531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2326758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1827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27595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OY2024 IFRO – 395 MW/0.1 Hz | Limit 1,185 MW</a:t>
            </a:r>
          </a:p>
          <a:p>
            <a:r>
              <a:rPr lang="en-US" b="0" dirty="0"/>
              <a:t>OY2025 IFRO – 455 MW/0.1 Hz | Limit 1,365 MW</a:t>
            </a:r>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6</a:t>
            </a:fld>
            <a:endParaRPr lang="en-US"/>
          </a:p>
        </p:txBody>
      </p:sp>
    </p:spTree>
    <p:extLst>
      <p:ext uri="{BB962C8B-B14F-4D97-AF65-F5344CB8AC3E}">
        <p14:creationId xmlns:p14="http://schemas.microsoft.com/office/powerpoint/2010/main" val="258131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13</a:t>
            </a:fld>
            <a:endParaRPr lang="en-US"/>
          </a:p>
        </p:txBody>
      </p:sp>
    </p:spTree>
    <p:extLst>
      <p:ext uri="{BB962C8B-B14F-4D97-AF65-F5344CB8AC3E}">
        <p14:creationId xmlns:p14="http://schemas.microsoft.com/office/powerpoint/2010/main" val="1101819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92099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FME: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Frequency Measurable Event</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2EF926-9B83-41D1-8857-A2021ABF24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8938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each 2024 5-min interval, NSFL ramp rate values were examined in bins of 10 MWs (as tracked on x-axis) and the average rate of intervals during which regulation was exhausted (</a:t>
            </a:r>
            <a:r>
              <a:rPr lang="en-US" dirty="0" err="1"/>
              <a:t>i.e.average</a:t>
            </a:r>
            <a:r>
              <a:rPr lang="en-US" dirty="0"/>
              <a:t> remaining regulation was less than 5 MW) was computed (as tracked on y-axis). For example using the dot (-240, 0.2) as an example, this dot represents that in 2024, regulation was exhausted 20% of the time during which the ramp was between -250 and -240 MW. No dot represents there was no intervals of an NSFL ramp in the bin.</a:t>
            </a:r>
          </a:p>
        </p:txBody>
      </p:sp>
      <p:sp>
        <p:nvSpPr>
          <p:cNvPr id="4" name="Slide Number Placeholder 3"/>
          <p:cNvSpPr>
            <a:spLocks noGrp="1"/>
          </p:cNvSpPr>
          <p:nvPr>
            <p:ph type="sldNum" sz="quarter" idx="5"/>
          </p:nvPr>
        </p:nvSpPr>
        <p:spPr/>
        <p:txBody>
          <a:bodyPr/>
          <a:lstStyle/>
          <a:p>
            <a:fld id="{032EF926-9B83-41D1-8857-A2021ABF2466}" type="slidenum">
              <a:rPr lang="en-US" smtClean="0"/>
              <a:t>17</a:t>
            </a:fld>
            <a:endParaRPr lang="en-US"/>
          </a:p>
        </p:txBody>
      </p:sp>
    </p:spTree>
    <p:extLst>
      <p:ext uri="{BB962C8B-B14F-4D97-AF65-F5344CB8AC3E}">
        <p14:creationId xmlns:p14="http://schemas.microsoft.com/office/powerpoint/2010/main" val="3195454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0254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 change was to recognize the fact that during ECRS deployments that are triggered by unit trips, initially both Regulation and ECRS will be relied on to recover frequency and then ECRS will be used to recover deployed Regulation.</a:t>
            </a:r>
          </a:p>
        </p:txBody>
      </p:sp>
      <p:sp>
        <p:nvSpPr>
          <p:cNvPr id="4" name="Slide Number Placeholder 3"/>
          <p:cNvSpPr>
            <a:spLocks noGrp="1"/>
          </p:cNvSpPr>
          <p:nvPr>
            <p:ph type="sldNum" sz="quarter" idx="5"/>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3841239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2614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1570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4131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0608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0374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7" name="Straight Connector 6"/>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Tree>
    <p:extLst>
      <p:ext uri="{BB962C8B-B14F-4D97-AF65-F5344CB8AC3E}">
        <p14:creationId xmlns:p14="http://schemas.microsoft.com/office/powerpoint/2010/main" val="212066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745530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461651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83716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7158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087579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3.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972684304"/>
      </p:ext>
    </p:extLst>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25408960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423192406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s://www.ercot.com/files/docs/2024/07/24/Large%20Load%20Analysis_PDCWG_Updated.pptx"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files/docs/2024/07/23/PDCWG_2025_AS_Methodology_07242024.pptx" TargetMode="External"/><Relationship Id="rId2" Type="http://schemas.openxmlformats.org/officeDocument/2006/relationships/hyperlink" Target="https://www.ercot.com/files/docs/2024/07/23/wmwg_2025_as_methodology_07242024_.pptx" TargetMode="External"/><Relationship Id="rId1" Type="http://schemas.openxmlformats.org/officeDocument/2006/relationships/slideLayout" Target="../slideLayouts/slideLayout8.xml"/><Relationship Id="rId5" Type="http://schemas.openxmlformats.org/officeDocument/2006/relationships/hyperlink" Target="https://www.ercot.com/files/docs/2024/08/20/2025_AS_Methodology_aug_pdcwg.zip" TargetMode="External"/><Relationship Id="rId4" Type="http://schemas.openxmlformats.org/officeDocument/2006/relationships/hyperlink" Target="_https:/www.ercot.com/files/docs/2024/08/15/2025_as_methodology_aug_owg.zi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FFE48F2-A348-61EB-33B9-2CC880E97CF1}"/>
              </a:ext>
            </a:extLst>
          </p:cNvPr>
          <p:cNvSpPr>
            <a:spLocks noGrp="1"/>
          </p:cNvSpPr>
          <p:nvPr>
            <p:ph type="sldNum" sz="quarter" idx="4294967295"/>
          </p:nvPr>
        </p:nvSpPr>
        <p:spPr>
          <a:xfrm>
            <a:off x="8686800" y="6561138"/>
            <a:ext cx="457200" cy="212725"/>
          </a:xfrm>
          <a:prstGeom prst="rect">
            <a:avLst/>
          </a:prstGeom>
        </p:spPr>
        <p:txBody>
          <a:bodyPr/>
          <a:lstStyle/>
          <a:p>
            <a:fld id="{1D93BD3E-1E9A-4970-A6F7-E7AC52762E0C}" type="slidenum">
              <a:rPr lang="en-US" smtClean="0">
                <a:solidFill>
                  <a:prstClr val="black">
                    <a:tint val="75000"/>
                  </a:prstClr>
                </a:solidFill>
              </a:rPr>
              <a:pPr/>
              <a:t>1</a:t>
            </a:fld>
            <a:endParaRPr lang="en-US">
              <a:solidFill>
                <a:prstClr val="black">
                  <a:tint val="75000"/>
                </a:prstClr>
              </a:solidFill>
            </a:endParaRPr>
          </a:p>
        </p:txBody>
      </p:sp>
      <p:sp>
        <p:nvSpPr>
          <p:cNvPr id="5" name="Text Placeholder 4">
            <a:extLst>
              <a:ext uri="{FF2B5EF4-FFF2-40B4-BE49-F238E27FC236}">
                <a16:creationId xmlns:a16="http://schemas.microsoft.com/office/drawing/2014/main" id="{8D2B22E8-6B0D-6FFC-19B3-726E58DD6E16}"/>
              </a:ext>
            </a:extLst>
          </p:cNvPr>
          <p:cNvSpPr txBox="1">
            <a:spLocks/>
          </p:cNvSpPr>
          <p:nvPr/>
        </p:nvSpPr>
        <p:spPr>
          <a:xfrm>
            <a:off x="3677179" y="1325880"/>
            <a:ext cx="5466821" cy="2304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b="1" dirty="0">
                <a:solidFill>
                  <a:schemeClr val="tx2"/>
                </a:solidFill>
              </a:rPr>
              <a:t>2025 Ancillary Service Methodology </a:t>
            </a:r>
          </a:p>
          <a:p>
            <a:pPr marL="0" indent="0">
              <a:buNone/>
            </a:pPr>
            <a:r>
              <a:rPr lang="en-US" sz="3600" b="1" dirty="0">
                <a:solidFill>
                  <a:schemeClr val="tx2"/>
                </a:solidFill>
              </a:rPr>
              <a:t>Discussion </a:t>
            </a:r>
          </a:p>
        </p:txBody>
      </p:sp>
      <p:sp>
        <p:nvSpPr>
          <p:cNvPr id="6" name="Text Placeholder 2">
            <a:extLst>
              <a:ext uri="{FF2B5EF4-FFF2-40B4-BE49-F238E27FC236}">
                <a16:creationId xmlns:a16="http://schemas.microsoft.com/office/drawing/2014/main" id="{77EBF166-B73B-5AFC-1B22-EA5A4B6BAD2B}"/>
              </a:ext>
            </a:extLst>
          </p:cNvPr>
          <p:cNvSpPr txBox="1">
            <a:spLocks/>
          </p:cNvSpPr>
          <p:nvPr/>
        </p:nvSpPr>
        <p:spPr>
          <a:xfrm>
            <a:off x="3727185" y="4027932"/>
            <a:ext cx="4959615" cy="6492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solidFill>
              </a:rPr>
              <a:t>Ancillary Services &amp; Operations Analytics</a:t>
            </a:r>
          </a:p>
          <a:p>
            <a:pPr marL="0" indent="0">
              <a:buNone/>
            </a:pPr>
            <a:r>
              <a:rPr lang="en-US" sz="1800" b="1" dirty="0">
                <a:solidFill>
                  <a:schemeClr val="tx2"/>
                </a:solidFill>
              </a:rPr>
              <a:t>ERCOT</a:t>
            </a:r>
          </a:p>
        </p:txBody>
      </p:sp>
    </p:spTree>
    <p:extLst>
      <p:ext uri="{BB962C8B-B14F-4D97-AF65-F5344CB8AC3E}">
        <p14:creationId xmlns:p14="http://schemas.microsoft.com/office/powerpoint/2010/main" val="3903409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bar chart&#10;&#10;Description automatically generated">
            <a:extLst>
              <a:ext uri="{FF2B5EF4-FFF2-40B4-BE49-F238E27FC236}">
                <a16:creationId xmlns:a16="http://schemas.microsoft.com/office/drawing/2014/main" id="{B301F842-0595-8E7C-3771-61D11C375A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6" y="1985517"/>
            <a:ext cx="8312728" cy="4156364"/>
          </a:xfrm>
          <a:prstGeom prst="rect">
            <a:avLst/>
          </a:prstGeom>
        </p:spPr>
      </p:pic>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sz="2800" dirty="0"/>
              <a:t>RRS Comparison July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28E0D396-9C6F-46D8-EDD8-33048CD1F153}"/>
              </a:ext>
            </a:extLst>
          </p:cNvPr>
          <p:cNvSpPr txBox="1"/>
          <p:nvPr/>
        </p:nvSpPr>
        <p:spPr>
          <a:xfrm>
            <a:off x="1113464" y="1186186"/>
            <a:ext cx="4125285" cy="738664"/>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Range: </a:t>
            </a:r>
            <a:r>
              <a:rPr lang="en-US" sz="1400" dirty="0">
                <a:solidFill>
                  <a:schemeClr val="accent4"/>
                </a:solidFill>
              </a:rPr>
              <a:t>2,342 – 2,491</a:t>
            </a:r>
            <a:r>
              <a:rPr lang="en-US" sz="1400" dirty="0">
                <a:solidFill>
                  <a:schemeClr val="accent6"/>
                </a:solidFill>
              </a:rPr>
              <a:t> MW;</a:t>
            </a:r>
          </a:p>
          <a:p>
            <a:r>
              <a:rPr lang="en-US" sz="1400" dirty="0">
                <a:solidFill>
                  <a:schemeClr val="accent6"/>
                </a:solidFill>
              </a:rPr>
              <a:t>Avg: </a:t>
            </a:r>
            <a:r>
              <a:rPr lang="en-US" sz="1400" dirty="0">
                <a:solidFill>
                  <a:schemeClr val="accent4"/>
                </a:solidFill>
              </a:rPr>
              <a:t>2,426</a:t>
            </a:r>
            <a:r>
              <a:rPr lang="en-US" sz="1400" dirty="0">
                <a:solidFill>
                  <a:schemeClr val="accent6"/>
                </a:solidFill>
              </a:rPr>
              <a:t> MW (</a:t>
            </a:r>
            <a:r>
              <a:rPr lang="en-US" sz="1400" dirty="0">
                <a:solidFill>
                  <a:schemeClr val="accent4"/>
                </a:solidFill>
              </a:rPr>
              <a:t>6</a:t>
            </a:r>
            <a:r>
              <a:rPr lang="en-US" sz="1400" dirty="0">
                <a:solidFill>
                  <a:schemeClr val="accent6"/>
                </a:solidFill>
              </a:rPr>
              <a:t> MW increase from prev. year)</a:t>
            </a:r>
          </a:p>
        </p:txBody>
      </p:sp>
    </p:spTree>
    <p:extLst>
      <p:ext uri="{BB962C8B-B14F-4D97-AF65-F5344CB8AC3E}">
        <p14:creationId xmlns:p14="http://schemas.microsoft.com/office/powerpoint/2010/main" val="3246117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Content Placeholder 4"/>
          <p:cNvSpPr>
            <a:spLocks noGrp="1"/>
          </p:cNvSpPr>
          <p:nvPr>
            <p:ph idx="16"/>
          </p:nvPr>
        </p:nvSpPr>
        <p:spPr/>
        <p:txBody>
          <a:bodyPr/>
          <a:lstStyle/>
          <a:p>
            <a:r>
              <a:rPr lang="en-US" dirty="0"/>
              <a:t>Regulation Service</a:t>
            </a:r>
          </a:p>
        </p:txBody>
      </p:sp>
    </p:spTree>
    <p:extLst>
      <p:ext uri="{BB962C8B-B14F-4D97-AF65-F5344CB8AC3E}">
        <p14:creationId xmlns:p14="http://schemas.microsoft.com/office/powerpoint/2010/main" val="55998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Regulation Service Methodology</a:t>
            </a:r>
          </a:p>
        </p:txBody>
      </p:sp>
      <p:sp>
        <p:nvSpPr>
          <p:cNvPr id="2" name="Content Placeholder 1"/>
          <p:cNvSpPr>
            <a:spLocks noGrp="1"/>
          </p:cNvSpPr>
          <p:nvPr>
            <p:ph idx="1"/>
          </p:nvPr>
        </p:nvSpPr>
        <p:spPr>
          <a:xfrm>
            <a:off x="304800" y="855406"/>
            <a:ext cx="5553456" cy="5064627"/>
          </a:xfrm>
        </p:spPr>
        <p:txBody>
          <a:bodyPr/>
          <a:lstStyle/>
          <a:p>
            <a:pPr algn="just"/>
            <a:r>
              <a:rPr lang="en-US" sz="1600" dirty="0">
                <a:solidFill>
                  <a:schemeClr val="tx2"/>
                </a:solidFill>
              </a:rPr>
              <a:t>ERCOT is proposing one change to the methodology used to compute the minimum Regulation Service requirements in 2025. </a:t>
            </a:r>
          </a:p>
          <a:p>
            <a:pPr marL="742950" lvl="2" indent="0" algn="just">
              <a:buNone/>
            </a:pPr>
            <a:r>
              <a:rPr lang="en-US" sz="1600" dirty="0">
                <a:solidFill>
                  <a:schemeClr val="tx2"/>
                </a:solidFill>
              </a:rPr>
              <a:t>Specifically, ERCOT is proposing to set regulation quantities based on the error in forecasting the net load forecast that is used in to set dispatch target for SCED (i.e. GTBD). </a:t>
            </a:r>
          </a:p>
          <a:p>
            <a:pPr marL="742950" lvl="2" indent="0" algn="just">
              <a:buNone/>
            </a:pPr>
            <a:endParaRPr lang="en-US" sz="1400" dirty="0">
              <a:solidFill>
                <a:schemeClr val="tx2"/>
              </a:solidFill>
            </a:endParaRPr>
          </a:p>
          <a:p>
            <a:pPr algn="just"/>
            <a:r>
              <a:rPr lang="en-US" sz="1600" dirty="0">
                <a:solidFill>
                  <a:schemeClr val="tx2"/>
                </a:solidFill>
              </a:rPr>
              <a:t>The preliminary Regulation quantities for January 2025 through July 2025 in subsequent slides have been computed using </a:t>
            </a:r>
            <a:r>
              <a:rPr lang="en-US" sz="1600" u="sng" dirty="0">
                <a:solidFill>
                  <a:schemeClr val="tx2"/>
                </a:solidFill>
              </a:rPr>
              <a:t>proposed methodology </a:t>
            </a:r>
            <a:r>
              <a:rPr lang="en-US" sz="1600" dirty="0">
                <a:solidFill>
                  <a:schemeClr val="tx2"/>
                </a:solidFill>
              </a:rPr>
              <a:t>(with 2023 and 2024 five minute ahead Net load forecast error) and  </a:t>
            </a:r>
            <a:r>
              <a:rPr lang="en-US" sz="1600" u="sng" dirty="0">
                <a:solidFill>
                  <a:schemeClr val="tx2"/>
                </a:solidFill>
              </a:rPr>
              <a:t>updated Wind and Solar Over Forecast Adjustment tables</a:t>
            </a:r>
            <a:r>
              <a:rPr lang="en-US" sz="1600" dirty="0">
                <a:solidFill>
                  <a:schemeClr val="tx2"/>
                </a:solidFill>
              </a:rPr>
              <a:t>.</a:t>
            </a:r>
            <a:endParaRPr lang="en-US" sz="1600" dirty="0"/>
          </a:p>
          <a:p>
            <a:pPr algn="just"/>
            <a:endParaRPr lang="en-US" sz="1600" dirty="0"/>
          </a:p>
          <a:p>
            <a:pPr marL="0" indent="0" algn="just">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pic>
        <p:nvPicPr>
          <p:cNvPr id="3" name="Chart 1" descr="image001">
            <a:extLst>
              <a:ext uri="{FF2B5EF4-FFF2-40B4-BE49-F238E27FC236}">
                <a16:creationId xmlns:a16="http://schemas.microsoft.com/office/drawing/2014/main" id="{6FF13AD7-3EA4-264A-B7D3-1C27CACD334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28" t="2600" r="2498" b="2370"/>
          <a:stretch>
            <a:fillRect/>
          </a:stretch>
        </p:blipFill>
        <p:spPr bwMode="auto">
          <a:xfrm>
            <a:off x="6071616" y="926592"/>
            <a:ext cx="2986957" cy="1865376"/>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9189CE8B-AD8E-C810-C1EC-E22FFC5E2093}"/>
              </a:ext>
            </a:extLst>
          </p:cNvPr>
          <p:cNvSpPr txBox="1"/>
          <p:nvPr/>
        </p:nvSpPr>
        <p:spPr>
          <a:xfrm>
            <a:off x="6071616" y="926592"/>
            <a:ext cx="610167" cy="152349"/>
          </a:xfrm>
          <a:prstGeom prst="rect">
            <a:avLst/>
          </a:prstGeom>
          <a:solidFill>
            <a:schemeClr val="bg1">
              <a:lumMod val="50000"/>
            </a:schemeClr>
          </a:solidFill>
        </p:spPr>
        <p:txBody>
          <a:bodyPr wrap="non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Regulation</a:t>
            </a:r>
          </a:p>
        </p:txBody>
      </p:sp>
      <p:sp>
        <p:nvSpPr>
          <p:cNvPr id="8" name="TextBox 7">
            <a:extLst>
              <a:ext uri="{FF2B5EF4-FFF2-40B4-BE49-F238E27FC236}">
                <a16:creationId xmlns:a16="http://schemas.microsoft.com/office/drawing/2014/main" id="{5FCC6F49-27EA-9D22-D186-0796E55C3C05}"/>
              </a:ext>
            </a:extLst>
          </p:cNvPr>
          <p:cNvSpPr txBox="1"/>
          <p:nvPr/>
        </p:nvSpPr>
        <p:spPr>
          <a:xfrm>
            <a:off x="6062389" y="2791968"/>
            <a:ext cx="2996184" cy="1015663"/>
          </a:xfrm>
          <a:prstGeom prst="rect">
            <a:avLst/>
          </a:prstGeom>
          <a:noFill/>
          <a:ln w="19050">
            <a:solidFill>
              <a:schemeClr val="accent1"/>
            </a:solidFill>
          </a:ln>
        </p:spPr>
        <p:txBody>
          <a:bodyPr wrap="square">
            <a:spAutoFit/>
          </a:bodyPr>
          <a:lstStyle/>
          <a:p>
            <a:pPr algn="just"/>
            <a:r>
              <a:rPr lang="en-US" sz="1200" dirty="0">
                <a:solidFill>
                  <a:schemeClr val="tx2"/>
                </a:solidFill>
              </a:rPr>
              <a:t>Regulation Service is reserved capacity that is deployed every 4 seconds to balance supply and demand and maintain frequency close to 60Hz between 5-minute SCED runs.</a:t>
            </a:r>
            <a:endParaRPr lang="en-US" sz="600" dirty="0">
              <a:solidFill>
                <a:schemeClr val="tx2"/>
              </a:solidFill>
            </a:endParaRPr>
          </a:p>
        </p:txBody>
      </p:sp>
    </p:spTree>
    <p:extLst>
      <p:ext uri="{BB962C8B-B14F-4D97-AF65-F5344CB8AC3E}">
        <p14:creationId xmlns:p14="http://schemas.microsoft.com/office/powerpoint/2010/main" val="26490119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1626"/>
          </a:xfrm>
        </p:spPr>
        <p:txBody>
          <a:bodyPr/>
          <a:lstStyle/>
          <a:p>
            <a:r>
              <a:rPr lang="en-US" dirty="0"/>
              <a:t>Regulation Up/Down Methodology: Summary of changes</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13</a:t>
            </a:fld>
            <a:endParaRPr lang="en-US">
              <a:solidFill>
                <a:prstClr val="black">
                  <a:tint val="75000"/>
                </a:prstClr>
              </a:solidFill>
            </a:endParaRPr>
          </a:p>
        </p:txBody>
      </p:sp>
      <p:graphicFrame>
        <p:nvGraphicFramePr>
          <p:cNvPr id="3" name="Table 4">
            <a:extLst>
              <a:ext uri="{FF2B5EF4-FFF2-40B4-BE49-F238E27FC236}">
                <a16:creationId xmlns:a16="http://schemas.microsoft.com/office/drawing/2014/main" id="{A63489EC-E00A-0B06-1C9C-5B48242FED15}"/>
              </a:ext>
            </a:extLst>
          </p:cNvPr>
          <p:cNvGraphicFramePr>
            <a:graphicFrameLocks noGrp="1"/>
          </p:cNvGraphicFramePr>
          <p:nvPr>
            <p:extLst>
              <p:ext uri="{D42A27DB-BD31-4B8C-83A1-F6EECF244321}">
                <p14:modId xmlns:p14="http://schemas.microsoft.com/office/powerpoint/2010/main" val="3759810246"/>
              </p:ext>
            </p:extLst>
          </p:nvPr>
        </p:nvGraphicFramePr>
        <p:xfrm>
          <a:off x="498359" y="887106"/>
          <a:ext cx="8223481" cy="5341284"/>
        </p:xfrm>
        <a:graphic>
          <a:graphicData uri="http://schemas.openxmlformats.org/drawingml/2006/table">
            <a:tbl>
              <a:tblPr firstRow="1" bandRow="1">
                <a:tableStyleId>{5C22544A-7EE6-4342-B048-85BDC9FD1C3A}</a:tableStyleId>
              </a:tblPr>
              <a:tblGrid>
                <a:gridCol w="1799468">
                  <a:extLst>
                    <a:ext uri="{9D8B030D-6E8A-4147-A177-3AD203B41FA5}">
                      <a16:colId xmlns:a16="http://schemas.microsoft.com/office/drawing/2014/main" val="1580868433"/>
                    </a:ext>
                  </a:extLst>
                </a:gridCol>
                <a:gridCol w="3085390">
                  <a:extLst>
                    <a:ext uri="{9D8B030D-6E8A-4147-A177-3AD203B41FA5}">
                      <a16:colId xmlns:a16="http://schemas.microsoft.com/office/drawing/2014/main" val="1915953014"/>
                    </a:ext>
                  </a:extLst>
                </a:gridCol>
                <a:gridCol w="3338623">
                  <a:extLst>
                    <a:ext uri="{9D8B030D-6E8A-4147-A177-3AD203B41FA5}">
                      <a16:colId xmlns:a16="http://schemas.microsoft.com/office/drawing/2014/main" val="1728311896"/>
                    </a:ext>
                  </a:extLst>
                </a:gridCol>
              </a:tblGrid>
              <a:tr h="581891">
                <a:tc>
                  <a:txBody>
                    <a:bodyPr/>
                    <a:lstStyle/>
                    <a:p>
                      <a:pPr algn="ctr"/>
                      <a:endParaRPr lang="en-US" sz="1600" dirty="0"/>
                    </a:p>
                  </a:txBody>
                  <a:tcPr marT="41564" marB="41564" anchor="ctr"/>
                </a:tc>
                <a:tc>
                  <a:txBody>
                    <a:bodyPr/>
                    <a:lstStyle/>
                    <a:p>
                      <a:pPr algn="ctr"/>
                      <a:r>
                        <a:rPr lang="en-US" sz="1600" dirty="0"/>
                        <a:t>2024 Methodology</a:t>
                      </a:r>
                    </a:p>
                  </a:txBody>
                  <a:tcPr marT="41564" marB="41564" anchor="ctr"/>
                </a:tc>
                <a:tc>
                  <a:txBody>
                    <a:bodyPr/>
                    <a:lstStyle/>
                    <a:p>
                      <a:pPr algn="ctr"/>
                      <a:r>
                        <a:rPr lang="en-US" sz="1600" dirty="0"/>
                        <a:t>2025 Methodology </a:t>
                      </a:r>
                    </a:p>
                    <a:p>
                      <a:pPr algn="ctr"/>
                      <a:r>
                        <a:rPr lang="en-US" sz="1600" dirty="0"/>
                        <a:t>(proposed)</a:t>
                      </a:r>
                    </a:p>
                  </a:txBody>
                  <a:tcPr marT="41564" marB="41564" anchor="ctr"/>
                </a:tc>
                <a:extLst>
                  <a:ext uri="{0D108BD9-81ED-4DB2-BD59-A6C34878D82A}">
                    <a16:rowId xmlns:a16="http://schemas.microsoft.com/office/drawing/2014/main" val="503574640"/>
                  </a:ext>
                </a:extLst>
              </a:tr>
              <a:tr h="753798">
                <a:tc>
                  <a:txBody>
                    <a:bodyPr/>
                    <a:lstStyle/>
                    <a:p>
                      <a:pPr algn="ctr"/>
                      <a:r>
                        <a:rPr lang="en-US" sz="1600" b="1" u="none" dirty="0">
                          <a:solidFill>
                            <a:schemeClr val="accent2"/>
                          </a:solidFill>
                        </a:rPr>
                        <a:t>Data Input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5-min Netload Ramp </a:t>
                      </a:r>
                      <a:r>
                        <a:rPr lang="en-US" sz="1400" i="1" dirty="0">
                          <a:solidFill>
                            <a:schemeClr val="accent2"/>
                          </a:solidFill>
                        </a:rPr>
                        <a:t>(2-yr)</a:t>
                      </a:r>
                    </a:p>
                    <a:p>
                      <a:pPr marL="171450" indent="-171450" algn="l">
                        <a:buFont typeface="Arial" panose="020B0604020202020204" pitchFamily="34" charset="0"/>
                        <a:buChar char="•"/>
                      </a:pPr>
                      <a:r>
                        <a:rPr lang="en-US" sz="1400" dirty="0">
                          <a:solidFill>
                            <a:schemeClr val="accent2"/>
                          </a:solidFill>
                        </a:rPr>
                        <a:t>Historical Reg Deployment </a:t>
                      </a:r>
                      <a:r>
                        <a:rPr lang="en-US" sz="1400" i="1" dirty="0">
                          <a:solidFill>
                            <a:schemeClr val="accent2"/>
                          </a:solidFill>
                        </a:rPr>
                        <a:t>(2-yr)</a:t>
                      </a:r>
                    </a:p>
                  </a:txBody>
                  <a:tcPr marT="41564" marB="41564" anchor="ctr"/>
                </a:tc>
                <a:tc>
                  <a:txBody>
                    <a:bodyPr/>
                    <a:lstStyle/>
                    <a:p>
                      <a:pPr marL="171450" indent="-171450" algn="l">
                        <a:buFont typeface="Arial" panose="020B0604020202020204" pitchFamily="34" charset="0"/>
                        <a:buChar char="•"/>
                      </a:pPr>
                      <a:r>
                        <a:rPr lang="en-US" sz="1400" dirty="0">
                          <a:solidFill>
                            <a:schemeClr val="accent6"/>
                          </a:solidFill>
                        </a:rPr>
                        <a:t>5-min SCED Netload Forecast Error (NLFE)</a:t>
                      </a:r>
                      <a:r>
                        <a:rPr lang="en-US" sz="1400" i="1" dirty="0">
                          <a:solidFill>
                            <a:schemeClr val="accent6"/>
                          </a:solidFill>
                        </a:rPr>
                        <a:t> (2- </a:t>
                      </a:r>
                      <a:r>
                        <a:rPr lang="en-US" sz="1400" i="1" dirty="0" err="1">
                          <a:solidFill>
                            <a:schemeClr val="accent6"/>
                          </a:solidFill>
                        </a:rPr>
                        <a:t>yr</a:t>
                      </a:r>
                      <a:r>
                        <a:rPr lang="en-US" sz="1400" i="1" dirty="0">
                          <a:solidFill>
                            <a:schemeClr val="accent6"/>
                          </a:solidFill>
                        </a:rPr>
                        <a:t>)</a:t>
                      </a:r>
                    </a:p>
                  </a:txBody>
                  <a:tcPr marT="41564" marB="41564" anchor="ctr"/>
                </a:tc>
                <a:extLst>
                  <a:ext uri="{0D108BD9-81ED-4DB2-BD59-A6C34878D82A}">
                    <a16:rowId xmlns:a16="http://schemas.microsoft.com/office/drawing/2014/main" val="475780074"/>
                  </a:ext>
                </a:extLst>
              </a:tr>
              <a:tr h="586287">
                <a:tc>
                  <a:txBody>
                    <a:bodyPr/>
                    <a:lstStyle/>
                    <a:p>
                      <a:pPr algn="ctr"/>
                      <a:r>
                        <a:rPr lang="en-US" sz="1600" b="1" u="none" dirty="0">
                          <a:solidFill>
                            <a:schemeClr val="accent2"/>
                          </a:solidFill>
                        </a:rPr>
                        <a:t>Calculation Method</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rPr>
                        <a:t>Max(95</a:t>
                      </a:r>
                      <a:r>
                        <a:rPr lang="en-US" sz="1400" baseline="30000" dirty="0">
                          <a:solidFill>
                            <a:schemeClr val="accent2"/>
                          </a:solidFill>
                        </a:rPr>
                        <a:t>th </a:t>
                      </a:r>
                      <a:r>
                        <a:rPr lang="en-US" sz="1400" dirty="0">
                          <a:solidFill>
                            <a:schemeClr val="accent2"/>
                          </a:solidFill>
                        </a:rPr>
                        <a:t>of 5-min Netload Ramp, 95</a:t>
                      </a:r>
                      <a:r>
                        <a:rPr lang="en-US" sz="1400" baseline="30000" dirty="0">
                          <a:solidFill>
                            <a:schemeClr val="accent2"/>
                          </a:solidFill>
                        </a:rPr>
                        <a:t>th</a:t>
                      </a:r>
                      <a:r>
                        <a:rPr lang="en-US" sz="1400" dirty="0">
                          <a:solidFill>
                            <a:schemeClr val="accent2"/>
                          </a:solidFill>
                        </a:rPr>
                        <a:t> of Historical Reg Deployment)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6"/>
                          </a:solidFill>
                        </a:rPr>
                        <a:t>95</a:t>
                      </a:r>
                      <a:r>
                        <a:rPr lang="en-US" sz="1400" baseline="30000" dirty="0">
                          <a:solidFill>
                            <a:schemeClr val="accent6"/>
                          </a:solidFill>
                        </a:rPr>
                        <a:t>th  </a:t>
                      </a:r>
                      <a:r>
                        <a:rPr lang="en-US" sz="1400" dirty="0">
                          <a:solidFill>
                            <a:schemeClr val="accent6"/>
                          </a:solidFill>
                        </a:rPr>
                        <a:t>of 5-min SCED Netload Forecast Error (NLFE)</a:t>
                      </a:r>
                    </a:p>
                  </a:txBody>
                  <a:tcPr marT="41564" marB="41564" anchor="ctr"/>
                </a:tc>
                <a:extLst>
                  <a:ext uri="{0D108BD9-81ED-4DB2-BD59-A6C34878D82A}">
                    <a16:rowId xmlns:a16="http://schemas.microsoft.com/office/drawing/2014/main" val="50280143"/>
                  </a:ext>
                </a:extLst>
              </a:tr>
              <a:tr h="1174871">
                <a:tc>
                  <a:txBody>
                    <a:bodyPr/>
                    <a:lstStyle/>
                    <a:p>
                      <a:pPr algn="ctr"/>
                      <a:r>
                        <a:rPr lang="en-US" sz="1600" b="1" u="none" dirty="0">
                          <a:solidFill>
                            <a:schemeClr val="accent2"/>
                          </a:solidFill>
                        </a:rPr>
                        <a:t>Wind/Solar Adjustment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GE Table - Increased netload variability/ramp per 1,000 MW installed wind/solar capacity increase </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6"/>
                          </a:solidFill>
                        </a:rPr>
                        <a:t>New GE Table - Increased wind/solar forecast error per 1,000 MW installed capacity increase </a:t>
                      </a:r>
                    </a:p>
                  </a:txBody>
                  <a:tcPr marT="41564" marB="41564" anchor="ctr"/>
                </a:tc>
                <a:extLst>
                  <a:ext uri="{0D108BD9-81ED-4DB2-BD59-A6C34878D82A}">
                    <a16:rowId xmlns:a16="http://schemas.microsoft.com/office/drawing/2014/main" val="3559946521"/>
                  </a:ext>
                </a:extLst>
              </a:tr>
              <a:tr h="581891">
                <a:tc>
                  <a:txBody>
                    <a:bodyPr/>
                    <a:lstStyle/>
                    <a:p>
                      <a:pPr algn="ctr"/>
                      <a:r>
                        <a:rPr lang="en-US" sz="1600" b="1" u="none" dirty="0">
                          <a:solidFill>
                            <a:schemeClr val="accent2"/>
                          </a:solidFill>
                        </a:rPr>
                        <a:t>FRRS Component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95</a:t>
                      </a:r>
                      <a:r>
                        <a:rPr lang="en-US" sz="1400" baseline="30000" dirty="0">
                          <a:solidFill>
                            <a:schemeClr val="accent2"/>
                          </a:solidFill>
                        </a:rPr>
                        <a:t>th</a:t>
                      </a:r>
                      <a:r>
                        <a:rPr lang="en-US" sz="1400" dirty="0">
                          <a:solidFill>
                            <a:schemeClr val="accent2"/>
                          </a:solidFill>
                        </a:rPr>
                        <a:t> of historical FRRS Deployment </a:t>
                      </a:r>
                      <a:r>
                        <a:rPr lang="en-US" sz="1400" i="1" dirty="0">
                          <a:solidFill>
                            <a:schemeClr val="accent2"/>
                          </a:solidFill>
                        </a:rPr>
                        <a:t>(2-yr)</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rPr>
                        <a:t>No Change</a:t>
                      </a:r>
                      <a:endParaRPr lang="en-US" sz="1400" i="1" dirty="0">
                        <a:solidFill>
                          <a:schemeClr val="accent2"/>
                        </a:solidFill>
                      </a:endParaRPr>
                    </a:p>
                  </a:txBody>
                  <a:tcPr marT="41564" marB="41564" anchor="ctr"/>
                </a:tc>
                <a:extLst>
                  <a:ext uri="{0D108BD9-81ED-4DB2-BD59-A6C34878D82A}">
                    <a16:rowId xmlns:a16="http://schemas.microsoft.com/office/drawing/2014/main" val="616162852"/>
                  </a:ext>
                </a:extLst>
              </a:tr>
              <a:tr h="83127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1" u="none" dirty="0">
                          <a:solidFill>
                            <a:schemeClr val="accent2"/>
                          </a:solidFill>
                        </a:rPr>
                        <a:t>ACE Integral Component</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Average of ACE Integral Change </a:t>
                      </a:r>
                    </a:p>
                    <a:p>
                      <a:pPr marL="0" indent="0" algn="l">
                        <a:buFont typeface="Arial" panose="020B0604020202020204" pitchFamily="34" charset="0"/>
                        <a:buNone/>
                      </a:pPr>
                      <a:r>
                        <a:rPr lang="en-US" sz="1400" i="1" dirty="0">
                          <a:solidFill>
                            <a:schemeClr val="accent2"/>
                          </a:solidFill>
                        </a:rPr>
                        <a:t>   (2-yr)</a:t>
                      </a:r>
                    </a:p>
                  </a:txBody>
                  <a:tcPr marT="41564" marB="41564" anchor="ctr"/>
                </a:tc>
                <a:tc>
                  <a:txBody>
                    <a:bodyPr/>
                    <a:lstStyle/>
                    <a:p>
                      <a:pPr marL="171450" indent="-171450" algn="l">
                        <a:buFont typeface="Arial" panose="020B0604020202020204" pitchFamily="34" charset="0"/>
                        <a:buChar char="•"/>
                      </a:pPr>
                      <a:r>
                        <a:rPr lang="en-US" sz="1400" dirty="0">
                          <a:solidFill>
                            <a:schemeClr val="accent2"/>
                          </a:solidFill>
                        </a:rPr>
                        <a:t>No Change</a:t>
                      </a:r>
                      <a:endParaRPr lang="en-US" sz="1400" i="1" dirty="0">
                        <a:solidFill>
                          <a:schemeClr val="accent2"/>
                        </a:solidFill>
                      </a:endParaRPr>
                    </a:p>
                  </a:txBody>
                  <a:tcPr marT="41564" marB="41564" anchor="ctr"/>
                </a:tc>
                <a:extLst>
                  <a:ext uri="{0D108BD9-81ED-4DB2-BD59-A6C34878D82A}">
                    <a16:rowId xmlns:a16="http://schemas.microsoft.com/office/drawing/2014/main" val="3498371690"/>
                  </a:ext>
                </a:extLst>
              </a:tr>
              <a:tr h="831273">
                <a:tc>
                  <a:txBody>
                    <a:bodyPr/>
                    <a:lstStyle/>
                    <a:p>
                      <a:pPr algn="ctr"/>
                      <a:r>
                        <a:rPr lang="en-US" sz="1600" b="1" u="none" dirty="0">
                          <a:solidFill>
                            <a:schemeClr val="accent2"/>
                          </a:solidFill>
                        </a:rPr>
                        <a:t>Load Adjustment</a:t>
                      </a:r>
                    </a:p>
                    <a:p>
                      <a:pPr algn="ctr"/>
                      <a:r>
                        <a:rPr lang="en-US" sz="1600" b="1" u="none" dirty="0">
                          <a:solidFill>
                            <a:schemeClr val="accent2"/>
                          </a:solidFill>
                        </a:rPr>
                        <a:t>(LFL Ramps)</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2"/>
                          </a:solidFill>
                        </a:rPr>
                        <a:t>Not considered</a:t>
                      </a:r>
                    </a:p>
                  </a:txBody>
                  <a:tcPr marT="41564" marB="41564" anchor="ctr"/>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accent6"/>
                          </a:solidFill>
                        </a:rPr>
                        <a:t>No Change</a:t>
                      </a:r>
                    </a:p>
                  </a:txBody>
                  <a:tcPr marT="41564" marB="41564" anchor="ctr"/>
                </a:tc>
                <a:extLst>
                  <a:ext uri="{0D108BD9-81ED-4DB2-BD59-A6C34878D82A}">
                    <a16:rowId xmlns:a16="http://schemas.microsoft.com/office/drawing/2014/main" val="1391719284"/>
                  </a:ext>
                </a:extLst>
              </a:tr>
            </a:tbl>
          </a:graphicData>
        </a:graphic>
      </p:graphicFrame>
      <p:sp>
        <p:nvSpPr>
          <p:cNvPr id="5" name="Rectangle 4">
            <a:extLst>
              <a:ext uri="{FF2B5EF4-FFF2-40B4-BE49-F238E27FC236}">
                <a16:creationId xmlns:a16="http://schemas.microsoft.com/office/drawing/2014/main" id="{32ADCACE-77E2-EB99-AD4F-8177344DE262}"/>
              </a:ext>
            </a:extLst>
          </p:cNvPr>
          <p:cNvSpPr/>
          <p:nvPr/>
        </p:nvSpPr>
        <p:spPr>
          <a:xfrm>
            <a:off x="498359" y="1467293"/>
            <a:ext cx="8223481" cy="2466754"/>
          </a:xfrm>
          <a:prstGeom prst="rect">
            <a:avLst/>
          </a:prstGeom>
          <a:noFill/>
          <a:ln w="28575">
            <a:solidFill>
              <a:srgbClr val="FF0000"/>
            </a:solidFill>
            <a:prstDash val="sysDash"/>
          </a:ln>
          <a:effectLst>
            <a:glow rad="63500">
              <a:srgbClr val="FFFF00"/>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6639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C84B55AF-CF16-4459-843E-E940F42FCA84}"/>
              </a:ext>
            </a:extLst>
          </p:cNvPr>
          <p:cNvSpPr/>
          <p:nvPr/>
        </p:nvSpPr>
        <p:spPr>
          <a:xfrm>
            <a:off x="4610100" y="3350447"/>
            <a:ext cx="4400549" cy="568006"/>
          </a:xfrm>
          <a:prstGeom prst="rect">
            <a:avLst/>
          </a:prstGeom>
          <a:solidFill>
            <a:srgbClr val="FFE89F">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70647677-1AFD-4D9C-A422-991A7C9064C9}"/>
              </a:ext>
            </a:extLst>
          </p:cNvPr>
          <p:cNvSpPr/>
          <p:nvPr/>
        </p:nvSpPr>
        <p:spPr>
          <a:xfrm>
            <a:off x="4610100" y="4407104"/>
            <a:ext cx="4400549" cy="568006"/>
          </a:xfrm>
          <a:prstGeom prst="rect">
            <a:avLst/>
          </a:prstGeom>
          <a:solidFill>
            <a:srgbClr val="FFE89F">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2400" dirty="0"/>
              <a:t>Generation To Be Dispatched (GTBD)</a:t>
            </a:r>
          </a:p>
        </p:txBody>
      </p:sp>
      <p:sp>
        <p:nvSpPr>
          <p:cNvPr id="3" name="Content Placeholder 2"/>
          <p:cNvSpPr>
            <a:spLocks noGrp="1"/>
          </p:cNvSpPr>
          <p:nvPr>
            <p:ph idx="1"/>
          </p:nvPr>
        </p:nvSpPr>
        <p:spPr>
          <a:xfrm>
            <a:off x="315491" y="896686"/>
            <a:ext cx="4333568" cy="5064627"/>
          </a:xfrm>
        </p:spPr>
        <p:txBody>
          <a:bodyPr/>
          <a:lstStyle/>
          <a:p>
            <a:pPr lvl="0">
              <a:defRPr/>
            </a:pPr>
            <a:r>
              <a:rPr lang="en-US" sz="1600" dirty="0">
                <a:solidFill>
                  <a:srgbClr val="5B6770"/>
                </a:solidFill>
              </a:rPr>
              <a:t>ERCOT has incorporated intra-hour wind/solar forecast- based ramp into GTBD to give SCED an indication of how renewables may ramp.</a:t>
            </a:r>
          </a:p>
          <a:p>
            <a:pPr lvl="1">
              <a:defRPr/>
            </a:pPr>
            <a:r>
              <a:rPr lang="en-US" sz="1600" dirty="0">
                <a:solidFill>
                  <a:srgbClr val="5B6770"/>
                </a:solidFill>
              </a:rPr>
              <a:t>Predicted Wind Ramp Rate (PWRR) was incorporated in GTBD in Dec.2018</a:t>
            </a:r>
          </a:p>
          <a:p>
            <a:pPr lvl="1">
              <a:defRPr/>
            </a:pPr>
            <a:r>
              <a:rPr lang="en-US" sz="1600" dirty="0">
                <a:solidFill>
                  <a:srgbClr val="5B6770"/>
                </a:solidFill>
              </a:rPr>
              <a:t>Predicted Solar Ramp Rate (PSRR) was incorporated in GTBD in Jun.2021</a:t>
            </a:r>
          </a:p>
          <a:p>
            <a:pPr marL="0" lvl="0" indent="0">
              <a:buNone/>
              <a:defRPr/>
            </a:pPr>
            <a:endParaRPr lang="en-US" sz="1600" dirty="0">
              <a:solidFill>
                <a:srgbClr val="5B6770"/>
              </a:solidFill>
            </a:endParaRPr>
          </a:p>
          <a:p>
            <a:pPr lvl="0">
              <a:defRPr/>
            </a:pPr>
            <a:r>
              <a:rPr lang="en-US" sz="1600" dirty="0">
                <a:solidFill>
                  <a:srgbClr val="5B6770"/>
                </a:solidFill>
              </a:rPr>
              <a:t>In absence of PSRR/PWRR, SCED dispatches </a:t>
            </a:r>
            <a:r>
              <a:rPr lang="en-US" sz="1600" dirty="0" err="1">
                <a:solidFill>
                  <a:srgbClr val="5B6770"/>
                </a:solidFill>
              </a:rPr>
              <a:t>uncurtailed</a:t>
            </a:r>
            <a:r>
              <a:rPr lang="en-US" sz="1600" dirty="0">
                <a:solidFill>
                  <a:srgbClr val="5B6770"/>
                </a:solidFill>
              </a:rPr>
              <a:t> solar/wind units to their max output (HSL). </a:t>
            </a:r>
          </a:p>
          <a:p>
            <a:pPr lvl="1" indent="-257175">
              <a:buFont typeface="Arial" panose="020B0604020202020204" pitchFamily="34" charset="0"/>
              <a:buChar char="•"/>
              <a:defRPr/>
            </a:pPr>
            <a:r>
              <a:rPr lang="en-US" sz="1600" dirty="0">
                <a:solidFill>
                  <a:srgbClr val="5B6770"/>
                </a:solidFill>
              </a:rPr>
              <a:t>This means that SCED assumes output of </a:t>
            </a:r>
            <a:r>
              <a:rPr lang="en-US" sz="1600" dirty="0" err="1">
                <a:solidFill>
                  <a:srgbClr val="5B6770"/>
                </a:solidFill>
              </a:rPr>
              <a:t>uncurtailed</a:t>
            </a:r>
            <a:r>
              <a:rPr lang="en-US" sz="1600" dirty="0">
                <a:solidFill>
                  <a:srgbClr val="5B6770"/>
                </a:solidFill>
              </a:rPr>
              <a:t> solar/wind units will persist for the next 5-min at the unit’s HSL that was telemetered at the start of the interval.</a:t>
            </a:r>
          </a:p>
          <a:p>
            <a:pPr lvl="0">
              <a:defRPr/>
            </a:pPr>
            <a:endParaRPr lang="en-US" sz="1600" dirty="0">
              <a:solidFill>
                <a:srgbClr val="5B6770"/>
              </a:solidFill>
            </a:endParaRP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
        <p:nvSpPr>
          <p:cNvPr id="15" name="TextBox 14"/>
          <p:cNvSpPr txBox="1"/>
          <p:nvPr/>
        </p:nvSpPr>
        <p:spPr>
          <a:xfrm>
            <a:off x="4571999" y="1243691"/>
            <a:ext cx="4438650" cy="3693319"/>
          </a:xfrm>
          <a:prstGeom prst="rect">
            <a:avLst/>
          </a:prstGeom>
          <a:noFill/>
        </p:spPr>
        <p:style>
          <a:lnRef idx="2">
            <a:schemeClr val="accent3"/>
          </a:lnRef>
          <a:fillRef idx="1">
            <a:schemeClr val="lt1"/>
          </a:fillRef>
          <a:effectRef idx="0">
            <a:schemeClr val="accent3"/>
          </a:effectRef>
          <a:fontRef idx="minor">
            <a:schemeClr val="dk1"/>
          </a:fontRef>
        </p:style>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a:ea typeface="+mn-ea"/>
                <a:cs typeface="+mn-cs"/>
              </a:rPr>
              <a:t>GTBD</a:t>
            </a:r>
            <a:r>
              <a:rPr kumimoji="0" lang="en-US" sz="1800" b="0" i="0" u="none" strike="noStrike" kern="1200" cap="none" spc="0" normalizeH="0" baseline="0" noProof="0" dirty="0">
                <a:ln>
                  <a:noFill/>
                </a:ln>
                <a:solidFill>
                  <a:prstClr val="black"/>
                </a:solidFill>
                <a:effectLst/>
                <a:uLnTx/>
                <a:uFillTx/>
                <a:latin typeface="Arial"/>
                <a:ea typeface="+mn-ea"/>
                <a:cs typeface="+mn-cs"/>
              </a:rPr>
              <a:t> = </a:t>
            </a:r>
            <a:r>
              <a:rPr kumimoji="0" lang="en-US" sz="1800" b="0" i="0" u="none" strike="noStrike" kern="1200" cap="none" spc="0" normalizeH="0" baseline="0" noProof="0" dirty="0">
                <a:ln>
                  <a:noFill/>
                </a:ln>
                <a:solidFill>
                  <a:srgbClr val="00ACC8"/>
                </a:solidFill>
                <a:effectLst/>
                <a:uLnTx/>
                <a:uFillTx/>
                <a:latin typeface="Arial"/>
                <a:ea typeface="+mn-ea"/>
                <a:cs typeface="+mn-cs"/>
              </a:rPr>
              <a:t>Total Gen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a:t>
            </a:r>
            <a:r>
              <a:rPr kumimoji="0" lang="en-US" sz="1800" b="0" i="0" u="none" strike="noStrike" kern="1200" cap="none" spc="0" normalizeH="0" baseline="0" noProof="0" dirty="0">
                <a:ln>
                  <a:noFill/>
                </a:ln>
                <a:solidFill>
                  <a:srgbClr val="003764"/>
                </a:solidFill>
                <a:effectLst/>
                <a:uLnTx/>
                <a:uFillTx/>
                <a:latin typeface="Arial"/>
                <a:ea typeface="+mn-ea"/>
                <a:cs typeface="+mn-cs"/>
              </a:rPr>
              <a:t>K3*5*PLDRR</a:t>
            </a:r>
            <a:r>
              <a:rPr kumimoji="0" lang="en-US" sz="18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6650B1"/>
                </a:solidFill>
                <a:effectLst/>
                <a:uLnTx/>
                <a:uFillTx/>
                <a:latin typeface="Arial"/>
                <a:ea typeface="+mn-ea"/>
                <a:cs typeface="+mn-cs"/>
              </a:rPr>
              <a:t>+K4*Regulation Deployed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6650B1"/>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 </a:t>
            </a:r>
            <a:r>
              <a:rPr kumimoji="0" lang="en-US" sz="1800" b="0" i="0" u="none" strike="noStrike" kern="1200" cap="none" spc="0" normalizeH="0" baseline="0" noProof="0" dirty="0">
                <a:ln>
                  <a:noFill/>
                </a:ln>
                <a:solidFill>
                  <a:srgbClr val="910258"/>
                </a:solidFill>
                <a:effectLst/>
                <a:uLnTx/>
                <a:uFillTx/>
                <a:latin typeface="Arial"/>
                <a:ea typeface="+mn-ea"/>
                <a:cs typeface="+mn-cs"/>
              </a:rPr>
              <a:t>K5*ACE Integral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 </a:t>
            </a:r>
            <a:r>
              <a:rPr kumimoji="0" lang="en-US" sz="1800" b="0" i="0" u="none" strike="noStrike" kern="1200" cap="none" spc="0" normalizeH="0" baseline="0" noProof="0" dirty="0">
                <a:ln>
                  <a:noFill/>
                </a:ln>
                <a:solidFill>
                  <a:srgbClr val="00ACC8"/>
                </a:solidFill>
                <a:effectLst/>
                <a:uLnTx/>
                <a:uFillTx/>
                <a:latin typeface="Arial"/>
                <a:ea typeface="+mn-ea"/>
                <a:cs typeface="+mn-cs"/>
              </a:rPr>
              <a:t>K6*5*PWRR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ACC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 </a:t>
            </a:r>
            <a:r>
              <a:rPr kumimoji="0" lang="en-US" sz="1800" b="0" i="0" u="none" strike="noStrike" kern="1200" cap="none" spc="0" normalizeH="0" baseline="0" noProof="0" dirty="0">
                <a:ln>
                  <a:noFill/>
                </a:ln>
                <a:solidFill>
                  <a:srgbClr val="A4AAAF"/>
                </a:solidFill>
                <a:effectLst/>
                <a:uLnTx/>
                <a:uFillTx/>
                <a:latin typeface="Arial"/>
                <a:ea typeface="+mn-ea"/>
                <a:cs typeface="+mn-cs"/>
              </a:rPr>
              <a:t>K7*5*DCTRR</a:t>
            </a:r>
            <a:r>
              <a:rPr kumimoji="0" lang="en-US" sz="18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a:ea typeface="+mn-ea"/>
                <a:cs typeface="+mn-cs"/>
              </a:rPr>
              <a:t>– K8*5*PSRR</a:t>
            </a:r>
          </a:p>
        </p:txBody>
      </p:sp>
      <p:sp>
        <p:nvSpPr>
          <p:cNvPr id="7" name="Flowchart: Alternate Process 6">
            <a:extLst>
              <a:ext uri="{FF2B5EF4-FFF2-40B4-BE49-F238E27FC236}">
                <a16:creationId xmlns:a16="http://schemas.microsoft.com/office/drawing/2014/main" id="{84D0CD04-8B8F-411D-B7A2-7417935F4751}"/>
              </a:ext>
            </a:extLst>
          </p:cNvPr>
          <p:cNvSpPr/>
          <p:nvPr/>
        </p:nvSpPr>
        <p:spPr>
          <a:xfrm>
            <a:off x="7513689" y="1819860"/>
            <a:ext cx="1352550" cy="327209"/>
          </a:xfrm>
          <a:prstGeom prst="flowChartAlternate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100" dirty="0"/>
              <a:t>5-min Load Ramp Forecast</a:t>
            </a:r>
          </a:p>
        </p:txBody>
      </p:sp>
      <p:cxnSp>
        <p:nvCxnSpPr>
          <p:cNvPr id="9" name="Straight Arrow Connector 8">
            <a:extLst>
              <a:ext uri="{FF2B5EF4-FFF2-40B4-BE49-F238E27FC236}">
                <a16:creationId xmlns:a16="http://schemas.microsoft.com/office/drawing/2014/main" id="{B329FB65-8D91-49E4-B0A5-00B9B5A5298A}"/>
              </a:ext>
            </a:extLst>
          </p:cNvPr>
          <p:cNvCxnSpPr>
            <a:cxnSpLocks/>
          </p:cNvCxnSpPr>
          <p:nvPr/>
        </p:nvCxnSpPr>
        <p:spPr>
          <a:xfrm flipH="1" flipV="1">
            <a:off x="6390046" y="1981286"/>
            <a:ext cx="1123643" cy="0"/>
          </a:xfrm>
          <a:prstGeom prst="straightConnector1">
            <a:avLst/>
          </a:prstGeom>
          <a:ln w="19050">
            <a:prstDash val="dash"/>
            <a:tailEnd type="triangle"/>
          </a:ln>
        </p:spPr>
        <p:style>
          <a:lnRef idx="1">
            <a:schemeClr val="accent4"/>
          </a:lnRef>
          <a:fillRef idx="0">
            <a:schemeClr val="accent4"/>
          </a:fillRef>
          <a:effectRef idx="0">
            <a:schemeClr val="accent4"/>
          </a:effectRef>
          <a:fontRef idx="minor">
            <a:schemeClr val="tx1"/>
          </a:fontRef>
        </p:style>
      </p:cxnSp>
      <p:sp>
        <p:nvSpPr>
          <p:cNvPr id="21" name="Flowchart: Alternate Process 20">
            <a:extLst>
              <a:ext uri="{FF2B5EF4-FFF2-40B4-BE49-F238E27FC236}">
                <a16:creationId xmlns:a16="http://schemas.microsoft.com/office/drawing/2014/main" id="{CD35DA98-4FCE-47AA-A93C-8B32B22A7B49}"/>
              </a:ext>
            </a:extLst>
          </p:cNvPr>
          <p:cNvSpPr/>
          <p:nvPr/>
        </p:nvSpPr>
        <p:spPr>
          <a:xfrm>
            <a:off x="7553018" y="2365315"/>
            <a:ext cx="1352550" cy="332556"/>
          </a:xfrm>
          <a:prstGeom prst="flowChartAlternateProcess">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100" dirty="0"/>
              <a:t>Previous Reg Deployment</a:t>
            </a:r>
          </a:p>
        </p:txBody>
      </p:sp>
      <p:cxnSp>
        <p:nvCxnSpPr>
          <p:cNvPr id="22" name="Straight Arrow Connector 21">
            <a:extLst>
              <a:ext uri="{FF2B5EF4-FFF2-40B4-BE49-F238E27FC236}">
                <a16:creationId xmlns:a16="http://schemas.microsoft.com/office/drawing/2014/main" id="{F25CA421-E0BE-4577-B9A8-248445A2DC7B}"/>
              </a:ext>
            </a:extLst>
          </p:cNvPr>
          <p:cNvCxnSpPr>
            <a:cxnSpLocks/>
          </p:cNvCxnSpPr>
          <p:nvPr/>
        </p:nvCxnSpPr>
        <p:spPr>
          <a:xfrm flipH="1">
            <a:off x="7286625" y="2546341"/>
            <a:ext cx="266393" cy="0"/>
          </a:xfrm>
          <a:prstGeom prst="straightConnector1">
            <a:avLst/>
          </a:prstGeom>
          <a:ln w="19050">
            <a:solidFill>
              <a:schemeClr val="accent5"/>
            </a:solidFill>
            <a:prstDash val="dash"/>
            <a:tailEnd type="triangle"/>
          </a:ln>
        </p:spPr>
        <p:style>
          <a:lnRef idx="1">
            <a:schemeClr val="accent4"/>
          </a:lnRef>
          <a:fillRef idx="0">
            <a:schemeClr val="accent4"/>
          </a:fillRef>
          <a:effectRef idx="0">
            <a:schemeClr val="accent4"/>
          </a:effectRef>
          <a:fontRef idx="minor">
            <a:schemeClr val="tx1"/>
          </a:fontRef>
        </p:style>
      </p:cxnSp>
      <p:sp>
        <p:nvSpPr>
          <p:cNvPr id="24" name="Flowchart: Alternate Process 23">
            <a:extLst>
              <a:ext uri="{FF2B5EF4-FFF2-40B4-BE49-F238E27FC236}">
                <a16:creationId xmlns:a16="http://schemas.microsoft.com/office/drawing/2014/main" id="{273E8431-0C45-48BE-B824-E1CEC405A4C9}"/>
              </a:ext>
            </a:extLst>
          </p:cNvPr>
          <p:cNvSpPr/>
          <p:nvPr/>
        </p:nvSpPr>
        <p:spPr>
          <a:xfrm>
            <a:off x="7553018" y="2909431"/>
            <a:ext cx="1352550" cy="332556"/>
          </a:xfrm>
          <a:prstGeom prst="flowChartAlternateProces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100" dirty="0"/>
              <a:t>Historical Accumulated ACE</a:t>
            </a:r>
          </a:p>
        </p:txBody>
      </p:sp>
      <p:cxnSp>
        <p:nvCxnSpPr>
          <p:cNvPr id="26" name="Straight Arrow Connector 25">
            <a:extLst>
              <a:ext uri="{FF2B5EF4-FFF2-40B4-BE49-F238E27FC236}">
                <a16:creationId xmlns:a16="http://schemas.microsoft.com/office/drawing/2014/main" id="{C2A11767-F135-48B0-B34C-2B25042A0496}"/>
              </a:ext>
            </a:extLst>
          </p:cNvPr>
          <p:cNvCxnSpPr>
            <a:cxnSpLocks/>
          </p:cNvCxnSpPr>
          <p:nvPr/>
        </p:nvCxnSpPr>
        <p:spPr>
          <a:xfrm flipH="1">
            <a:off x="6724650" y="3095311"/>
            <a:ext cx="828368" cy="0"/>
          </a:xfrm>
          <a:prstGeom prst="straightConnector1">
            <a:avLst/>
          </a:prstGeom>
          <a:ln w="19050">
            <a:solidFill>
              <a:schemeClr val="accent6"/>
            </a:solidFill>
            <a:prstDash val="dash"/>
            <a:tailEnd type="triangle"/>
          </a:ln>
        </p:spPr>
        <p:style>
          <a:lnRef idx="1">
            <a:schemeClr val="accent4"/>
          </a:lnRef>
          <a:fillRef idx="0">
            <a:schemeClr val="accent4"/>
          </a:fillRef>
          <a:effectRef idx="0">
            <a:schemeClr val="accent4"/>
          </a:effectRef>
          <a:fontRef idx="minor">
            <a:schemeClr val="tx1"/>
          </a:fontRef>
        </p:style>
      </p:cxnSp>
      <p:sp>
        <p:nvSpPr>
          <p:cNvPr id="28" name="Flowchart: Alternate Process 27">
            <a:extLst>
              <a:ext uri="{FF2B5EF4-FFF2-40B4-BE49-F238E27FC236}">
                <a16:creationId xmlns:a16="http://schemas.microsoft.com/office/drawing/2014/main" id="{D711CAC9-E98A-447E-8932-9528B667858E}"/>
              </a:ext>
            </a:extLst>
          </p:cNvPr>
          <p:cNvSpPr/>
          <p:nvPr/>
        </p:nvSpPr>
        <p:spPr>
          <a:xfrm>
            <a:off x="7553017" y="3431668"/>
            <a:ext cx="1352550" cy="39309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i="1" dirty="0">
                <a:solidFill>
                  <a:schemeClr val="bg1"/>
                </a:solidFill>
              </a:rPr>
              <a:t>5-min Wind Ramp Forecast</a:t>
            </a:r>
          </a:p>
        </p:txBody>
      </p:sp>
      <p:cxnSp>
        <p:nvCxnSpPr>
          <p:cNvPr id="29" name="Straight Arrow Connector 28">
            <a:extLst>
              <a:ext uri="{FF2B5EF4-FFF2-40B4-BE49-F238E27FC236}">
                <a16:creationId xmlns:a16="http://schemas.microsoft.com/office/drawing/2014/main" id="{BB0FCA51-865C-4235-BEF4-CA9B6BDD741E}"/>
              </a:ext>
            </a:extLst>
          </p:cNvPr>
          <p:cNvCxnSpPr>
            <a:cxnSpLocks/>
          </p:cNvCxnSpPr>
          <p:nvPr/>
        </p:nvCxnSpPr>
        <p:spPr>
          <a:xfrm flipH="1">
            <a:off x="6724649" y="3605807"/>
            <a:ext cx="828368" cy="0"/>
          </a:xfrm>
          <a:prstGeom prst="straightConnector1">
            <a:avLst/>
          </a:prstGeom>
          <a:ln w="19050">
            <a:solidFill>
              <a:schemeClr val="accent1"/>
            </a:solidFill>
            <a:prstDash val="dash"/>
            <a:tailEnd type="triangle"/>
          </a:ln>
        </p:spPr>
        <p:style>
          <a:lnRef idx="1">
            <a:schemeClr val="accent4"/>
          </a:lnRef>
          <a:fillRef idx="0">
            <a:schemeClr val="accent4"/>
          </a:fillRef>
          <a:effectRef idx="0">
            <a:schemeClr val="accent4"/>
          </a:effectRef>
          <a:fontRef idx="minor">
            <a:schemeClr val="tx1"/>
          </a:fontRef>
        </p:style>
      </p:cxnSp>
      <p:sp>
        <p:nvSpPr>
          <p:cNvPr id="33" name="Flowchart: Alternate Process 32">
            <a:extLst>
              <a:ext uri="{FF2B5EF4-FFF2-40B4-BE49-F238E27FC236}">
                <a16:creationId xmlns:a16="http://schemas.microsoft.com/office/drawing/2014/main" id="{0334A792-E3F1-492D-A32C-16E8093FE2A6}"/>
              </a:ext>
            </a:extLst>
          </p:cNvPr>
          <p:cNvSpPr/>
          <p:nvPr/>
        </p:nvSpPr>
        <p:spPr>
          <a:xfrm>
            <a:off x="7553018" y="3988595"/>
            <a:ext cx="1352550" cy="370720"/>
          </a:xfrm>
          <a:prstGeom prst="flowChartAlternateProcess">
            <a:avLst/>
          </a:prstGeom>
          <a:solidFill>
            <a:schemeClr val="accent2">
              <a:lumMod val="60000"/>
              <a:lumOff val="40000"/>
            </a:schemeClr>
          </a:solid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100" dirty="0"/>
              <a:t>5-min DC Tie Ramp Forecast</a:t>
            </a:r>
          </a:p>
        </p:txBody>
      </p:sp>
      <p:cxnSp>
        <p:nvCxnSpPr>
          <p:cNvPr id="34" name="Straight Arrow Connector 33">
            <a:extLst>
              <a:ext uri="{FF2B5EF4-FFF2-40B4-BE49-F238E27FC236}">
                <a16:creationId xmlns:a16="http://schemas.microsoft.com/office/drawing/2014/main" id="{499CEF0E-0CC2-48C1-9AA6-8506F53F169A}"/>
              </a:ext>
            </a:extLst>
          </p:cNvPr>
          <p:cNvCxnSpPr>
            <a:cxnSpLocks/>
          </p:cNvCxnSpPr>
          <p:nvPr/>
        </p:nvCxnSpPr>
        <p:spPr>
          <a:xfrm flipH="1">
            <a:off x="6717276" y="4212638"/>
            <a:ext cx="828368" cy="0"/>
          </a:xfrm>
          <a:prstGeom prst="straightConnector1">
            <a:avLst/>
          </a:prstGeom>
          <a:ln w="19050">
            <a:solidFill>
              <a:schemeClr val="accent2">
                <a:lumMod val="20000"/>
                <a:lumOff val="80000"/>
              </a:schemeClr>
            </a:solidFill>
            <a:prstDash val="dash"/>
            <a:tailEnd type="triangle"/>
          </a:ln>
        </p:spPr>
        <p:style>
          <a:lnRef idx="1">
            <a:schemeClr val="accent4"/>
          </a:lnRef>
          <a:fillRef idx="0">
            <a:schemeClr val="accent4"/>
          </a:fillRef>
          <a:effectRef idx="0">
            <a:schemeClr val="accent4"/>
          </a:effectRef>
          <a:fontRef idx="minor">
            <a:schemeClr val="tx1"/>
          </a:fontRef>
        </p:style>
      </p:cxnSp>
      <p:sp>
        <p:nvSpPr>
          <p:cNvPr id="35" name="Flowchart: Alternate Process 34">
            <a:extLst>
              <a:ext uri="{FF2B5EF4-FFF2-40B4-BE49-F238E27FC236}">
                <a16:creationId xmlns:a16="http://schemas.microsoft.com/office/drawing/2014/main" id="{EF686746-6F47-4336-A00D-1192AFD5E67A}"/>
              </a:ext>
            </a:extLst>
          </p:cNvPr>
          <p:cNvSpPr/>
          <p:nvPr/>
        </p:nvSpPr>
        <p:spPr>
          <a:xfrm>
            <a:off x="7553017" y="4468462"/>
            <a:ext cx="1352550" cy="411036"/>
          </a:xfrm>
          <a:prstGeom prst="flowChartAlternateProces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i="1" dirty="0"/>
              <a:t>5-min Solar Ramp Forecast</a:t>
            </a:r>
          </a:p>
        </p:txBody>
      </p:sp>
      <p:cxnSp>
        <p:nvCxnSpPr>
          <p:cNvPr id="36" name="Straight Arrow Connector 35">
            <a:extLst>
              <a:ext uri="{FF2B5EF4-FFF2-40B4-BE49-F238E27FC236}">
                <a16:creationId xmlns:a16="http://schemas.microsoft.com/office/drawing/2014/main" id="{29604FAE-52BE-4BA0-8ECE-7C7A2AB4848A}"/>
              </a:ext>
            </a:extLst>
          </p:cNvPr>
          <p:cNvCxnSpPr>
            <a:cxnSpLocks/>
          </p:cNvCxnSpPr>
          <p:nvPr/>
        </p:nvCxnSpPr>
        <p:spPr>
          <a:xfrm flipH="1">
            <a:off x="6724649" y="4711388"/>
            <a:ext cx="828368" cy="0"/>
          </a:xfrm>
          <a:prstGeom prst="straightConnector1">
            <a:avLst/>
          </a:prstGeom>
          <a:ln w="19050">
            <a:solidFill>
              <a:srgbClr val="FF0000"/>
            </a:solidFill>
            <a:prstDash val="dash"/>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2742440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EBA5C20D-EC9D-A60C-4D49-BD334CDADC78}"/>
              </a:ext>
            </a:extLst>
          </p:cNvPr>
          <p:cNvGraphicFramePr>
            <a:graphicFrameLocks/>
          </p:cNvGraphicFramePr>
          <p:nvPr/>
        </p:nvGraphicFramePr>
        <p:xfrm>
          <a:off x="990600" y="2751138"/>
          <a:ext cx="6781800" cy="37719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a:extLst>
              <a:ext uri="{FF2B5EF4-FFF2-40B4-BE49-F238E27FC236}">
                <a16:creationId xmlns:a16="http://schemas.microsoft.com/office/drawing/2014/main" id="{AC13B27C-CAB4-8035-4A07-581A4CC1F4EE}"/>
              </a:ext>
            </a:extLst>
          </p:cNvPr>
          <p:cNvSpPr/>
          <p:nvPr/>
        </p:nvSpPr>
        <p:spPr>
          <a:xfrm>
            <a:off x="1600200" y="3208338"/>
            <a:ext cx="1524000" cy="2819400"/>
          </a:xfrm>
          <a:prstGeom prst="rect">
            <a:avLst/>
          </a:prstGeom>
          <a:solidFill>
            <a:schemeClr val="accent3">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7DD6DB-6FA1-B1B9-A6A0-7C7826228225}"/>
              </a:ext>
            </a:extLst>
          </p:cNvPr>
          <p:cNvSpPr>
            <a:spLocks noGrp="1"/>
          </p:cNvSpPr>
          <p:nvPr>
            <p:ph type="title"/>
          </p:nvPr>
        </p:nvSpPr>
        <p:spPr>
          <a:xfrm>
            <a:off x="381000" y="243682"/>
            <a:ext cx="8458200" cy="518318"/>
          </a:xfrm>
        </p:spPr>
        <p:txBody>
          <a:bodyPr/>
          <a:lstStyle/>
          <a:p>
            <a:r>
              <a:rPr lang="en-US" sz="2400" dirty="0"/>
              <a:t>Recap – Dynamic PSRR Threshold in GTBD</a:t>
            </a:r>
          </a:p>
        </p:txBody>
      </p:sp>
      <p:sp>
        <p:nvSpPr>
          <p:cNvPr id="4" name="Slide Number Placeholder 3">
            <a:extLst>
              <a:ext uri="{FF2B5EF4-FFF2-40B4-BE49-F238E27FC236}">
                <a16:creationId xmlns:a16="http://schemas.microsoft.com/office/drawing/2014/main" id="{0F44F02E-A0C2-144F-1543-539A6CD33C44}"/>
              </a:ext>
            </a:extLst>
          </p:cNvPr>
          <p:cNvSpPr>
            <a:spLocks noGrp="1"/>
          </p:cNvSpPr>
          <p:nvPr>
            <p:ph type="sldNum" sz="quarter" idx="4"/>
          </p:nvPr>
        </p:nvSpPr>
        <p:spPr/>
        <p:txBody>
          <a:bodyPr/>
          <a:lstStyle/>
          <a:p>
            <a:fld id="{1D93BD3E-1E9A-4970-A6F7-E7AC52762E0C}" type="slidenum">
              <a:rPr lang="en-US" smtClean="0"/>
              <a:pPr/>
              <a:t>15</a:t>
            </a:fld>
            <a:endParaRPr lang="en-US"/>
          </a:p>
        </p:txBody>
      </p:sp>
      <p:sp>
        <p:nvSpPr>
          <p:cNvPr id="7" name="Content Placeholder 2">
            <a:extLst>
              <a:ext uri="{FF2B5EF4-FFF2-40B4-BE49-F238E27FC236}">
                <a16:creationId xmlns:a16="http://schemas.microsoft.com/office/drawing/2014/main" id="{21030527-E45E-F404-914A-7E003F072393}"/>
              </a:ext>
            </a:extLst>
          </p:cNvPr>
          <p:cNvSpPr>
            <a:spLocks noGrp="1"/>
          </p:cNvSpPr>
          <p:nvPr>
            <p:ph idx="1"/>
          </p:nvPr>
        </p:nvSpPr>
        <p:spPr>
          <a:xfrm>
            <a:off x="304800" y="990600"/>
            <a:ext cx="8534400" cy="1905000"/>
          </a:xfrm>
        </p:spPr>
        <p:txBody>
          <a:bodyPr/>
          <a:lstStyle/>
          <a:p>
            <a:r>
              <a:rPr lang="en-US" sz="1600" dirty="0">
                <a:solidFill>
                  <a:schemeClr val="accent2"/>
                </a:solidFill>
              </a:rPr>
              <a:t>ERCOT started to apply a dynamic Predicted Solar Ramp Rate (PSRR) threshold in GTBD calculation on 6/12/2023</a:t>
            </a:r>
          </a:p>
          <a:p>
            <a:r>
              <a:rPr lang="en-US" sz="1600" dirty="0">
                <a:solidFill>
                  <a:schemeClr val="accent2"/>
                </a:solidFill>
              </a:rPr>
              <a:t>PSRR thresholds change with 4 pre-defined day periods - </a:t>
            </a:r>
            <a:r>
              <a:rPr lang="en-US" sz="1600" b="1" dirty="0">
                <a:solidFill>
                  <a:schemeClr val="accent2"/>
                </a:solidFill>
              </a:rPr>
              <a:t>Night, Sunrise, Sunset and Other</a:t>
            </a:r>
          </a:p>
          <a:p>
            <a:r>
              <a:rPr lang="en-US" sz="1600" dirty="0">
                <a:solidFill>
                  <a:schemeClr val="accent2"/>
                </a:solidFill>
              </a:rPr>
              <a:t>ERCOT started with a threshold of 80MW/min for Sunrise and Sunset periods on 6/12 and subsequently increased it to 100MW/min on 6/15</a:t>
            </a:r>
          </a:p>
          <a:p>
            <a:r>
              <a:rPr lang="en-US" sz="1600" dirty="0">
                <a:solidFill>
                  <a:schemeClr val="accent2"/>
                </a:solidFill>
              </a:rPr>
              <a:t>ERCOT plans to update the thresholds and the definition of day periods seasonally* (4 times a year)</a:t>
            </a:r>
          </a:p>
        </p:txBody>
      </p:sp>
      <p:sp>
        <p:nvSpPr>
          <p:cNvPr id="11" name="Rectangle 10">
            <a:extLst>
              <a:ext uri="{FF2B5EF4-FFF2-40B4-BE49-F238E27FC236}">
                <a16:creationId xmlns:a16="http://schemas.microsoft.com/office/drawing/2014/main" id="{5F1402BB-6EE8-F707-B920-B762C70B4345}"/>
              </a:ext>
            </a:extLst>
          </p:cNvPr>
          <p:cNvSpPr/>
          <p:nvPr/>
        </p:nvSpPr>
        <p:spPr>
          <a:xfrm>
            <a:off x="3131820" y="3208338"/>
            <a:ext cx="1005840" cy="2819400"/>
          </a:xfrm>
          <a:prstGeom prst="rect">
            <a:avLst/>
          </a:prstGeom>
          <a:solidFill>
            <a:srgbClr val="FFC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FF994F5-B208-1457-BDE9-A7362CF724A8}"/>
              </a:ext>
            </a:extLst>
          </p:cNvPr>
          <p:cNvSpPr/>
          <p:nvPr/>
        </p:nvSpPr>
        <p:spPr>
          <a:xfrm>
            <a:off x="4130040" y="3208338"/>
            <a:ext cx="2002536" cy="2819400"/>
          </a:xfrm>
          <a:prstGeom prst="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EAA38157-D647-BBBD-DD7F-8E2C521E2FF5}"/>
              </a:ext>
            </a:extLst>
          </p:cNvPr>
          <p:cNvSpPr/>
          <p:nvPr/>
        </p:nvSpPr>
        <p:spPr>
          <a:xfrm>
            <a:off x="6132576" y="3208338"/>
            <a:ext cx="758952" cy="2819400"/>
          </a:xfrm>
          <a:prstGeom prst="rect">
            <a:avLst/>
          </a:prstGeom>
          <a:solidFill>
            <a:srgbClr val="F5750B">
              <a:alpha val="3568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17245258-70E8-B179-998C-9884F4E366E3}"/>
              </a:ext>
            </a:extLst>
          </p:cNvPr>
          <p:cNvSpPr/>
          <p:nvPr/>
        </p:nvSpPr>
        <p:spPr>
          <a:xfrm>
            <a:off x="6891528" y="3215958"/>
            <a:ext cx="728472" cy="2819400"/>
          </a:xfrm>
          <a:prstGeom prst="rect">
            <a:avLst/>
          </a:prstGeom>
          <a:solidFill>
            <a:schemeClr val="accent3">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D7E9B8EA-C495-7C3C-9B91-59A9B7AC8839}"/>
              </a:ext>
            </a:extLst>
          </p:cNvPr>
          <p:cNvSpPr txBox="1"/>
          <p:nvPr/>
        </p:nvSpPr>
        <p:spPr>
          <a:xfrm>
            <a:off x="4969764" y="3215958"/>
            <a:ext cx="4572000" cy="369332"/>
          </a:xfrm>
          <a:prstGeom prst="rect">
            <a:avLst/>
          </a:prstGeom>
          <a:noFill/>
        </p:spPr>
        <p:txBody>
          <a:bodyPr wrap="square">
            <a:spAutoFit/>
          </a:bodyPr>
          <a:lstStyle/>
          <a:p>
            <a:pPr algn="ctr" fontAlgn="b"/>
            <a:r>
              <a:rPr lang="en-US" sz="1800" b="0" i="0" u="none" strike="noStrike" dirty="0">
                <a:solidFill>
                  <a:srgbClr val="3D3D3D"/>
                </a:solidFill>
                <a:effectLst/>
                <a:latin typeface="Calibri" panose="020F0502020204030204" pitchFamily="34" charset="0"/>
              </a:rPr>
              <a:t>Night</a:t>
            </a:r>
          </a:p>
        </p:txBody>
      </p:sp>
      <p:sp>
        <p:nvSpPr>
          <p:cNvPr id="21" name="TextBox 20">
            <a:extLst>
              <a:ext uri="{FF2B5EF4-FFF2-40B4-BE49-F238E27FC236}">
                <a16:creationId xmlns:a16="http://schemas.microsoft.com/office/drawing/2014/main" id="{6656A3C9-96A1-D894-E328-257DDF57D083}"/>
              </a:ext>
            </a:extLst>
          </p:cNvPr>
          <p:cNvSpPr txBox="1"/>
          <p:nvPr/>
        </p:nvSpPr>
        <p:spPr>
          <a:xfrm>
            <a:off x="2133600" y="6515737"/>
            <a:ext cx="6416040" cy="261610"/>
          </a:xfrm>
          <a:prstGeom prst="rect">
            <a:avLst/>
          </a:prstGeom>
          <a:noFill/>
        </p:spPr>
        <p:txBody>
          <a:bodyPr wrap="square">
            <a:spAutoFit/>
          </a:bodyPr>
          <a:lstStyle/>
          <a:p>
            <a:r>
              <a:rPr lang="en-US" sz="1050" dirty="0">
                <a:solidFill>
                  <a:schemeClr val="accent2"/>
                </a:solidFill>
              </a:rPr>
              <a:t>* Seasons will be defined by shift in solar ramping patterns</a:t>
            </a:r>
            <a:endParaRPr lang="en-US" sz="1050" dirty="0"/>
          </a:p>
        </p:txBody>
      </p:sp>
    </p:spTree>
    <p:extLst>
      <p:ext uri="{BB962C8B-B14F-4D97-AF65-F5344CB8AC3E}">
        <p14:creationId xmlns:p14="http://schemas.microsoft.com/office/powerpoint/2010/main" val="1719487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A5F6A-3E4A-0B35-EC6A-418CF0219C09}"/>
              </a:ext>
            </a:extLst>
          </p:cNvPr>
          <p:cNvSpPr>
            <a:spLocks noGrp="1"/>
          </p:cNvSpPr>
          <p:nvPr>
            <p:ph type="title"/>
          </p:nvPr>
        </p:nvSpPr>
        <p:spPr>
          <a:xfrm>
            <a:off x="381000" y="243682"/>
            <a:ext cx="8858250" cy="518318"/>
          </a:xfrm>
        </p:spPr>
        <p:txBody>
          <a:bodyPr/>
          <a:lstStyle/>
          <a:p>
            <a:r>
              <a:rPr lang="en-US" sz="2800" dirty="0"/>
              <a:t>SCED Manual Offset and Reg-Up Exhaustion</a:t>
            </a:r>
          </a:p>
        </p:txBody>
      </p:sp>
      <p:sp>
        <p:nvSpPr>
          <p:cNvPr id="4" name="Slide Number Placeholder 3">
            <a:extLst>
              <a:ext uri="{FF2B5EF4-FFF2-40B4-BE49-F238E27FC236}">
                <a16:creationId xmlns:a16="http://schemas.microsoft.com/office/drawing/2014/main" id="{2D74B9D4-AEE5-570D-C1EE-A128067E48E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4E421B28-BD6D-E079-C6F4-1A88B814CE15}"/>
              </a:ext>
            </a:extLst>
          </p:cNvPr>
          <p:cNvSpPr txBox="1"/>
          <p:nvPr/>
        </p:nvSpPr>
        <p:spPr>
          <a:xfrm>
            <a:off x="5905500" y="5648325"/>
            <a:ext cx="2660619"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5B6770"/>
                </a:solidFill>
                <a:effectLst/>
                <a:uLnTx/>
                <a:uFillTx/>
                <a:latin typeface="Arial"/>
                <a:ea typeface="+mn-ea"/>
                <a:cs typeface="+mn-cs"/>
              </a:rPr>
              <a:t>Sunset hours: HE 19 - 21</a:t>
            </a:r>
          </a:p>
        </p:txBody>
      </p:sp>
      <p:graphicFrame>
        <p:nvGraphicFramePr>
          <p:cNvPr id="7" name="Chart 6">
            <a:extLst>
              <a:ext uri="{FF2B5EF4-FFF2-40B4-BE49-F238E27FC236}">
                <a16:creationId xmlns:a16="http://schemas.microsoft.com/office/drawing/2014/main" id="{A88BD5FE-4925-5B73-0CC7-D8E0D6650172}"/>
              </a:ext>
            </a:extLst>
          </p:cNvPr>
          <p:cNvGraphicFramePr>
            <a:graphicFrameLocks/>
          </p:cNvGraphicFramePr>
          <p:nvPr/>
        </p:nvGraphicFramePr>
        <p:xfrm>
          <a:off x="508893" y="1532880"/>
          <a:ext cx="8126214" cy="40719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53800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A5DDC-BA7F-9346-5542-9274293E2561}"/>
              </a:ext>
            </a:extLst>
          </p:cNvPr>
          <p:cNvSpPr>
            <a:spLocks noGrp="1"/>
          </p:cNvSpPr>
          <p:nvPr>
            <p:ph type="title"/>
          </p:nvPr>
        </p:nvSpPr>
        <p:spPr/>
        <p:txBody>
          <a:bodyPr/>
          <a:lstStyle/>
          <a:p>
            <a:r>
              <a:rPr lang="en-US" sz="2400" dirty="0"/>
              <a:t>LFL Analysis - LFL Ramp vs. Regulation Exhaustion</a:t>
            </a:r>
          </a:p>
        </p:txBody>
      </p:sp>
      <p:sp>
        <p:nvSpPr>
          <p:cNvPr id="4" name="Slide Number Placeholder 3">
            <a:extLst>
              <a:ext uri="{FF2B5EF4-FFF2-40B4-BE49-F238E27FC236}">
                <a16:creationId xmlns:a16="http://schemas.microsoft.com/office/drawing/2014/main" id="{4EC48392-2987-5A3A-C197-AEE03DBFC3E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ADEF2A8E-785E-2D71-7CC5-4F59674B66DD}"/>
              </a:ext>
            </a:extLst>
          </p:cNvPr>
          <p:cNvSpPr txBox="1"/>
          <p:nvPr/>
        </p:nvSpPr>
        <p:spPr>
          <a:xfrm>
            <a:off x="4380089" y="6181150"/>
            <a:ext cx="4459111" cy="584775"/>
          </a:xfrm>
          <a:prstGeom prst="rect">
            <a:avLst/>
          </a:prstGeom>
          <a:noFill/>
        </p:spPr>
        <p:txBody>
          <a:bodyPr wrap="square" rtlCol="0">
            <a:spAutoFit/>
          </a:bodyPr>
          <a:lstStyle/>
          <a:p>
            <a:r>
              <a:rPr lang="en-US" sz="1600" dirty="0">
                <a:solidFill>
                  <a:schemeClr val="tx2">
                    <a:lumMod val="75000"/>
                  </a:schemeClr>
                </a:solidFill>
              </a:rPr>
              <a:t>*NSFL – Non-SCED Dispatched Flexible Load</a:t>
            </a:r>
          </a:p>
          <a:p>
            <a:r>
              <a:rPr lang="en-US" sz="1600" dirty="0">
                <a:solidFill>
                  <a:schemeClr val="tx2">
                    <a:lumMod val="75000"/>
                  </a:schemeClr>
                </a:solidFill>
              </a:rPr>
              <a:t>**</a:t>
            </a:r>
            <a:r>
              <a:rPr lang="en-US" sz="1600" dirty="0">
                <a:solidFill>
                  <a:schemeClr val="tx2">
                    <a:lumMod val="75000"/>
                  </a:schemeClr>
                </a:solidFill>
                <a:hlinkClick r:id="rId3"/>
              </a:rPr>
              <a:t>Additional LFL Analysis shared with PDCWG</a:t>
            </a:r>
            <a:endParaRPr lang="en-US" sz="1600" dirty="0">
              <a:solidFill>
                <a:schemeClr val="tx2">
                  <a:lumMod val="75000"/>
                </a:schemeClr>
              </a:solidFill>
            </a:endParaRPr>
          </a:p>
        </p:txBody>
      </p:sp>
      <p:pic>
        <p:nvPicPr>
          <p:cNvPr id="8" name="Content Placeholder 7">
            <a:extLst>
              <a:ext uri="{FF2B5EF4-FFF2-40B4-BE49-F238E27FC236}">
                <a16:creationId xmlns:a16="http://schemas.microsoft.com/office/drawing/2014/main" id="{07D4BBBD-2325-12E8-06EB-E9ECF584CB4C}"/>
              </a:ext>
            </a:extLst>
          </p:cNvPr>
          <p:cNvPicPr>
            <a:picLocks noGrp="1" noChangeAspect="1"/>
          </p:cNvPicPr>
          <p:nvPr>
            <p:ph idx="1"/>
          </p:nvPr>
        </p:nvPicPr>
        <p:blipFill>
          <a:blip r:embed="rId4"/>
          <a:stretch>
            <a:fillRect/>
          </a:stretch>
        </p:blipFill>
        <p:spPr>
          <a:xfrm>
            <a:off x="676519" y="855664"/>
            <a:ext cx="7790961" cy="4393670"/>
          </a:xfrm>
          <a:prstGeom prst="rect">
            <a:avLst/>
          </a:prstGeom>
        </p:spPr>
      </p:pic>
      <p:sp>
        <p:nvSpPr>
          <p:cNvPr id="5" name="Oval 4">
            <a:extLst>
              <a:ext uri="{FF2B5EF4-FFF2-40B4-BE49-F238E27FC236}">
                <a16:creationId xmlns:a16="http://schemas.microsoft.com/office/drawing/2014/main" id="{182BACE3-61F7-CC11-7FB2-137245F5A6D7}"/>
              </a:ext>
            </a:extLst>
          </p:cNvPr>
          <p:cNvSpPr/>
          <p:nvPr/>
        </p:nvSpPr>
        <p:spPr>
          <a:xfrm>
            <a:off x="5668103" y="4380088"/>
            <a:ext cx="291830" cy="288880"/>
          </a:xfrm>
          <a:prstGeom prst="ellipse">
            <a:avLst/>
          </a:prstGeom>
          <a:solidFill>
            <a:srgbClr val="910258">
              <a:alpha val="30196"/>
            </a:srgb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1E15B68-93B3-7473-07EA-EF191255A3AC}"/>
              </a:ext>
            </a:extLst>
          </p:cNvPr>
          <p:cNvSpPr txBox="1"/>
          <p:nvPr/>
        </p:nvSpPr>
        <p:spPr>
          <a:xfrm>
            <a:off x="722755" y="5397679"/>
            <a:ext cx="8305800" cy="646331"/>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b="1" dirty="0">
                <a:solidFill>
                  <a:prstClr val="black"/>
                </a:solidFill>
                <a:latin typeface="Arial" panose="020B0604020202020204"/>
              </a:rPr>
              <a:t>Key Takeaway:</a:t>
            </a:r>
            <a:r>
              <a:rPr lang="en-US" dirty="0">
                <a:solidFill>
                  <a:prstClr val="black"/>
                </a:solidFill>
                <a:latin typeface="Arial" panose="020B0604020202020204"/>
              </a:rPr>
              <a:t> Currently with the set of LFLs within the ERCOT system there is no correlation between LFL ramping and regulation exhaustion. </a:t>
            </a:r>
            <a:endParaRPr lang="en-US" sz="1800" dirty="0"/>
          </a:p>
        </p:txBody>
      </p:sp>
    </p:spTree>
    <p:extLst>
      <p:ext uri="{BB962C8B-B14F-4D97-AF65-F5344CB8AC3E}">
        <p14:creationId xmlns:p14="http://schemas.microsoft.com/office/powerpoint/2010/main" val="4008330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 bar chart&#10;&#10;Description automatically generated">
            <a:extLst>
              <a:ext uri="{FF2B5EF4-FFF2-40B4-BE49-F238E27FC236}">
                <a16:creationId xmlns:a16="http://schemas.microsoft.com/office/drawing/2014/main" id="{F3FEF99F-CA8C-380F-A921-AA24F87D68EE}"/>
              </a:ext>
            </a:extLst>
          </p:cNvPr>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436578" y="3548931"/>
            <a:ext cx="8229600" cy="2743200"/>
          </a:xfrm>
          <a:prstGeom prst="rect">
            <a:avLst/>
          </a:prstGeom>
        </p:spPr>
      </p:pic>
      <p:pic>
        <p:nvPicPr>
          <p:cNvPr id="6" name="Picture 5" descr="Chart, bar chart&#10;&#10;Description automatically generated">
            <a:extLst>
              <a:ext uri="{FF2B5EF4-FFF2-40B4-BE49-F238E27FC236}">
                <a16:creationId xmlns:a16="http://schemas.microsoft.com/office/drawing/2014/main" id="{FE5BFAE5-E657-B4BE-55EE-669A38AB5950}"/>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477822" y="798305"/>
            <a:ext cx="8229600" cy="2750626"/>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dirty="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277681" y="955603"/>
            <a:ext cx="3763926" cy="1200329"/>
          </a:xfrm>
          <a:prstGeom prst="rect">
            <a:avLst/>
          </a:prstGeom>
          <a:noFill/>
        </p:spPr>
        <p:txBody>
          <a:bodyPr wrap="square" rtlCol="0">
            <a:spAutoFit/>
          </a:bodyPr>
          <a:lstStyle/>
          <a:p>
            <a:r>
              <a:rPr lang="en-US" sz="1200" dirty="0">
                <a:solidFill>
                  <a:schemeClr val="accent6"/>
                </a:solidFill>
              </a:rPr>
              <a:t>Reg-Up 2025: </a:t>
            </a:r>
          </a:p>
          <a:p>
            <a:r>
              <a:rPr lang="en-US" sz="1200" dirty="0">
                <a:solidFill>
                  <a:schemeClr val="accent6"/>
                </a:solidFill>
              </a:rPr>
              <a:t>On avg. </a:t>
            </a:r>
            <a:r>
              <a:rPr lang="en-US" sz="1200" dirty="0">
                <a:solidFill>
                  <a:schemeClr val="accent4"/>
                </a:solidFill>
              </a:rPr>
              <a:t>77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96 </a:t>
            </a:r>
            <a:r>
              <a:rPr lang="en-US" sz="1200" dirty="0">
                <a:solidFill>
                  <a:schemeClr val="accent6"/>
                </a:solidFill>
              </a:rPr>
              <a:t>MW</a:t>
            </a:r>
          </a:p>
          <a:p>
            <a:r>
              <a:rPr lang="en-US" sz="1200" dirty="0">
                <a:solidFill>
                  <a:schemeClr val="accent6"/>
                </a:solidFill>
              </a:rPr>
              <a:t>Reg-Up 2025 (Proposed): </a:t>
            </a:r>
          </a:p>
          <a:p>
            <a:r>
              <a:rPr lang="en-US" sz="1200" dirty="0">
                <a:solidFill>
                  <a:schemeClr val="accent6"/>
                </a:solidFill>
              </a:rPr>
              <a:t>On avg. </a:t>
            </a:r>
            <a:r>
              <a:rPr lang="en-US" sz="1200" dirty="0">
                <a:solidFill>
                  <a:schemeClr val="accent4"/>
                </a:solidFill>
              </a:rPr>
              <a:t>33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49 </a:t>
            </a:r>
            <a:r>
              <a:rPr lang="en-US" sz="1200" dirty="0">
                <a:solidFill>
                  <a:schemeClr val="accent6"/>
                </a:solidFill>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255103" y="3706002"/>
            <a:ext cx="3763926" cy="1200329"/>
          </a:xfrm>
          <a:prstGeom prst="rect">
            <a:avLst/>
          </a:prstGeom>
          <a:noFill/>
        </p:spPr>
        <p:txBody>
          <a:bodyPr wrap="square" rtlCol="0">
            <a:spAutoFit/>
          </a:bodyPr>
          <a:lstStyle/>
          <a:p>
            <a:r>
              <a:rPr lang="en-US" sz="1200" dirty="0">
                <a:solidFill>
                  <a:schemeClr val="accent6"/>
                </a:solidFill>
              </a:rPr>
              <a:t>Reg-Down 2025: </a:t>
            </a:r>
          </a:p>
          <a:p>
            <a:r>
              <a:rPr lang="en-US" sz="1200" dirty="0">
                <a:solidFill>
                  <a:schemeClr val="accent6"/>
                </a:solidFill>
              </a:rPr>
              <a:t>On avg. </a:t>
            </a:r>
            <a:r>
              <a:rPr lang="en-US" sz="1200" dirty="0">
                <a:solidFill>
                  <a:schemeClr val="accent4"/>
                </a:solidFill>
              </a:rPr>
              <a:t>68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Jan</a:t>
            </a:r>
            <a:r>
              <a:rPr lang="en-US" sz="1200" dirty="0">
                <a:solidFill>
                  <a:schemeClr val="accent6"/>
                </a:solidFill>
              </a:rPr>
              <a:t> by </a:t>
            </a:r>
            <a:r>
              <a:rPr lang="en-US" sz="1200" dirty="0">
                <a:solidFill>
                  <a:schemeClr val="accent4"/>
                </a:solidFill>
              </a:rPr>
              <a:t>83 </a:t>
            </a:r>
            <a:r>
              <a:rPr lang="en-US" sz="1200" dirty="0">
                <a:solidFill>
                  <a:schemeClr val="accent6"/>
                </a:solidFill>
              </a:rPr>
              <a:t>MW</a:t>
            </a:r>
          </a:p>
          <a:p>
            <a:r>
              <a:rPr lang="en-US" sz="1200" dirty="0">
                <a:solidFill>
                  <a:schemeClr val="accent6"/>
                </a:solidFill>
              </a:rPr>
              <a:t>Reg-Down 2025 (Proposed): </a:t>
            </a:r>
          </a:p>
          <a:p>
            <a:r>
              <a:rPr lang="en-US" sz="1200" dirty="0">
                <a:solidFill>
                  <a:schemeClr val="accent6"/>
                </a:solidFill>
              </a:rPr>
              <a:t>On avg. </a:t>
            </a:r>
            <a:r>
              <a:rPr lang="en-US" sz="1200" dirty="0">
                <a:solidFill>
                  <a:schemeClr val="accent4"/>
                </a:solidFill>
              </a:rPr>
              <a:t>23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40 </a:t>
            </a:r>
            <a:r>
              <a:rPr lang="en-US" sz="1200" dirty="0">
                <a:solidFill>
                  <a:schemeClr val="accent6"/>
                </a:solidFill>
              </a:rPr>
              <a:t>MW</a:t>
            </a:r>
          </a:p>
        </p:txBody>
      </p:sp>
    </p:spTree>
    <p:extLst>
      <p:ext uri="{BB962C8B-B14F-4D97-AF65-F5344CB8AC3E}">
        <p14:creationId xmlns:p14="http://schemas.microsoft.com/office/powerpoint/2010/main" val="526943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histogram&#10;&#10;Description automatically generated">
            <a:extLst>
              <a:ext uri="{FF2B5EF4-FFF2-40B4-BE49-F238E27FC236}">
                <a16:creationId xmlns:a16="http://schemas.microsoft.com/office/drawing/2014/main" id="{6E7C7127-D074-64B8-FDFB-7E946AF0574F}"/>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0" y="3377153"/>
            <a:ext cx="9144000" cy="2743200"/>
          </a:xfrm>
          <a:prstGeom prst="rect">
            <a:avLst/>
          </a:prstGeom>
        </p:spPr>
      </p:pic>
      <p:pic>
        <p:nvPicPr>
          <p:cNvPr id="5" name="Picture 4" descr="Chart, bar chart&#10;&#10;Description automatically generated">
            <a:extLst>
              <a:ext uri="{FF2B5EF4-FFF2-40B4-BE49-F238E27FC236}">
                <a16:creationId xmlns:a16="http://schemas.microsoft.com/office/drawing/2014/main" id="{BC99E382-3AA7-4A8C-0451-6FA2FEAB86F3}"/>
              </a:ext>
            </a:extLst>
          </p:cNvPr>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a:off x="0" y="685800"/>
            <a:ext cx="9144000" cy="2847622"/>
          </a:xfrm>
          <a:prstGeom prst="rect">
            <a:avLst/>
          </a:prstGeom>
        </p:spPr>
      </p:pic>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sz="2800" dirty="0"/>
              <a:t>Regulation Comparison January</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5E93F93B-B2F0-8583-22D4-320854DBFEE8}"/>
              </a:ext>
            </a:extLst>
          </p:cNvPr>
          <p:cNvSpPr txBox="1"/>
          <p:nvPr/>
        </p:nvSpPr>
        <p:spPr>
          <a:xfrm>
            <a:off x="1113586" y="974906"/>
            <a:ext cx="3944681" cy="1200329"/>
          </a:xfrm>
          <a:prstGeom prst="rect">
            <a:avLst/>
          </a:prstGeom>
          <a:noFill/>
        </p:spPr>
        <p:txBody>
          <a:bodyPr wrap="square" rtlCol="0">
            <a:spAutoFit/>
          </a:bodyPr>
          <a:lstStyle/>
          <a:p>
            <a:r>
              <a:rPr lang="en-US" sz="1200" dirty="0">
                <a:solidFill>
                  <a:schemeClr val="accent6"/>
                </a:solidFill>
              </a:rPr>
              <a:t>2025 Reg-Up: </a:t>
            </a:r>
          </a:p>
          <a:p>
            <a:r>
              <a:rPr lang="en-US" sz="1200" dirty="0">
                <a:solidFill>
                  <a:schemeClr val="accent6"/>
                </a:solidFill>
              </a:rPr>
              <a:t>Range: </a:t>
            </a:r>
            <a:r>
              <a:rPr lang="en-US" sz="1200" dirty="0">
                <a:solidFill>
                  <a:schemeClr val="accent4"/>
                </a:solidFill>
              </a:rPr>
              <a:t>183 – 1,319</a:t>
            </a:r>
            <a:r>
              <a:rPr lang="en-US" sz="1200" dirty="0">
                <a:solidFill>
                  <a:schemeClr val="accent6"/>
                </a:solidFill>
              </a:rPr>
              <a:t> MW;</a:t>
            </a:r>
          </a:p>
          <a:p>
            <a:r>
              <a:rPr lang="en-US" sz="1200" dirty="0">
                <a:solidFill>
                  <a:schemeClr val="accent6"/>
                </a:solidFill>
              </a:rPr>
              <a:t>Avg: </a:t>
            </a:r>
            <a:r>
              <a:rPr lang="en-US" sz="1200" dirty="0">
                <a:solidFill>
                  <a:schemeClr val="accent4"/>
                </a:solidFill>
              </a:rPr>
              <a:t>458</a:t>
            </a:r>
            <a:r>
              <a:rPr lang="en-US" sz="1200" dirty="0">
                <a:solidFill>
                  <a:schemeClr val="accent6"/>
                </a:solidFill>
              </a:rPr>
              <a:t> MW (</a:t>
            </a:r>
            <a:r>
              <a:rPr lang="en-US" sz="1200" dirty="0">
                <a:solidFill>
                  <a:schemeClr val="accent4"/>
                </a:solidFill>
              </a:rPr>
              <a:t>73 </a:t>
            </a:r>
            <a:r>
              <a:rPr lang="en-US" sz="1200" dirty="0">
                <a:solidFill>
                  <a:schemeClr val="accent6"/>
                </a:solidFill>
              </a:rPr>
              <a:t>MW increase from prev. year)</a:t>
            </a:r>
          </a:p>
          <a:p>
            <a:r>
              <a:rPr lang="en-US" sz="1200" dirty="0">
                <a:solidFill>
                  <a:schemeClr val="accent6"/>
                </a:solidFill>
              </a:rPr>
              <a:t>2025 Reg-Up (Proposed): </a:t>
            </a:r>
          </a:p>
          <a:p>
            <a:r>
              <a:rPr lang="en-US" sz="1200" dirty="0">
                <a:solidFill>
                  <a:schemeClr val="accent6"/>
                </a:solidFill>
              </a:rPr>
              <a:t>Range: </a:t>
            </a:r>
            <a:r>
              <a:rPr lang="en-US" sz="1200" dirty="0">
                <a:solidFill>
                  <a:schemeClr val="accent4"/>
                </a:solidFill>
              </a:rPr>
              <a:t>234 – 725</a:t>
            </a:r>
            <a:r>
              <a:rPr lang="en-US" sz="1200" dirty="0">
                <a:solidFill>
                  <a:schemeClr val="accent6"/>
                </a:solidFill>
              </a:rPr>
              <a:t> MW;</a:t>
            </a:r>
          </a:p>
          <a:p>
            <a:r>
              <a:rPr lang="en-US" sz="1200" dirty="0">
                <a:solidFill>
                  <a:schemeClr val="accent6"/>
                </a:solidFill>
              </a:rPr>
              <a:t>Avg: </a:t>
            </a:r>
            <a:r>
              <a:rPr lang="en-US" sz="1200" dirty="0">
                <a:solidFill>
                  <a:schemeClr val="accent4"/>
                </a:solidFill>
              </a:rPr>
              <a:t>382</a:t>
            </a:r>
            <a:r>
              <a:rPr lang="en-US" sz="1200" dirty="0">
                <a:solidFill>
                  <a:schemeClr val="accent6"/>
                </a:solidFill>
              </a:rPr>
              <a:t> MW (</a:t>
            </a:r>
            <a:r>
              <a:rPr lang="en-US" sz="1200" dirty="0">
                <a:solidFill>
                  <a:schemeClr val="accent4"/>
                </a:solidFill>
              </a:rPr>
              <a:t>3</a:t>
            </a:r>
            <a:r>
              <a:rPr lang="en-US" sz="1200" dirty="0">
                <a:solidFill>
                  <a:schemeClr val="accent6"/>
                </a:solidFill>
              </a:rPr>
              <a:t> MW decrease from prev. year)</a:t>
            </a:r>
          </a:p>
        </p:txBody>
      </p:sp>
      <p:sp>
        <p:nvSpPr>
          <p:cNvPr id="18" name="TextBox 17">
            <a:extLst>
              <a:ext uri="{FF2B5EF4-FFF2-40B4-BE49-F238E27FC236}">
                <a16:creationId xmlns:a16="http://schemas.microsoft.com/office/drawing/2014/main" id="{48274366-7E0E-EED7-1723-4ADEB5FE6B9F}"/>
              </a:ext>
            </a:extLst>
          </p:cNvPr>
          <p:cNvSpPr txBox="1"/>
          <p:nvPr/>
        </p:nvSpPr>
        <p:spPr>
          <a:xfrm>
            <a:off x="4400983" y="3768906"/>
            <a:ext cx="3944681" cy="1200329"/>
          </a:xfrm>
          <a:prstGeom prst="rect">
            <a:avLst/>
          </a:prstGeom>
          <a:noFill/>
        </p:spPr>
        <p:txBody>
          <a:bodyPr wrap="square" rtlCol="0">
            <a:spAutoFit/>
          </a:bodyPr>
          <a:lstStyle/>
          <a:p>
            <a:r>
              <a:rPr lang="en-US" sz="1200" dirty="0">
                <a:solidFill>
                  <a:schemeClr val="accent6"/>
                </a:solidFill>
              </a:rPr>
              <a:t>2025 Reg-Down: </a:t>
            </a:r>
          </a:p>
          <a:p>
            <a:r>
              <a:rPr lang="en-US" sz="1200" dirty="0">
                <a:solidFill>
                  <a:schemeClr val="accent6"/>
                </a:solidFill>
              </a:rPr>
              <a:t>Range: </a:t>
            </a:r>
            <a:r>
              <a:rPr lang="en-US" sz="1200" dirty="0">
                <a:solidFill>
                  <a:schemeClr val="accent4"/>
                </a:solidFill>
              </a:rPr>
              <a:t>213 – 1,239</a:t>
            </a:r>
            <a:r>
              <a:rPr lang="en-US" sz="1200" dirty="0">
                <a:solidFill>
                  <a:schemeClr val="accent6"/>
                </a:solidFill>
              </a:rPr>
              <a:t> MW;</a:t>
            </a:r>
          </a:p>
          <a:p>
            <a:r>
              <a:rPr lang="en-US" sz="1200" dirty="0">
                <a:solidFill>
                  <a:schemeClr val="accent6"/>
                </a:solidFill>
              </a:rPr>
              <a:t>Avg: </a:t>
            </a:r>
            <a:r>
              <a:rPr lang="en-US" sz="1200" dirty="0">
                <a:solidFill>
                  <a:schemeClr val="accent4"/>
                </a:solidFill>
              </a:rPr>
              <a:t>425</a:t>
            </a:r>
            <a:r>
              <a:rPr lang="en-US" sz="1200" dirty="0">
                <a:solidFill>
                  <a:schemeClr val="accent6"/>
                </a:solidFill>
              </a:rPr>
              <a:t> MW (</a:t>
            </a:r>
            <a:r>
              <a:rPr lang="en-US" sz="1200" dirty="0">
                <a:solidFill>
                  <a:schemeClr val="accent4"/>
                </a:solidFill>
              </a:rPr>
              <a:t>83</a:t>
            </a:r>
            <a:r>
              <a:rPr lang="en-US" sz="1200" dirty="0">
                <a:solidFill>
                  <a:schemeClr val="accent6"/>
                </a:solidFill>
              </a:rPr>
              <a:t> MW increase from prev. year)</a:t>
            </a:r>
          </a:p>
          <a:p>
            <a:r>
              <a:rPr lang="en-US" sz="1200" dirty="0">
                <a:solidFill>
                  <a:schemeClr val="accent6"/>
                </a:solidFill>
              </a:rPr>
              <a:t>2025 Reg-Down (Proposed): </a:t>
            </a:r>
          </a:p>
          <a:p>
            <a:r>
              <a:rPr lang="en-US" sz="1200" dirty="0">
                <a:solidFill>
                  <a:schemeClr val="accent6"/>
                </a:solidFill>
              </a:rPr>
              <a:t>Range: </a:t>
            </a:r>
            <a:r>
              <a:rPr lang="en-US" sz="1200" dirty="0">
                <a:solidFill>
                  <a:schemeClr val="accent4"/>
                </a:solidFill>
              </a:rPr>
              <a:t>227 – 689</a:t>
            </a:r>
            <a:r>
              <a:rPr lang="en-US" sz="1200" dirty="0">
                <a:solidFill>
                  <a:schemeClr val="accent6"/>
                </a:solidFill>
              </a:rPr>
              <a:t> MW;</a:t>
            </a:r>
          </a:p>
          <a:p>
            <a:r>
              <a:rPr lang="en-US" sz="1200" dirty="0">
                <a:solidFill>
                  <a:schemeClr val="accent6"/>
                </a:solidFill>
              </a:rPr>
              <a:t>Avg: </a:t>
            </a:r>
            <a:r>
              <a:rPr lang="en-US" sz="1200" dirty="0">
                <a:solidFill>
                  <a:schemeClr val="accent4"/>
                </a:solidFill>
              </a:rPr>
              <a:t>369</a:t>
            </a:r>
            <a:r>
              <a:rPr lang="en-US" sz="1200" dirty="0">
                <a:solidFill>
                  <a:schemeClr val="accent6"/>
                </a:solidFill>
              </a:rPr>
              <a:t> MW (</a:t>
            </a:r>
            <a:r>
              <a:rPr lang="en-US" sz="1200" dirty="0">
                <a:solidFill>
                  <a:schemeClr val="accent4"/>
                </a:solidFill>
              </a:rPr>
              <a:t>27 </a:t>
            </a:r>
            <a:r>
              <a:rPr lang="en-US" sz="1200" dirty="0">
                <a:solidFill>
                  <a:schemeClr val="accent6"/>
                </a:solidFill>
              </a:rPr>
              <a:t>MW increase from prev. year)</a:t>
            </a:r>
          </a:p>
        </p:txBody>
      </p:sp>
    </p:spTree>
    <p:extLst>
      <p:ext uri="{BB962C8B-B14F-4D97-AF65-F5344CB8AC3E}">
        <p14:creationId xmlns:p14="http://schemas.microsoft.com/office/powerpoint/2010/main" val="3969486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July 23, 2024 – </a:t>
            </a:r>
            <a:r>
              <a:rPr lang="en-US" dirty="0">
                <a:solidFill>
                  <a:schemeClr val="accent2"/>
                </a:solidFill>
                <a:hlinkClick r:id="rId2"/>
              </a:rPr>
              <a:t>WMWG</a:t>
            </a:r>
            <a:endParaRPr lang="en-US" dirty="0">
              <a:solidFill>
                <a:schemeClr val="accent2"/>
              </a:solidFill>
            </a:endParaRPr>
          </a:p>
          <a:p>
            <a:pPr>
              <a:buFont typeface="Wingdings" panose="05000000000000000000" pitchFamily="2" charset="2"/>
              <a:buChar char="ü"/>
            </a:pPr>
            <a:r>
              <a:rPr lang="en-US" dirty="0">
                <a:solidFill>
                  <a:schemeClr val="accent2"/>
                </a:solidFill>
              </a:rPr>
              <a:t>July 24, 2024 – </a:t>
            </a:r>
            <a:r>
              <a:rPr lang="en-US" dirty="0">
                <a:solidFill>
                  <a:schemeClr val="accent2"/>
                </a:solidFill>
                <a:hlinkClick r:id="rId3"/>
              </a:rPr>
              <a:t>PDCWG</a:t>
            </a:r>
            <a:endParaRPr lang="en-US" dirty="0">
              <a:solidFill>
                <a:schemeClr val="accent2"/>
              </a:solidFill>
            </a:endParaRPr>
          </a:p>
          <a:p>
            <a:endParaRPr lang="en-US" dirty="0">
              <a:solidFill>
                <a:schemeClr val="accent2"/>
              </a:solidFill>
            </a:endParaRPr>
          </a:p>
          <a:p>
            <a:pPr>
              <a:buFont typeface="Wingdings" panose="05000000000000000000" pitchFamily="2" charset="2"/>
              <a:buChar char="ü"/>
            </a:pPr>
            <a:r>
              <a:rPr lang="en-US" dirty="0">
                <a:solidFill>
                  <a:schemeClr val="accent2"/>
                </a:solidFill>
              </a:rPr>
              <a:t>August 15, 2024 – </a:t>
            </a:r>
            <a:r>
              <a:rPr lang="en-US" dirty="0">
                <a:solidFill>
                  <a:schemeClr val="accent2"/>
                </a:solidFill>
                <a:hlinkClick r:id="rId4"/>
              </a:rPr>
              <a:t>OWG (Proposed)</a:t>
            </a:r>
            <a:endParaRPr lang="en-US" sz="1400" dirty="0">
              <a:solidFill>
                <a:schemeClr val="accent2"/>
              </a:solidFill>
            </a:endParaRPr>
          </a:p>
          <a:p>
            <a:pPr>
              <a:buFont typeface="Wingdings" panose="05000000000000000000" pitchFamily="2" charset="2"/>
              <a:buChar char="ü"/>
            </a:pPr>
            <a:r>
              <a:rPr lang="en-US" dirty="0">
                <a:solidFill>
                  <a:schemeClr val="accent2"/>
                </a:solidFill>
              </a:rPr>
              <a:t>August 21, 2024 – </a:t>
            </a:r>
            <a:r>
              <a:rPr lang="en-US" dirty="0">
                <a:solidFill>
                  <a:schemeClr val="accent2"/>
                </a:solidFill>
                <a:hlinkClick r:id="rId5"/>
              </a:rPr>
              <a:t>PDCWG (Proposed)</a:t>
            </a:r>
            <a:endParaRPr lang="en-US" dirty="0">
              <a:solidFill>
                <a:schemeClr val="accent2"/>
              </a:solidFill>
            </a:endParaRPr>
          </a:p>
          <a:p>
            <a:r>
              <a:rPr lang="en-US" dirty="0">
                <a:solidFill>
                  <a:schemeClr val="accent2"/>
                </a:solidFill>
              </a:rPr>
              <a:t>August 30, 2024 – WMWG (Proposed)</a:t>
            </a:r>
          </a:p>
          <a:p>
            <a:endParaRPr lang="en-US" sz="1400" dirty="0">
              <a:solidFill>
                <a:schemeClr val="accent2"/>
              </a:solidFill>
            </a:endParaRPr>
          </a:p>
          <a:p>
            <a:r>
              <a:rPr lang="en-US" dirty="0">
                <a:solidFill>
                  <a:schemeClr val="accent2"/>
                </a:solidFill>
              </a:rPr>
              <a:t>September 09, 2024 – ROS</a:t>
            </a:r>
          </a:p>
          <a:p>
            <a:r>
              <a:rPr lang="en-US" dirty="0">
                <a:solidFill>
                  <a:schemeClr val="accent2"/>
                </a:solidFill>
              </a:rPr>
              <a:t>September 11, 2024 – WMS</a:t>
            </a:r>
          </a:p>
          <a:p>
            <a:r>
              <a:rPr lang="en-US" dirty="0">
                <a:solidFill>
                  <a:schemeClr val="accent2"/>
                </a:solidFill>
              </a:rPr>
              <a:t>September 25, 2024 – TAC</a:t>
            </a:r>
          </a:p>
          <a:p>
            <a:endParaRPr lang="en-US" dirty="0">
              <a:solidFill>
                <a:schemeClr val="accent2"/>
              </a:solidFill>
            </a:endParaRPr>
          </a:p>
          <a:p>
            <a:r>
              <a:rPr lang="en-US" dirty="0">
                <a:solidFill>
                  <a:schemeClr val="accent2"/>
                </a:solidFill>
              </a:rPr>
              <a:t>October 10, 2024 – </a:t>
            </a:r>
            <a:r>
              <a:rPr lang="en-US" dirty="0" err="1">
                <a:solidFill>
                  <a:schemeClr val="accent2"/>
                </a:solidFill>
              </a:rPr>
              <a:t>BoD</a:t>
            </a:r>
            <a:endParaRPr lang="en-US" dirty="0">
              <a:solidFill>
                <a:schemeClr val="accent2"/>
              </a:solidFill>
            </a:endParaRPr>
          </a:p>
          <a:p>
            <a:pPr marL="0" indent="0">
              <a:buNone/>
            </a:pPr>
            <a:endParaRPr lang="en-US" sz="1400" dirty="0">
              <a:solidFill>
                <a:schemeClr val="accent2"/>
              </a:solidFill>
            </a:endParaRPr>
          </a:p>
          <a:p>
            <a:r>
              <a:rPr lang="en-US" dirty="0">
                <a:solidFill>
                  <a:schemeClr val="accent2"/>
                </a:solidFill>
              </a:rPr>
              <a:t>Nov or Dec 2024 – PUC</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414841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28044D3-D5DF-95D3-1D11-915EF0DF50E8}"/>
              </a:ext>
            </a:extLst>
          </p:cNvPr>
          <p:cNvPicPr preferRelativeResize="0">
            <a:picLocks/>
          </p:cNvPicPr>
          <p:nvPr/>
        </p:nvPicPr>
        <p:blipFill>
          <a:blip r:embed="rId2"/>
          <a:stretch>
            <a:fillRect/>
          </a:stretch>
        </p:blipFill>
        <p:spPr>
          <a:xfrm>
            <a:off x="419100" y="3510513"/>
            <a:ext cx="8229600" cy="2743200"/>
          </a:xfrm>
          <a:prstGeom prst="rect">
            <a:avLst/>
          </a:prstGeom>
        </p:spPr>
      </p:pic>
      <p:pic>
        <p:nvPicPr>
          <p:cNvPr id="5" name="Picture 4">
            <a:extLst>
              <a:ext uri="{FF2B5EF4-FFF2-40B4-BE49-F238E27FC236}">
                <a16:creationId xmlns:a16="http://schemas.microsoft.com/office/drawing/2014/main" id="{11B44BAE-3BA4-B7F7-E031-3FDB802124AE}"/>
              </a:ext>
            </a:extLst>
          </p:cNvPr>
          <p:cNvPicPr preferRelativeResize="0">
            <a:picLocks/>
          </p:cNvPicPr>
          <p:nvPr/>
        </p:nvPicPr>
        <p:blipFill>
          <a:blip r:embed="rId3"/>
          <a:stretch>
            <a:fillRect/>
          </a:stretch>
        </p:blipFill>
        <p:spPr>
          <a:xfrm>
            <a:off x="419100" y="767313"/>
            <a:ext cx="8229600" cy="2743200"/>
          </a:xfrm>
          <a:prstGeom prst="rect">
            <a:avLst/>
          </a:prstGeom>
        </p:spPr>
      </p:pic>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sz="2800" dirty="0"/>
              <a:t>Regulation Comparison March</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TextBox 15">
            <a:extLst>
              <a:ext uri="{FF2B5EF4-FFF2-40B4-BE49-F238E27FC236}">
                <a16:creationId xmlns:a16="http://schemas.microsoft.com/office/drawing/2014/main" id="{3064D6E8-984D-FC13-53E9-B410B57888F0}"/>
              </a:ext>
            </a:extLst>
          </p:cNvPr>
          <p:cNvSpPr txBox="1"/>
          <p:nvPr/>
        </p:nvSpPr>
        <p:spPr>
          <a:xfrm>
            <a:off x="1181320" y="943862"/>
            <a:ext cx="3944681" cy="1200329"/>
          </a:xfrm>
          <a:prstGeom prst="rect">
            <a:avLst/>
          </a:prstGeom>
          <a:noFill/>
        </p:spPr>
        <p:txBody>
          <a:bodyPr wrap="square" rtlCol="0">
            <a:spAutoFit/>
          </a:bodyPr>
          <a:lstStyle/>
          <a:p>
            <a:r>
              <a:rPr lang="en-US" sz="1200" dirty="0">
                <a:solidFill>
                  <a:schemeClr val="accent6"/>
                </a:solidFill>
              </a:rPr>
              <a:t>2025 Reg-Up: </a:t>
            </a:r>
          </a:p>
          <a:p>
            <a:r>
              <a:rPr lang="en-US" sz="1200" dirty="0">
                <a:solidFill>
                  <a:schemeClr val="accent6"/>
                </a:solidFill>
              </a:rPr>
              <a:t>Range: </a:t>
            </a:r>
            <a:r>
              <a:rPr lang="en-US" sz="1200" dirty="0">
                <a:solidFill>
                  <a:schemeClr val="accent4"/>
                </a:solidFill>
              </a:rPr>
              <a:t>179 – 1,032</a:t>
            </a:r>
            <a:r>
              <a:rPr lang="en-US" sz="1200" dirty="0">
                <a:solidFill>
                  <a:schemeClr val="accent6"/>
                </a:solidFill>
              </a:rPr>
              <a:t> MW;</a:t>
            </a:r>
          </a:p>
          <a:p>
            <a:r>
              <a:rPr lang="en-US" sz="1200" dirty="0">
                <a:solidFill>
                  <a:schemeClr val="accent6"/>
                </a:solidFill>
              </a:rPr>
              <a:t>Avg: </a:t>
            </a:r>
            <a:r>
              <a:rPr lang="en-US" sz="1200" dirty="0">
                <a:solidFill>
                  <a:schemeClr val="accent4"/>
                </a:solidFill>
              </a:rPr>
              <a:t>493</a:t>
            </a:r>
            <a:r>
              <a:rPr lang="en-US" sz="1200" dirty="0">
                <a:solidFill>
                  <a:schemeClr val="accent6"/>
                </a:solidFill>
              </a:rPr>
              <a:t> MW (</a:t>
            </a:r>
            <a:r>
              <a:rPr lang="en-US" sz="1200" dirty="0">
                <a:solidFill>
                  <a:schemeClr val="accent4"/>
                </a:solidFill>
              </a:rPr>
              <a:t>61</a:t>
            </a:r>
            <a:r>
              <a:rPr lang="en-US" sz="1200" dirty="0">
                <a:solidFill>
                  <a:schemeClr val="accent6"/>
                </a:solidFill>
              </a:rPr>
              <a:t> MW increase from prev. year)</a:t>
            </a:r>
          </a:p>
          <a:p>
            <a:r>
              <a:rPr lang="en-US" sz="1200" dirty="0">
                <a:solidFill>
                  <a:schemeClr val="accent6"/>
                </a:solidFill>
              </a:rPr>
              <a:t>2025 Reg-Up (Proposed): </a:t>
            </a:r>
          </a:p>
          <a:p>
            <a:r>
              <a:rPr lang="en-US" sz="1200" dirty="0">
                <a:solidFill>
                  <a:schemeClr val="accent6"/>
                </a:solidFill>
              </a:rPr>
              <a:t>Range: </a:t>
            </a:r>
            <a:r>
              <a:rPr lang="en-US" sz="1200" dirty="0">
                <a:solidFill>
                  <a:schemeClr val="accent4"/>
                </a:solidFill>
              </a:rPr>
              <a:t>271 – 742</a:t>
            </a:r>
            <a:r>
              <a:rPr lang="en-US" sz="1200" dirty="0">
                <a:solidFill>
                  <a:schemeClr val="accent6"/>
                </a:solidFill>
              </a:rPr>
              <a:t> MW;</a:t>
            </a:r>
          </a:p>
          <a:p>
            <a:r>
              <a:rPr lang="en-US" sz="1200" dirty="0">
                <a:solidFill>
                  <a:schemeClr val="accent6"/>
                </a:solidFill>
              </a:rPr>
              <a:t>Avg: </a:t>
            </a:r>
            <a:r>
              <a:rPr lang="en-US" sz="1200" dirty="0">
                <a:solidFill>
                  <a:schemeClr val="accent4"/>
                </a:solidFill>
              </a:rPr>
              <a:t>461</a:t>
            </a:r>
            <a:r>
              <a:rPr lang="en-US" sz="1200" dirty="0">
                <a:solidFill>
                  <a:schemeClr val="accent6"/>
                </a:solidFill>
              </a:rPr>
              <a:t> MW (</a:t>
            </a:r>
            <a:r>
              <a:rPr lang="en-US" sz="1200" dirty="0">
                <a:solidFill>
                  <a:schemeClr val="accent4"/>
                </a:solidFill>
              </a:rPr>
              <a:t>29</a:t>
            </a:r>
            <a:r>
              <a:rPr lang="en-US" sz="1200" dirty="0">
                <a:solidFill>
                  <a:schemeClr val="accent6"/>
                </a:solidFill>
              </a:rPr>
              <a:t> MW increase from prev. year)</a:t>
            </a:r>
          </a:p>
        </p:txBody>
      </p:sp>
      <p:sp>
        <p:nvSpPr>
          <p:cNvPr id="8" name="TextBox 7">
            <a:extLst>
              <a:ext uri="{FF2B5EF4-FFF2-40B4-BE49-F238E27FC236}">
                <a16:creationId xmlns:a16="http://schemas.microsoft.com/office/drawing/2014/main" id="{4391D3EB-09B1-9167-D409-993CF2B241D0}"/>
              </a:ext>
            </a:extLst>
          </p:cNvPr>
          <p:cNvSpPr txBox="1"/>
          <p:nvPr/>
        </p:nvSpPr>
        <p:spPr>
          <a:xfrm>
            <a:off x="4694494" y="3709271"/>
            <a:ext cx="3944681" cy="1200329"/>
          </a:xfrm>
          <a:prstGeom prst="rect">
            <a:avLst/>
          </a:prstGeom>
          <a:noFill/>
        </p:spPr>
        <p:txBody>
          <a:bodyPr wrap="square" rtlCol="0">
            <a:spAutoFit/>
          </a:bodyPr>
          <a:lstStyle/>
          <a:p>
            <a:r>
              <a:rPr lang="en-US" sz="1200" dirty="0">
                <a:solidFill>
                  <a:schemeClr val="accent6"/>
                </a:solidFill>
              </a:rPr>
              <a:t>2025 Reg-Down: </a:t>
            </a:r>
          </a:p>
          <a:p>
            <a:r>
              <a:rPr lang="en-US" sz="1200" dirty="0">
                <a:solidFill>
                  <a:schemeClr val="accent6"/>
                </a:solidFill>
              </a:rPr>
              <a:t>Range: </a:t>
            </a:r>
            <a:r>
              <a:rPr lang="en-US" sz="1200" dirty="0">
                <a:solidFill>
                  <a:schemeClr val="accent4"/>
                </a:solidFill>
              </a:rPr>
              <a:t>231 – 1,093</a:t>
            </a:r>
            <a:r>
              <a:rPr lang="en-US" sz="1200" dirty="0">
                <a:solidFill>
                  <a:schemeClr val="accent6"/>
                </a:solidFill>
              </a:rPr>
              <a:t> MW;</a:t>
            </a:r>
          </a:p>
          <a:p>
            <a:r>
              <a:rPr lang="en-US" sz="1200" dirty="0">
                <a:solidFill>
                  <a:schemeClr val="accent6"/>
                </a:solidFill>
              </a:rPr>
              <a:t>Avg: </a:t>
            </a:r>
            <a:r>
              <a:rPr lang="en-US" sz="1200" dirty="0">
                <a:solidFill>
                  <a:schemeClr val="accent4"/>
                </a:solidFill>
              </a:rPr>
              <a:t>490</a:t>
            </a:r>
            <a:r>
              <a:rPr lang="en-US" sz="1200" dirty="0">
                <a:solidFill>
                  <a:schemeClr val="accent6"/>
                </a:solidFill>
              </a:rPr>
              <a:t> MW (</a:t>
            </a:r>
            <a:r>
              <a:rPr lang="en-US" sz="1200" dirty="0">
                <a:solidFill>
                  <a:schemeClr val="accent4"/>
                </a:solidFill>
              </a:rPr>
              <a:t>60</a:t>
            </a:r>
            <a:r>
              <a:rPr lang="en-US" sz="1200" dirty="0">
                <a:solidFill>
                  <a:schemeClr val="accent6"/>
                </a:solidFill>
              </a:rPr>
              <a:t> MW increase from prev. year)</a:t>
            </a:r>
          </a:p>
          <a:p>
            <a:r>
              <a:rPr lang="en-US" sz="1200" dirty="0">
                <a:solidFill>
                  <a:schemeClr val="accent6"/>
                </a:solidFill>
              </a:rPr>
              <a:t>2025 Reg-Down (Proposed): </a:t>
            </a:r>
          </a:p>
          <a:p>
            <a:r>
              <a:rPr lang="en-US" sz="1200" dirty="0">
                <a:solidFill>
                  <a:schemeClr val="accent6"/>
                </a:solidFill>
              </a:rPr>
              <a:t>Range: </a:t>
            </a:r>
            <a:r>
              <a:rPr lang="en-US" sz="1200" dirty="0">
                <a:solidFill>
                  <a:schemeClr val="accent4"/>
                </a:solidFill>
              </a:rPr>
              <a:t>273 – 674</a:t>
            </a:r>
            <a:r>
              <a:rPr lang="en-US" sz="1200" dirty="0">
                <a:solidFill>
                  <a:schemeClr val="accent6"/>
                </a:solidFill>
              </a:rPr>
              <a:t> MW;</a:t>
            </a:r>
          </a:p>
          <a:p>
            <a:r>
              <a:rPr lang="en-US" sz="1200" dirty="0">
                <a:solidFill>
                  <a:schemeClr val="accent6"/>
                </a:solidFill>
              </a:rPr>
              <a:t>Avg: </a:t>
            </a:r>
            <a:r>
              <a:rPr lang="en-US" sz="1200" dirty="0">
                <a:solidFill>
                  <a:schemeClr val="accent4"/>
                </a:solidFill>
              </a:rPr>
              <a:t>431</a:t>
            </a:r>
            <a:r>
              <a:rPr lang="en-US" sz="1200" dirty="0">
                <a:solidFill>
                  <a:schemeClr val="accent6"/>
                </a:solidFill>
              </a:rPr>
              <a:t> MW (</a:t>
            </a:r>
            <a:r>
              <a:rPr lang="en-US" sz="1200" dirty="0">
                <a:solidFill>
                  <a:schemeClr val="accent4"/>
                </a:solidFill>
              </a:rPr>
              <a:t>1</a:t>
            </a:r>
            <a:r>
              <a:rPr lang="en-US" sz="1200" dirty="0">
                <a:solidFill>
                  <a:schemeClr val="accent6"/>
                </a:solidFill>
              </a:rPr>
              <a:t> MW increase from prev. year)</a:t>
            </a:r>
          </a:p>
        </p:txBody>
      </p:sp>
    </p:spTree>
    <p:extLst>
      <p:ext uri="{BB962C8B-B14F-4D97-AF65-F5344CB8AC3E}">
        <p14:creationId xmlns:p14="http://schemas.microsoft.com/office/powerpoint/2010/main" val="1097996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9CB9A46-5B76-204B-77EE-3CF30E61ABD3}"/>
              </a:ext>
            </a:extLst>
          </p:cNvPr>
          <p:cNvPicPr preferRelativeResize="0">
            <a:picLocks/>
          </p:cNvPicPr>
          <p:nvPr/>
        </p:nvPicPr>
        <p:blipFill>
          <a:blip r:embed="rId2"/>
          <a:stretch>
            <a:fillRect/>
          </a:stretch>
        </p:blipFill>
        <p:spPr>
          <a:xfrm>
            <a:off x="409575" y="3672245"/>
            <a:ext cx="8229600" cy="2796288"/>
          </a:xfrm>
          <a:prstGeom prst="rect">
            <a:avLst/>
          </a:prstGeom>
        </p:spPr>
      </p:pic>
      <p:pic>
        <p:nvPicPr>
          <p:cNvPr id="5" name="Picture 4">
            <a:extLst>
              <a:ext uri="{FF2B5EF4-FFF2-40B4-BE49-F238E27FC236}">
                <a16:creationId xmlns:a16="http://schemas.microsoft.com/office/drawing/2014/main" id="{927DB3AB-7276-36CE-8C82-9B209639F6E6}"/>
              </a:ext>
            </a:extLst>
          </p:cNvPr>
          <p:cNvPicPr preferRelativeResize="0">
            <a:picLocks/>
          </p:cNvPicPr>
          <p:nvPr/>
        </p:nvPicPr>
        <p:blipFill>
          <a:blip r:embed="rId3"/>
          <a:stretch>
            <a:fillRect/>
          </a:stretch>
        </p:blipFill>
        <p:spPr>
          <a:xfrm>
            <a:off x="419100" y="846667"/>
            <a:ext cx="8229600" cy="2825578"/>
          </a:xfrm>
          <a:prstGeom prst="rect">
            <a:avLst/>
          </a:prstGeom>
        </p:spPr>
      </p:pic>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sz="2800" dirty="0"/>
              <a:t>Regulation Comparison June</a:t>
            </a:r>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435E976A-E130-9D6C-06BC-6D57B76B5A27}"/>
              </a:ext>
            </a:extLst>
          </p:cNvPr>
          <p:cNvSpPr txBox="1"/>
          <p:nvPr/>
        </p:nvSpPr>
        <p:spPr>
          <a:xfrm>
            <a:off x="1124874" y="962912"/>
            <a:ext cx="3944681" cy="1200329"/>
          </a:xfrm>
          <a:prstGeom prst="rect">
            <a:avLst/>
          </a:prstGeom>
          <a:noFill/>
        </p:spPr>
        <p:txBody>
          <a:bodyPr wrap="square" rtlCol="0">
            <a:spAutoFit/>
          </a:bodyPr>
          <a:lstStyle/>
          <a:p>
            <a:r>
              <a:rPr lang="en-US" sz="1200" dirty="0">
                <a:solidFill>
                  <a:schemeClr val="accent6"/>
                </a:solidFill>
              </a:rPr>
              <a:t>2025 Reg-Up: </a:t>
            </a:r>
          </a:p>
          <a:p>
            <a:r>
              <a:rPr lang="en-US" sz="1200" dirty="0">
                <a:solidFill>
                  <a:schemeClr val="accent6"/>
                </a:solidFill>
              </a:rPr>
              <a:t>Range: </a:t>
            </a:r>
            <a:r>
              <a:rPr lang="en-US" sz="1200" dirty="0">
                <a:solidFill>
                  <a:schemeClr val="accent4"/>
                </a:solidFill>
              </a:rPr>
              <a:t>113 – 865</a:t>
            </a:r>
            <a:r>
              <a:rPr lang="en-US" sz="1200" dirty="0">
                <a:solidFill>
                  <a:schemeClr val="accent6"/>
                </a:solidFill>
              </a:rPr>
              <a:t> MW;</a:t>
            </a:r>
          </a:p>
          <a:p>
            <a:r>
              <a:rPr lang="en-US" sz="1200" dirty="0">
                <a:solidFill>
                  <a:schemeClr val="accent6"/>
                </a:solidFill>
              </a:rPr>
              <a:t>Avg: </a:t>
            </a:r>
            <a:r>
              <a:rPr lang="en-US" sz="1200" dirty="0">
                <a:solidFill>
                  <a:schemeClr val="accent4"/>
                </a:solidFill>
              </a:rPr>
              <a:t>497</a:t>
            </a:r>
            <a:r>
              <a:rPr lang="en-US" sz="1200" dirty="0">
                <a:solidFill>
                  <a:schemeClr val="accent6"/>
                </a:solidFill>
              </a:rPr>
              <a:t> MW (</a:t>
            </a:r>
            <a:r>
              <a:rPr lang="en-US" sz="1200" dirty="0">
                <a:solidFill>
                  <a:schemeClr val="accent4"/>
                </a:solidFill>
              </a:rPr>
              <a:t>79</a:t>
            </a:r>
            <a:r>
              <a:rPr lang="en-US" sz="1200" dirty="0">
                <a:solidFill>
                  <a:schemeClr val="accent6"/>
                </a:solidFill>
              </a:rPr>
              <a:t> MW increase from prev. year)</a:t>
            </a:r>
          </a:p>
          <a:p>
            <a:r>
              <a:rPr lang="en-US" sz="1200" dirty="0">
                <a:solidFill>
                  <a:schemeClr val="accent6"/>
                </a:solidFill>
              </a:rPr>
              <a:t>2025 Reg-Up (Proposed): </a:t>
            </a:r>
          </a:p>
          <a:p>
            <a:r>
              <a:rPr lang="en-US" sz="1200" dirty="0">
                <a:solidFill>
                  <a:schemeClr val="accent6"/>
                </a:solidFill>
              </a:rPr>
              <a:t>Range: </a:t>
            </a:r>
            <a:r>
              <a:rPr lang="en-US" sz="1200" dirty="0">
                <a:solidFill>
                  <a:schemeClr val="accent4"/>
                </a:solidFill>
              </a:rPr>
              <a:t>273 – 663</a:t>
            </a:r>
            <a:r>
              <a:rPr lang="en-US" sz="1200" dirty="0">
                <a:solidFill>
                  <a:schemeClr val="accent6"/>
                </a:solidFill>
              </a:rPr>
              <a:t> MW;</a:t>
            </a:r>
          </a:p>
          <a:p>
            <a:r>
              <a:rPr lang="en-US" sz="1200" dirty="0">
                <a:solidFill>
                  <a:schemeClr val="accent6"/>
                </a:solidFill>
              </a:rPr>
              <a:t>Avg: </a:t>
            </a:r>
            <a:r>
              <a:rPr lang="en-US" sz="1200" dirty="0">
                <a:solidFill>
                  <a:schemeClr val="accent4"/>
                </a:solidFill>
              </a:rPr>
              <a:t>451</a:t>
            </a:r>
            <a:r>
              <a:rPr lang="en-US" sz="1200" dirty="0">
                <a:solidFill>
                  <a:schemeClr val="accent6"/>
                </a:solidFill>
              </a:rPr>
              <a:t> MW (</a:t>
            </a:r>
            <a:r>
              <a:rPr lang="en-US" sz="1200" dirty="0">
                <a:solidFill>
                  <a:schemeClr val="accent4"/>
                </a:solidFill>
              </a:rPr>
              <a:t>33</a:t>
            </a:r>
            <a:r>
              <a:rPr lang="en-US" sz="1200" dirty="0">
                <a:solidFill>
                  <a:schemeClr val="accent6"/>
                </a:solidFill>
              </a:rPr>
              <a:t> MW increase from prev. year)</a:t>
            </a:r>
          </a:p>
        </p:txBody>
      </p:sp>
      <p:sp>
        <p:nvSpPr>
          <p:cNvPr id="9" name="TextBox 8">
            <a:extLst>
              <a:ext uri="{FF2B5EF4-FFF2-40B4-BE49-F238E27FC236}">
                <a16:creationId xmlns:a16="http://schemas.microsoft.com/office/drawing/2014/main" id="{930EB903-A467-9717-7318-944F0CA5F169}"/>
              </a:ext>
            </a:extLst>
          </p:cNvPr>
          <p:cNvSpPr txBox="1"/>
          <p:nvPr/>
        </p:nvSpPr>
        <p:spPr>
          <a:xfrm>
            <a:off x="1113586" y="3785135"/>
            <a:ext cx="3944681" cy="1200329"/>
          </a:xfrm>
          <a:prstGeom prst="rect">
            <a:avLst/>
          </a:prstGeom>
          <a:noFill/>
        </p:spPr>
        <p:txBody>
          <a:bodyPr wrap="square" rtlCol="0">
            <a:spAutoFit/>
          </a:bodyPr>
          <a:lstStyle/>
          <a:p>
            <a:r>
              <a:rPr lang="en-US" sz="1200" dirty="0">
                <a:solidFill>
                  <a:schemeClr val="accent6"/>
                </a:solidFill>
              </a:rPr>
              <a:t>2025 Reg-Down: </a:t>
            </a:r>
          </a:p>
          <a:p>
            <a:r>
              <a:rPr lang="en-US" sz="1200" dirty="0">
                <a:solidFill>
                  <a:schemeClr val="accent6"/>
                </a:solidFill>
              </a:rPr>
              <a:t>Range: </a:t>
            </a:r>
            <a:r>
              <a:rPr lang="en-US" sz="1200" dirty="0">
                <a:solidFill>
                  <a:schemeClr val="accent4"/>
                </a:solidFill>
              </a:rPr>
              <a:t>210 – 679</a:t>
            </a:r>
            <a:r>
              <a:rPr lang="en-US" sz="1200" dirty="0">
                <a:solidFill>
                  <a:schemeClr val="accent6"/>
                </a:solidFill>
              </a:rPr>
              <a:t> MW;</a:t>
            </a:r>
          </a:p>
          <a:p>
            <a:r>
              <a:rPr lang="en-US" sz="1200" dirty="0">
                <a:solidFill>
                  <a:schemeClr val="accent6"/>
                </a:solidFill>
              </a:rPr>
              <a:t>Avg: </a:t>
            </a:r>
            <a:r>
              <a:rPr lang="en-US" sz="1200" dirty="0">
                <a:solidFill>
                  <a:schemeClr val="accent4"/>
                </a:solidFill>
              </a:rPr>
              <a:t>440</a:t>
            </a:r>
            <a:r>
              <a:rPr lang="en-US" sz="1200" dirty="0">
                <a:solidFill>
                  <a:schemeClr val="accent6"/>
                </a:solidFill>
              </a:rPr>
              <a:t> MW (</a:t>
            </a:r>
            <a:r>
              <a:rPr lang="en-US" sz="1200" dirty="0">
                <a:solidFill>
                  <a:schemeClr val="accent4"/>
                </a:solidFill>
              </a:rPr>
              <a:t>52</a:t>
            </a:r>
            <a:r>
              <a:rPr lang="en-US" sz="1200" dirty="0">
                <a:solidFill>
                  <a:schemeClr val="accent6"/>
                </a:solidFill>
              </a:rPr>
              <a:t> MW increase from prev. year)</a:t>
            </a:r>
          </a:p>
          <a:p>
            <a:r>
              <a:rPr lang="en-US" sz="1200" dirty="0">
                <a:solidFill>
                  <a:schemeClr val="accent6"/>
                </a:solidFill>
              </a:rPr>
              <a:t>2025 Reg-Down (Proposed): </a:t>
            </a:r>
          </a:p>
          <a:p>
            <a:r>
              <a:rPr lang="en-US" sz="1200" dirty="0">
                <a:solidFill>
                  <a:schemeClr val="accent6"/>
                </a:solidFill>
              </a:rPr>
              <a:t>Range: </a:t>
            </a:r>
            <a:r>
              <a:rPr lang="en-US" sz="1200" dirty="0">
                <a:solidFill>
                  <a:schemeClr val="accent4"/>
                </a:solidFill>
              </a:rPr>
              <a:t>223 – 612</a:t>
            </a:r>
            <a:r>
              <a:rPr lang="en-US" sz="1200" dirty="0">
                <a:solidFill>
                  <a:schemeClr val="accent6"/>
                </a:solidFill>
              </a:rPr>
              <a:t> MW;</a:t>
            </a:r>
          </a:p>
          <a:p>
            <a:r>
              <a:rPr lang="en-US" sz="1200" dirty="0">
                <a:solidFill>
                  <a:schemeClr val="accent6"/>
                </a:solidFill>
              </a:rPr>
              <a:t>Avg: </a:t>
            </a:r>
            <a:r>
              <a:rPr lang="en-US" sz="1200" dirty="0">
                <a:solidFill>
                  <a:schemeClr val="accent4"/>
                </a:solidFill>
              </a:rPr>
              <a:t>419</a:t>
            </a:r>
            <a:r>
              <a:rPr lang="en-US" sz="1200" dirty="0">
                <a:solidFill>
                  <a:schemeClr val="accent6"/>
                </a:solidFill>
              </a:rPr>
              <a:t> MW (</a:t>
            </a:r>
            <a:r>
              <a:rPr lang="en-US" sz="1200" dirty="0">
                <a:solidFill>
                  <a:schemeClr val="accent4"/>
                </a:solidFill>
              </a:rPr>
              <a:t>31</a:t>
            </a:r>
            <a:r>
              <a:rPr lang="en-US" sz="1200" dirty="0">
                <a:solidFill>
                  <a:schemeClr val="accent6"/>
                </a:solidFill>
              </a:rPr>
              <a:t> MW increase from prev. year)</a:t>
            </a:r>
          </a:p>
        </p:txBody>
      </p:sp>
    </p:spTree>
    <p:extLst>
      <p:ext uri="{BB962C8B-B14F-4D97-AF65-F5344CB8AC3E}">
        <p14:creationId xmlns:p14="http://schemas.microsoft.com/office/powerpoint/2010/main" val="33153365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sp>
        <p:nvSpPr>
          <p:cNvPr id="5" name="Content Placeholder 4"/>
          <p:cNvSpPr>
            <a:spLocks noGrp="1"/>
          </p:cNvSpPr>
          <p:nvPr>
            <p:ph idx="16"/>
          </p:nvPr>
        </p:nvSpPr>
        <p:spPr>
          <a:xfrm>
            <a:off x="388334" y="2791587"/>
            <a:ext cx="8367332" cy="1198626"/>
          </a:xfrm>
        </p:spPr>
        <p:txBody>
          <a:bodyPr/>
          <a:lstStyle/>
          <a:p>
            <a:r>
              <a:rPr lang="en-US" dirty="0"/>
              <a:t>ERCOT Contingency Reserve </a:t>
            </a:r>
          </a:p>
          <a:p>
            <a:r>
              <a:rPr lang="en-US" dirty="0"/>
              <a:t>Service</a:t>
            </a:r>
          </a:p>
        </p:txBody>
      </p:sp>
    </p:spTree>
    <p:extLst>
      <p:ext uri="{BB962C8B-B14F-4D97-AF65-F5344CB8AC3E}">
        <p14:creationId xmlns:p14="http://schemas.microsoft.com/office/powerpoint/2010/main" val="29310473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sz="2000"/>
              <a:t>ERCOT Contingency Reserve Service (ECRS) Methodology </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a:xfrm>
            <a:off x="304800" y="961938"/>
            <a:ext cx="8534400" cy="4319832"/>
          </a:xfrm>
        </p:spPr>
        <p:txBody>
          <a:bodyPr/>
          <a:lstStyle/>
          <a:p>
            <a:r>
              <a:rPr lang="en-US" sz="1600" dirty="0">
                <a:solidFill>
                  <a:schemeClr val="tx2"/>
                </a:solidFill>
              </a:rPr>
              <a:t>ECRS is reserved capacity that can respond in 10 minutes to recover frequency, cover forecast errors or ramps and replace deployed reserves. </a:t>
            </a:r>
          </a:p>
          <a:p>
            <a:endParaRPr lang="en-US" sz="800" dirty="0"/>
          </a:p>
          <a:p>
            <a:r>
              <a:rPr lang="en-US" sz="1600" dirty="0">
                <a:solidFill>
                  <a:schemeClr val="tx2"/>
                </a:solidFill>
              </a:rPr>
              <a:t>Currently, ECRS requirements are computed as to account for capacity needed to recover frequency following a large unit trip and capacity needed to support net load forecast errors during sustained net load ramps.</a:t>
            </a:r>
          </a:p>
          <a:p>
            <a:endParaRPr lang="en-US" sz="800" dirty="0">
              <a:solidFill>
                <a:schemeClr val="tx2"/>
              </a:solidFill>
            </a:endParaRPr>
          </a:p>
          <a:p>
            <a:r>
              <a:rPr lang="en-US" sz="1600" dirty="0">
                <a:solidFill>
                  <a:schemeClr val="tx2"/>
                </a:solidFill>
              </a:rPr>
              <a:t>For 2025, </a:t>
            </a:r>
            <a:r>
              <a:rPr lang="en-US" sz="1600" b="1" dirty="0">
                <a:solidFill>
                  <a:schemeClr val="tx2"/>
                </a:solidFill>
              </a:rPr>
              <a:t>ERCOT is proposing to compute the minimum ECRS requirements as the larger of the capacity needed to recover frequency and capacity needed to support net load forecast errors</a:t>
            </a:r>
            <a:r>
              <a:rPr lang="en-US" sz="1600" dirty="0">
                <a:solidFill>
                  <a:schemeClr val="tx2"/>
                </a:solidFill>
              </a:rPr>
              <a:t>. Along with these ERCOT is proposing to make the following two modifications</a:t>
            </a:r>
          </a:p>
          <a:p>
            <a:pPr lvl="1"/>
            <a:r>
              <a:rPr lang="en-US" sz="1600" b="1" dirty="0">
                <a:solidFill>
                  <a:schemeClr val="tx2"/>
                </a:solidFill>
              </a:rPr>
              <a:t>Compute the capacity needed to recover frequency based on 70</a:t>
            </a:r>
            <a:r>
              <a:rPr lang="en-US" sz="1600" b="1" baseline="30000" dirty="0">
                <a:solidFill>
                  <a:schemeClr val="tx2"/>
                </a:solidFill>
              </a:rPr>
              <a:t>th</a:t>
            </a:r>
            <a:r>
              <a:rPr lang="en-US" sz="1600" b="1" dirty="0">
                <a:solidFill>
                  <a:schemeClr val="tx2"/>
                </a:solidFill>
              </a:rPr>
              <a:t> percentile of historic inertia.</a:t>
            </a:r>
          </a:p>
          <a:p>
            <a:pPr lvl="1"/>
            <a:r>
              <a:rPr lang="en-US" sz="1600" b="1" dirty="0">
                <a:solidFill>
                  <a:schemeClr val="tx2"/>
                </a:solidFill>
              </a:rPr>
              <a:t>Remove the risk coverage during sunset hours to be at least 90th percentile in the calculation used to compute capacity needed for net load forecast error.</a:t>
            </a:r>
          </a:p>
          <a:p>
            <a:pPr lvl="1"/>
            <a:endParaRPr lang="en-US" sz="800" dirty="0">
              <a:solidFill>
                <a:schemeClr val="tx2"/>
              </a:solidFill>
            </a:endParaRPr>
          </a:p>
          <a:p>
            <a:pPr algn="just"/>
            <a:r>
              <a:rPr lang="en-US" sz="1600" dirty="0">
                <a:solidFill>
                  <a:schemeClr val="tx2"/>
                </a:solidFill>
              </a:rPr>
              <a:t>The preliminary ECRS quantities for January 2025 through July 2025 in subsequent slides have been computed using proposed methodology (2023 and 2024 Intra-Hour Net load and Net load Forecast, 2023 and 2024 system inertia conditions ) and updated Intra-hour Solar Over-Forecast Error Adjustment table.</a:t>
            </a:r>
          </a:p>
          <a:p>
            <a:pPr lvl="1"/>
            <a:r>
              <a:rPr lang="en-US" sz="1400" dirty="0">
                <a:solidFill>
                  <a:schemeClr val="tx2"/>
                </a:solidFill>
              </a:rPr>
              <a:t>Intra-hour Solar Over-Forecast Error Adjustment Table tracks estimated increase in solar over forecast error per 1000 MW increase in installed solar capacity.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23</a:t>
            </a:fld>
            <a:endParaRPr lang="en-US"/>
          </a:p>
        </p:txBody>
      </p:sp>
    </p:spTree>
    <p:extLst>
      <p:ext uri="{BB962C8B-B14F-4D97-AF65-F5344CB8AC3E}">
        <p14:creationId xmlns:p14="http://schemas.microsoft.com/office/powerpoint/2010/main" val="364035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1626"/>
          </a:xfrm>
        </p:spPr>
        <p:txBody>
          <a:bodyPr/>
          <a:lstStyle/>
          <a:p>
            <a:r>
              <a:rPr lang="en-US" dirty="0"/>
              <a:t>ECRS Methodology 2025</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24</a:t>
            </a:fld>
            <a:endParaRPr lang="en-US">
              <a:solidFill>
                <a:prstClr val="black">
                  <a:tint val="75000"/>
                </a:prstClr>
              </a:solidFill>
            </a:endParaRPr>
          </a:p>
        </p:txBody>
      </p:sp>
      <p:graphicFrame>
        <p:nvGraphicFramePr>
          <p:cNvPr id="3" name="Table 2">
            <a:extLst>
              <a:ext uri="{FF2B5EF4-FFF2-40B4-BE49-F238E27FC236}">
                <a16:creationId xmlns:a16="http://schemas.microsoft.com/office/drawing/2014/main" id="{7B48EFF4-82B7-563D-3A68-2FDCB63B9B37}"/>
              </a:ext>
            </a:extLst>
          </p:cNvPr>
          <p:cNvGraphicFramePr>
            <a:graphicFrameLocks noGrp="1"/>
          </p:cNvGraphicFramePr>
          <p:nvPr>
            <p:extLst>
              <p:ext uri="{D42A27DB-BD31-4B8C-83A1-F6EECF244321}">
                <p14:modId xmlns:p14="http://schemas.microsoft.com/office/powerpoint/2010/main" val="2994755771"/>
              </p:ext>
            </p:extLst>
          </p:nvPr>
        </p:nvGraphicFramePr>
        <p:xfrm>
          <a:off x="652462" y="723949"/>
          <a:ext cx="7958138" cy="5476353"/>
        </p:xfrm>
        <a:graphic>
          <a:graphicData uri="http://schemas.openxmlformats.org/drawingml/2006/table">
            <a:tbl>
              <a:tblPr firstRow="1" bandRow="1">
                <a:tableStyleId>{5C22544A-7EE6-4342-B048-85BDC9FD1C3A}</a:tableStyleId>
              </a:tblPr>
              <a:tblGrid>
                <a:gridCol w="1536642">
                  <a:extLst>
                    <a:ext uri="{9D8B030D-6E8A-4147-A177-3AD203B41FA5}">
                      <a16:colId xmlns:a16="http://schemas.microsoft.com/office/drawing/2014/main" val="1580868433"/>
                    </a:ext>
                  </a:extLst>
                </a:gridCol>
                <a:gridCol w="3359255">
                  <a:extLst>
                    <a:ext uri="{9D8B030D-6E8A-4147-A177-3AD203B41FA5}">
                      <a16:colId xmlns:a16="http://schemas.microsoft.com/office/drawing/2014/main" val="1915953014"/>
                    </a:ext>
                  </a:extLst>
                </a:gridCol>
                <a:gridCol w="3062241">
                  <a:extLst>
                    <a:ext uri="{9D8B030D-6E8A-4147-A177-3AD203B41FA5}">
                      <a16:colId xmlns:a16="http://schemas.microsoft.com/office/drawing/2014/main" val="2470629758"/>
                    </a:ext>
                  </a:extLst>
                </a:gridCol>
              </a:tblGrid>
              <a:tr h="582082">
                <a:tc>
                  <a:txBody>
                    <a:bodyPr/>
                    <a:lstStyle/>
                    <a:p>
                      <a:pPr algn="ctr"/>
                      <a:endParaRPr lang="en-US" dirty="0"/>
                    </a:p>
                  </a:txBody>
                  <a:tcPr anchor="ctr"/>
                </a:tc>
                <a:tc>
                  <a:txBody>
                    <a:bodyPr/>
                    <a:lstStyle/>
                    <a:p>
                      <a:pPr algn="ctr"/>
                      <a:r>
                        <a:rPr lang="en-US" dirty="0"/>
                        <a:t>2024 Methodology</a:t>
                      </a:r>
                    </a:p>
                  </a:txBody>
                  <a:tcPr anchor="ctr"/>
                </a:tc>
                <a:tc>
                  <a:txBody>
                    <a:bodyPr/>
                    <a:lstStyle/>
                    <a:p>
                      <a:pPr algn="ctr"/>
                      <a:r>
                        <a:rPr lang="en-US" dirty="0"/>
                        <a:t>2025</a:t>
                      </a:r>
                    </a:p>
                  </a:txBody>
                  <a:tcPr anchor="ctr"/>
                </a:tc>
                <a:extLst>
                  <a:ext uri="{0D108BD9-81ED-4DB2-BD59-A6C34878D82A}">
                    <a16:rowId xmlns:a16="http://schemas.microsoft.com/office/drawing/2014/main" val="503574640"/>
                  </a:ext>
                </a:extLst>
              </a:tr>
              <a:tr h="471209">
                <a:tc>
                  <a:txBody>
                    <a:bodyPr/>
                    <a:lstStyle/>
                    <a:p>
                      <a:pPr algn="ctr"/>
                      <a:r>
                        <a:rPr lang="en-US" sz="1600" b="1" u="none" dirty="0">
                          <a:solidFill>
                            <a:schemeClr val="tx2"/>
                          </a:solidFill>
                        </a:rPr>
                        <a:t>Data Input</a:t>
                      </a:r>
                    </a:p>
                  </a:txBody>
                  <a:tcPr anchor="ctr"/>
                </a:tc>
                <a:tc>
                  <a:txBody>
                    <a:bodyPr/>
                    <a:lstStyle/>
                    <a:p>
                      <a:pPr marL="285750" indent="-285750" algn="l">
                        <a:buFont typeface="Arial" panose="020B0604020202020204" pitchFamily="34" charset="0"/>
                        <a:buChar char="•"/>
                      </a:pPr>
                      <a:r>
                        <a:rPr lang="en-US" sz="1400" dirty="0">
                          <a:solidFill>
                            <a:schemeClr val="tx2"/>
                          </a:solidFill>
                        </a:rPr>
                        <a:t>30-MA Netload Forecast Error </a:t>
                      </a:r>
                      <a:r>
                        <a:rPr lang="en-US" sz="1400" i="1" dirty="0">
                          <a:solidFill>
                            <a:schemeClr val="tx2"/>
                          </a:solidFill>
                        </a:rPr>
                        <a:t>(2-yr)</a:t>
                      </a:r>
                    </a:p>
                  </a:txBody>
                  <a:tcPr anchor="ctr"/>
                </a:tc>
                <a:tc>
                  <a:txBody>
                    <a:bodyPr/>
                    <a:lstStyle/>
                    <a:p>
                      <a:pPr marL="285750" indent="-285750" algn="l">
                        <a:buFont typeface="Arial" panose="020B0604020202020204" pitchFamily="34" charset="0"/>
                        <a:buChar char="•"/>
                      </a:pPr>
                      <a:r>
                        <a:rPr lang="en-US" sz="1400" i="0" dirty="0">
                          <a:solidFill>
                            <a:schemeClr val="tx2"/>
                          </a:solidFill>
                        </a:rPr>
                        <a:t>No Change</a:t>
                      </a:r>
                    </a:p>
                  </a:txBody>
                  <a:tcPr anchor="ctr"/>
                </a:tc>
                <a:extLst>
                  <a:ext uri="{0D108BD9-81ED-4DB2-BD59-A6C34878D82A}">
                    <a16:rowId xmlns:a16="http://schemas.microsoft.com/office/drawing/2014/main" val="475780074"/>
                  </a:ext>
                </a:extLst>
              </a:tr>
              <a:tr h="1247318">
                <a:tc>
                  <a:txBody>
                    <a:bodyPr/>
                    <a:lstStyle/>
                    <a:p>
                      <a:pPr algn="ctr"/>
                      <a:r>
                        <a:rPr lang="en-US" sz="1600" b="1" u="none" dirty="0">
                          <a:solidFill>
                            <a:schemeClr val="tx2"/>
                          </a:solidFill>
                        </a:rPr>
                        <a:t>Calculation Method</a:t>
                      </a:r>
                    </a:p>
                  </a:txBody>
                  <a:tcPr anchor="ctr"/>
                </a:tc>
                <a:tc>
                  <a:txBody>
                    <a:bodyPr/>
                    <a:lstStyle/>
                    <a:p>
                      <a:pPr marL="285750" indent="-285750" algn="l">
                        <a:buFont typeface="Arial" panose="020B0604020202020204" pitchFamily="34" charset="0"/>
                        <a:buChar char="•"/>
                      </a:pPr>
                      <a:r>
                        <a:rPr lang="en-US" sz="1400" dirty="0">
                          <a:solidFill>
                            <a:schemeClr val="tx2"/>
                          </a:solidFill>
                        </a:rPr>
                        <a:t>80</a:t>
                      </a:r>
                      <a:r>
                        <a:rPr lang="en-US" sz="1400" baseline="30000" dirty="0">
                          <a:solidFill>
                            <a:schemeClr val="tx2"/>
                          </a:solidFill>
                        </a:rPr>
                        <a:t>th</a:t>
                      </a:r>
                      <a:r>
                        <a:rPr lang="en-US" sz="1400" dirty="0">
                          <a:solidFill>
                            <a:schemeClr val="tx2"/>
                          </a:solidFill>
                        </a:rPr>
                        <a:t> - 95</a:t>
                      </a:r>
                      <a:r>
                        <a:rPr lang="en-US" sz="1400" baseline="30000" dirty="0">
                          <a:solidFill>
                            <a:schemeClr val="tx2"/>
                          </a:solidFill>
                        </a:rPr>
                        <a:t>th</a:t>
                      </a:r>
                      <a:r>
                        <a:rPr lang="en-US" sz="1400" dirty="0">
                          <a:solidFill>
                            <a:schemeClr val="tx2"/>
                          </a:solidFill>
                        </a:rPr>
                        <a:t> percentile of 30-MA Netload Forecast Error </a:t>
                      </a:r>
                      <a:r>
                        <a:rPr lang="en-US" sz="1400" i="1" dirty="0">
                          <a:solidFill>
                            <a:schemeClr val="tx2"/>
                          </a:solidFill>
                        </a:rPr>
                        <a:t>(2-yr)</a:t>
                      </a:r>
                    </a:p>
                    <a:p>
                      <a:pPr marL="285750" indent="-285750" algn="l">
                        <a:buFont typeface="Arial" panose="020B0604020202020204" pitchFamily="34" charset="0"/>
                        <a:buChar char="•"/>
                      </a:pPr>
                      <a:r>
                        <a:rPr lang="en-US" sz="1400" i="0" dirty="0">
                          <a:solidFill>
                            <a:schemeClr val="tx2"/>
                          </a:solidFill>
                        </a:rPr>
                        <a:t>Calculate Netload Up Ramp Risk factor</a:t>
                      </a:r>
                    </a:p>
                    <a:p>
                      <a:pPr marL="285750" indent="-285750" algn="l">
                        <a:buFont typeface="Arial" panose="020B0604020202020204" pitchFamily="34" charset="0"/>
                        <a:buChar char="•"/>
                      </a:pPr>
                      <a:r>
                        <a:rPr lang="en-US" sz="1400" i="0" dirty="0">
                          <a:solidFill>
                            <a:schemeClr val="tx2"/>
                          </a:solidFill>
                        </a:rPr>
                        <a:t>Assign a coverage (80</a:t>
                      </a:r>
                      <a:r>
                        <a:rPr lang="en-US" sz="1400" i="0" baseline="30000" dirty="0">
                          <a:solidFill>
                            <a:schemeClr val="tx2"/>
                          </a:solidFill>
                        </a:rPr>
                        <a:t>th</a:t>
                      </a:r>
                      <a:r>
                        <a:rPr lang="en-US" sz="1400" i="0" dirty="0">
                          <a:solidFill>
                            <a:schemeClr val="tx2"/>
                          </a:solidFill>
                        </a:rPr>
                        <a:t>-95</a:t>
                      </a:r>
                      <a:r>
                        <a:rPr lang="en-US" sz="1400" i="0" baseline="30000" dirty="0">
                          <a:solidFill>
                            <a:schemeClr val="tx2"/>
                          </a:solidFill>
                        </a:rPr>
                        <a:t>th</a:t>
                      </a:r>
                      <a:r>
                        <a:rPr lang="en-US" sz="1400" i="0" dirty="0">
                          <a:solidFill>
                            <a:schemeClr val="tx2"/>
                          </a:solidFill>
                        </a:rPr>
                        <a:t> percentile) based in risk factor </a:t>
                      </a:r>
                    </a:p>
                  </a:txBody>
                  <a:tcPr anchor="ctr"/>
                </a:tc>
                <a:tc>
                  <a:txBody>
                    <a:bodyPr/>
                    <a:lstStyle/>
                    <a:p>
                      <a:pPr marL="285750" indent="-285750" algn="l">
                        <a:buFont typeface="Arial" panose="020B0604020202020204" pitchFamily="34" charset="0"/>
                        <a:buChar char="•"/>
                      </a:pPr>
                      <a:r>
                        <a:rPr lang="en-US" sz="1400" i="0" dirty="0">
                          <a:solidFill>
                            <a:schemeClr val="tx2"/>
                          </a:solidFill>
                        </a:rPr>
                        <a:t>No Change</a:t>
                      </a:r>
                    </a:p>
                  </a:txBody>
                  <a:tcPr anchor="ctr"/>
                </a:tc>
                <a:extLst>
                  <a:ext uri="{0D108BD9-81ED-4DB2-BD59-A6C34878D82A}">
                    <a16:rowId xmlns:a16="http://schemas.microsoft.com/office/drawing/2014/main" val="50280143"/>
                  </a:ext>
                </a:extLst>
              </a:tr>
              <a:tr h="1441346">
                <a:tc>
                  <a:txBody>
                    <a:bodyPr/>
                    <a:lstStyle/>
                    <a:p>
                      <a:pPr algn="ctr"/>
                      <a:r>
                        <a:rPr lang="en-US" sz="1600" b="1" u="none" dirty="0">
                          <a:solidFill>
                            <a:schemeClr val="tx2"/>
                          </a:solidFill>
                        </a:rPr>
                        <a:t>Solar Adjustment</a:t>
                      </a:r>
                    </a:p>
                  </a:txBody>
                  <a:tcPr anchor="ctr"/>
                </a:tc>
                <a:tc>
                  <a:txBody>
                    <a:bodyPr/>
                    <a:lstStyle/>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2"/>
                          </a:solidFill>
                        </a:rPr>
                        <a:t>GE Table- Increased wind/solar forecast error per 1,000 MW installed capacity increase </a:t>
                      </a:r>
                    </a:p>
                  </a:txBody>
                  <a:tcPr anchor="ctr"/>
                </a:tc>
                <a:tc>
                  <a:txBody>
                    <a:bodyPr/>
                    <a:lstStyle/>
                    <a:p>
                      <a:pPr marL="285750" marR="0" lvl="0" indent="-2857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2"/>
                          </a:solidFill>
                        </a:rPr>
                        <a:t>No Change</a:t>
                      </a:r>
                    </a:p>
                  </a:txBody>
                  <a:tcPr anchor="ctr"/>
                </a:tc>
                <a:extLst>
                  <a:ext uri="{0D108BD9-81ED-4DB2-BD59-A6C34878D82A}">
                    <a16:rowId xmlns:a16="http://schemas.microsoft.com/office/drawing/2014/main" val="3559946521"/>
                  </a:ext>
                </a:extLst>
              </a:tr>
              <a:tr h="6652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1" u="none" dirty="0">
                          <a:solidFill>
                            <a:schemeClr val="tx2"/>
                          </a:solidFill>
                        </a:rPr>
                        <a:t>Frequency Recovery</a:t>
                      </a:r>
                    </a:p>
                  </a:txBody>
                  <a:tcPr anchor="ctr"/>
                </a:tc>
                <a:tc>
                  <a:txBody>
                    <a:bodyPr/>
                    <a:lstStyle/>
                    <a:p>
                      <a:pPr marL="285750" indent="-285750" algn="l">
                        <a:buFont typeface="Arial" panose="020B0604020202020204" pitchFamily="34" charset="0"/>
                        <a:buChar char="•"/>
                      </a:pPr>
                      <a:r>
                        <a:rPr lang="en-US" sz="1400" dirty="0">
                          <a:solidFill>
                            <a:schemeClr val="tx2"/>
                          </a:solidFill>
                        </a:rPr>
                        <a:t>Expected capacity needed to recover frequency following a supply-side trip (2-yr, 60</a:t>
                      </a:r>
                      <a:r>
                        <a:rPr lang="en-US" sz="1400" baseline="30000" dirty="0">
                          <a:solidFill>
                            <a:schemeClr val="tx2"/>
                          </a:solidFill>
                        </a:rPr>
                        <a:t>th</a:t>
                      </a:r>
                      <a:r>
                        <a:rPr lang="en-US" sz="1400" dirty="0">
                          <a:solidFill>
                            <a:schemeClr val="tx2"/>
                          </a:solidFill>
                        </a:rPr>
                        <a:t> percentile coverage)</a:t>
                      </a:r>
                      <a:endParaRPr lang="en-US" sz="1400" i="1" dirty="0">
                        <a:solidFill>
                          <a:schemeClr val="tx2"/>
                        </a:solidFill>
                      </a:endParaRP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2"/>
                          </a:solidFill>
                        </a:rPr>
                        <a:t>Expected capacity needed to recover frequency following a supply-side trip (2-yr, </a:t>
                      </a:r>
                      <a:r>
                        <a:rPr lang="en-US" sz="1400" dirty="0">
                          <a:solidFill>
                            <a:schemeClr val="accent6"/>
                          </a:solidFill>
                        </a:rPr>
                        <a:t>70</a:t>
                      </a:r>
                      <a:r>
                        <a:rPr lang="en-US" sz="1400" baseline="30000" dirty="0">
                          <a:solidFill>
                            <a:schemeClr val="accent6"/>
                          </a:solidFill>
                        </a:rPr>
                        <a:t>th</a:t>
                      </a:r>
                      <a:r>
                        <a:rPr lang="en-US" sz="1400" dirty="0">
                          <a:solidFill>
                            <a:schemeClr val="tx2"/>
                          </a:solidFill>
                        </a:rPr>
                        <a:t>  </a:t>
                      </a:r>
                      <a:r>
                        <a:rPr lang="en-US" sz="1400" dirty="0">
                          <a:solidFill>
                            <a:schemeClr val="accent6"/>
                          </a:solidFill>
                        </a:rPr>
                        <a:t>percentile coverage</a:t>
                      </a:r>
                      <a:r>
                        <a:rPr lang="en-US" sz="1400" dirty="0">
                          <a:solidFill>
                            <a:schemeClr val="tx2"/>
                          </a:solidFill>
                        </a:rPr>
                        <a:t>)</a:t>
                      </a:r>
                      <a:endParaRPr lang="en-US" sz="1400" i="1" dirty="0">
                        <a:solidFill>
                          <a:schemeClr val="tx2"/>
                        </a:solidFill>
                      </a:endParaRPr>
                    </a:p>
                  </a:txBody>
                  <a:tcPr anchor="ctr"/>
                </a:tc>
                <a:extLst>
                  <a:ext uri="{0D108BD9-81ED-4DB2-BD59-A6C34878D82A}">
                    <a16:rowId xmlns:a16="http://schemas.microsoft.com/office/drawing/2014/main" val="3498371690"/>
                  </a:ext>
                </a:extLst>
              </a:tr>
              <a:tr h="66523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1" u="none" dirty="0">
                          <a:solidFill>
                            <a:schemeClr val="tx2"/>
                          </a:solidFill>
                        </a:rPr>
                        <a:t>Calculation</a:t>
                      </a:r>
                    </a:p>
                  </a:txBody>
                  <a:tcPr anchor="ctr"/>
                </a:tc>
                <a:tc>
                  <a:txBody>
                    <a:bodyPr/>
                    <a:lstStyle/>
                    <a:p>
                      <a:pPr marL="285750" indent="-285750" algn="l">
                        <a:buFont typeface="Arial" panose="020B0604020202020204" pitchFamily="34" charset="0"/>
                        <a:buChar char="•"/>
                      </a:pPr>
                      <a:r>
                        <a:rPr lang="en-US" sz="1400" i="0" dirty="0" err="1">
                          <a:solidFill>
                            <a:schemeClr val="tx2"/>
                          </a:solidFill>
                        </a:rPr>
                        <a:t>NLFE+SolarAdjustment+Frequency</a:t>
                      </a:r>
                      <a:r>
                        <a:rPr lang="en-US" sz="1400" i="0" dirty="0">
                          <a:solidFill>
                            <a:schemeClr val="tx2"/>
                          </a:solidFill>
                        </a:rPr>
                        <a:t> Response</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0" dirty="0">
                          <a:solidFill>
                            <a:schemeClr val="accent6"/>
                          </a:solidFill>
                        </a:rPr>
                        <a:t>Max(</a:t>
                      </a:r>
                      <a:r>
                        <a:rPr lang="en-US" sz="1400" i="0" dirty="0" err="1">
                          <a:solidFill>
                            <a:schemeClr val="accent6"/>
                          </a:solidFill>
                        </a:rPr>
                        <a:t>NLFE+SolarAdjustment</a:t>
                      </a:r>
                      <a:r>
                        <a:rPr lang="en-US" sz="1400" i="0" dirty="0">
                          <a:solidFill>
                            <a:schemeClr val="accent6"/>
                          </a:solidFill>
                        </a:rPr>
                        <a:t>, Frequency Recovery)</a:t>
                      </a:r>
                    </a:p>
                  </a:txBody>
                  <a:tcPr anchor="ctr"/>
                </a:tc>
                <a:extLst>
                  <a:ext uri="{0D108BD9-81ED-4DB2-BD59-A6C34878D82A}">
                    <a16:rowId xmlns:a16="http://schemas.microsoft.com/office/drawing/2014/main" val="3456362226"/>
                  </a:ext>
                </a:extLst>
              </a:tr>
            </a:tbl>
          </a:graphicData>
        </a:graphic>
      </p:graphicFrame>
    </p:spTree>
    <p:extLst>
      <p:ext uri="{BB962C8B-B14F-4D97-AF65-F5344CB8AC3E}">
        <p14:creationId xmlns:p14="http://schemas.microsoft.com/office/powerpoint/2010/main" val="253930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405D-4E02-51BF-0FD1-85119B0CA26B}"/>
              </a:ext>
            </a:extLst>
          </p:cNvPr>
          <p:cNvSpPr>
            <a:spLocks noGrp="1"/>
          </p:cNvSpPr>
          <p:nvPr>
            <p:ph type="title"/>
          </p:nvPr>
        </p:nvSpPr>
        <p:spPr/>
        <p:txBody>
          <a:bodyPr/>
          <a:lstStyle/>
          <a:p>
            <a:r>
              <a:rPr lang="en-US" sz="2800" dirty="0"/>
              <a:t>Hourly Average ECRS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48C188B5-08D8-102B-73FF-527B0898079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394E5619-B6C6-5480-3CAA-FE8F791A623D}"/>
              </a:ext>
            </a:extLst>
          </p:cNvPr>
          <p:cNvPicPr>
            <a:picLocks noChangeAspect="1"/>
          </p:cNvPicPr>
          <p:nvPr/>
        </p:nvPicPr>
        <p:blipFill>
          <a:blip r:embed="rId2"/>
          <a:stretch>
            <a:fillRect/>
          </a:stretch>
        </p:blipFill>
        <p:spPr>
          <a:xfrm>
            <a:off x="0" y="1919112"/>
            <a:ext cx="9144000" cy="3976718"/>
          </a:xfrm>
          <a:prstGeom prst="rect">
            <a:avLst/>
          </a:prstGeom>
        </p:spPr>
      </p:pic>
      <p:sp>
        <p:nvSpPr>
          <p:cNvPr id="9" name="TextBox 8">
            <a:extLst>
              <a:ext uri="{FF2B5EF4-FFF2-40B4-BE49-F238E27FC236}">
                <a16:creationId xmlns:a16="http://schemas.microsoft.com/office/drawing/2014/main" id="{C3FC51EA-5476-84CE-B5CF-EC7218BE257D}"/>
              </a:ext>
            </a:extLst>
          </p:cNvPr>
          <p:cNvSpPr txBox="1"/>
          <p:nvPr/>
        </p:nvSpPr>
        <p:spPr>
          <a:xfrm>
            <a:off x="304800" y="1125709"/>
            <a:ext cx="5239917"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a:t>
            </a:r>
            <a:r>
              <a:rPr lang="en-US" sz="1400" dirty="0">
                <a:solidFill>
                  <a:srgbClr val="910258"/>
                </a:solidFill>
                <a:latin typeface="Arial"/>
              </a:rPr>
              <a:t>proposed</a:t>
            </a:r>
            <a:r>
              <a:rPr kumimoji="0" lang="en-US" sz="1400" b="0" i="0" u="none" strike="noStrike" kern="1200" cap="none" spc="0" normalizeH="0" baseline="0" noProof="0" dirty="0">
                <a:ln>
                  <a:noFill/>
                </a:ln>
                <a:solidFill>
                  <a:srgbClr val="910258"/>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217</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previous 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518</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p:txBody>
      </p:sp>
    </p:spTree>
    <p:extLst>
      <p:ext uri="{BB962C8B-B14F-4D97-AF65-F5344CB8AC3E}">
        <p14:creationId xmlns:p14="http://schemas.microsoft.com/office/powerpoint/2010/main" val="3488402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sz="2800" dirty="0"/>
              <a:t>ECRS Comparison January</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9526E59D-6AC0-E9BF-E90B-5D41FC62BBF1}"/>
              </a:ext>
            </a:extLst>
          </p:cNvPr>
          <p:cNvPicPr>
            <a:picLocks noChangeAspect="1"/>
          </p:cNvPicPr>
          <p:nvPr/>
        </p:nvPicPr>
        <p:blipFill>
          <a:blip r:embed="rId2"/>
          <a:stretch>
            <a:fillRect/>
          </a:stretch>
        </p:blipFill>
        <p:spPr>
          <a:xfrm>
            <a:off x="38100" y="2167468"/>
            <a:ext cx="9144000" cy="4092442"/>
          </a:xfrm>
          <a:prstGeom prst="rect">
            <a:avLst/>
          </a:prstGeom>
        </p:spPr>
      </p:pic>
      <p:sp>
        <p:nvSpPr>
          <p:cNvPr id="7" name="TextBox 6">
            <a:extLst>
              <a:ext uri="{FF2B5EF4-FFF2-40B4-BE49-F238E27FC236}">
                <a16:creationId xmlns:a16="http://schemas.microsoft.com/office/drawing/2014/main" id="{AB2A6E08-6D46-4606-B21B-18FD0C319E10}"/>
              </a:ext>
            </a:extLst>
          </p:cNvPr>
          <p:cNvSpPr txBox="1"/>
          <p:nvPr/>
        </p:nvSpPr>
        <p:spPr>
          <a:xfrm>
            <a:off x="325505" y="762000"/>
            <a:ext cx="5239917"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(30MA):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Range 1207 - 2540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145</a:t>
            </a:r>
            <a:r>
              <a:rPr kumimoji="0" lang="en-US" sz="1400" b="0" i="0" u="none" strike="noStrike" kern="1200" cap="none" spc="0" normalizeH="0" baseline="0" noProof="0" dirty="0">
                <a:ln>
                  <a:noFill/>
                </a:ln>
                <a:solidFill>
                  <a:srgbClr val="003764"/>
                </a:solidFill>
                <a:effectLst/>
                <a:uLnTx/>
                <a:uFillTx/>
                <a:latin typeface="Arial"/>
                <a:ea typeface="+mn-ea"/>
                <a:cs typeface="+mn-cs"/>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proposed: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910258"/>
                </a:solidFill>
                <a:latin typeface="Arial"/>
              </a:rPr>
              <a:t>Range </a:t>
            </a:r>
            <a:r>
              <a:rPr kumimoji="0" lang="en-US" sz="1400" b="0" i="0" u="none" strike="noStrike" kern="1200" cap="none" spc="0" normalizeH="0" baseline="0" noProof="0" dirty="0">
                <a:ln>
                  <a:noFill/>
                </a:ln>
                <a:solidFill>
                  <a:srgbClr val="910258"/>
                </a:solidFill>
                <a:effectLst/>
                <a:uLnTx/>
                <a:uFillTx/>
                <a:latin typeface="Arial"/>
                <a:ea typeface="+mn-ea"/>
                <a:cs typeface="+mn-cs"/>
              </a:rPr>
              <a:t>738 - 2151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465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p:txBody>
      </p:sp>
    </p:spTree>
    <p:extLst>
      <p:ext uri="{BB962C8B-B14F-4D97-AF65-F5344CB8AC3E}">
        <p14:creationId xmlns:p14="http://schemas.microsoft.com/office/powerpoint/2010/main" val="16406170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sz="2800" dirty="0"/>
              <a:t>ECRS Comparison March</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3A18F720-87C1-F41F-AC53-EEDF22086D2B}"/>
              </a:ext>
            </a:extLst>
          </p:cNvPr>
          <p:cNvPicPr>
            <a:picLocks noChangeAspect="1"/>
          </p:cNvPicPr>
          <p:nvPr/>
        </p:nvPicPr>
        <p:blipFill>
          <a:blip r:embed="rId2"/>
          <a:stretch>
            <a:fillRect/>
          </a:stretch>
        </p:blipFill>
        <p:spPr>
          <a:xfrm>
            <a:off x="0" y="2438400"/>
            <a:ext cx="9144000" cy="3750736"/>
          </a:xfrm>
          <a:prstGeom prst="rect">
            <a:avLst/>
          </a:prstGeom>
        </p:spPr>
      </p:pic>
      <p:sp>
        <p:nvSpPr>
          <p:cNvPr id="7" name="TextBox 6">
            <a:extLst>
              <a:ext uri="{FF2B5EF4-FFF2-40B4-BE49-F238E27FC236}">
                <a16:creationId xmlns:a16="http://schemas.microsoft.com/office/drawing/2014/main" id="{34D803FD-EE65-893C-49C6-90770C7254DB}"/>
              </a:ext>
            </a:extLst>
          </p:cNvPr>
          <p:cNvSpPr txBox="1"/>
          <p:nvPr/>
        </p:nvSpPr>
        <p:spPr>
          <a:xfrm>
            <a:off x="325505" y="762000"/>
            <a:ext cx="5239917"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(30MA):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Range 875 - 2829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243</a:t>
            </a:r>
            <a:r>
              <a:rPr kumimoji="0" lang="en-US" sz="1400" b="0" i="0" u="none" strike="noStrike" kern="1200" cap="none" spc="0" normalizeH="0" baseline="0" noProof="0" dirty="0">
                <a:ln>
                  <a:noFill/>
                </a:ln>
                <a:solidFill>
                  <a:srgbClr val="003764"/>
                </a:solidFill>
                <a:effectLst/>
                <a:uLnTx/>
                <a:uFillTx/>
                <a:latin typeface="Arial"/>
                <a:ea typeface="+mn-ea"/>
                <a:cs typeface="+mn-cs"/>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proposed: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910258"/>
                </a:solidFill>
                <a:latin typeface="Arial"/>
              </a:rPr>
              <a:t>Range </a:t>
            </a:r>
            <a:r>
              <a:rPr kumimoji="0" lang="en-US" sz="1400" b="0" i="0" u="none" strike="noStrike" kern="1200" cap="none" spc="0" normalizeH="0" baseline="0" noProof="0" dirty="0">
                <a:ln>
                  <a:noFill/>
                </a:ln>
                <a:solidFill>
                  <a:srgbClr val="910258"/>
                </a:solidFill>
                <a:effectLst/>
                <a:uLnTx/>
                <a:uFillTx/>
                <a:latin typeface="Arial"/>
                <a:ea typeface="+mn-ea"/>
                <a:cs typeface="+mn-cs"/>
              </a:rPr>
              <a:t>580 - 2648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351</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p:txBody>
      </p:sp>
    </p:spTree>
    <p:extLst>
      <p:ext uri="{BB962C8B-B14F-4D97-AF65-F5344CB8AC3E}">
        <p14:creationId xmlns:p14="http://schemas.microsoft.com/office/powerpoint/2010/main" val="9946017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A2F9-D626-45C4-A30A-6FEEF7F13429}"/>
              </a:ext>
            </a:extLst>
          </p:cNvPr>
          <p:cNvSpPr>
            <a:spLocks noGrp="1"/>
          </p:cNvSpPr>
          <p:nvPr>
            <p:ph type="title"/>
          </p:nvPr>
        </p:nvSpPr>
        <p:spPr/>
        <p:txBody>
          <a:bodyPr/>
          <a:lstStyle/>
          <a:p>
            <a:r>
              <a:rPr lang="en-US" sz="2800" dirty="0"/>
              <a:t>ECRS Comparison July</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E9A2F502-0343-3805-D519-72CD57A5E1D2}"/>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6C40440A-C20A-10CC-E755-67067A7D3042}"/>
              </a:ext>
            </a:extLst>
          </p:cNvPr>
          <p:cNvPicPr>
            <a:picLocks noChangeAspect="1"/>
          </p:cNvPicPr>
          <p:nvPr/>
        </p:nvPicPr>
        <p:blipFill>
          <a:blip r:embed="rId3"/>
          <a:stretch>
            <a:fillRect/>
          </a:stretch>
        </p:blipFill>
        <p:spPr>
          <a:xfrm>
            <a:off x="0" y="2167466"/>
            <a:ext cx="9144000" cy="4044249"/>
          </a:xfrm>
          <a:prstGeom prst="rect">
            <a:avLst/>
          </a:prstGeom>
        </p:spPr>
      </p:pic>
      <p:sp>
        <p:nvSpPr>
          <p:cNvPr id="6" name="TextBox 5">
            <a:extLst>
              <a:ext uri="{FF2B5EF4-FFF2-40B4-BE49-F238E27FC236}">
                <a16:creationId xmlns:a16="http://schemas.microsoft.com/office/drawing/2014/main" id="{0AB703D1-37EB-DFD2-0470-A5ACB53B4119}"/>
              </a:ext>
            </a:extLst>
          </p:cNvPr>
          <p:cNvSpPr txBox="1"/>
          <p:nvPr/>
        </p:nvSpPr>
        <p:spPr>
          <a:xfrm>
            <a:off x="325505" y="762000"/>
            <a:ext cx="5239917"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(30MA):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Range 1320 - 4177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lang="en-US" sz="1400" dirty="0">
                <a:solidFill>
                  <a:srgbClr val="003764"/>
                </a:solidFill>
                <a:latin typeface="Arial"/>
              </a:rPr>
              <a:t>637</a:t>
            </a:r>
            <a:r>
              <a:rPr kumimoji="0" lang="en-US" sz="1400" b="0" i="0" u="none" strike="noStrike" kern="1200" cap="none" spc="0" normalizeH="0" baseline="0" noProof="0" dirty="0">
                <a:ln>
                  <a:noFill/>
                </a:ln>
                <a:solidFill>
                  <a:srgbClr val="003764"/>
                </a:solidFill>
                <a:effectLst/>
                <a:uLnTx/>
                <a:uFillTx/>
                <a:latin typeface="Arial"/>
                <a:ea typeface="+mn-ea"/>
                <a:cs typeface="+mn-cs"/>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increase from prev. year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9102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proposed: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910258"/>
                </a:solidFill>
                <a:latin typeface="Arial"/>
              </a:rPr>
              <a:t>Range </a:t>
            </a:r>
            <a:r>
              <a:rPr kumimoji="0" lang="en-US" sz="1400" b="0" i="0" u="none" strike="noStrike" kern="1200" cap="none" spc="0" normalizeH="0" baseline="0" noProof="0" dirty="0">
                <a:ln>
                  <a:noFill/>
                </a:ln>
                <a:solidFill>
                  <a:srgbClr val="910258"/>
                </a:solidFill>
                <a:effectLst/>
                <a:uLnTx/>
                <a:uFillTx/>
                <a:latin typeface="Arial"/>
                <a:ea typeface="+mn-ea"/>
                <a:cs typeface="+mn-cs"/>
              </a:rPr>
              <a:t>723 - 3386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824</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 (30MA)</a:t>
            </a:r>
          </a:p>
        </p:txBody>
      </p:sp>
    </p:spTree>
    <p:extLst>
      <p:ext uri="{BB962C8B-B14F-4D97-AF65-F5344CB8AC3E}">
        <p14:creationId xmlns:p14="http://schemas.microsoft.com/office/powerpoint/2010/main" val="3798817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
        <p:nvSpPr>
          <p:cNvPr id="5" name="Content Placeholder 4"/>
          <p:cNvSpPr>
            <a:spLocks noGrp="1"/>
          </p:cNvSpPr>
          <p:nvPr>
            <p:ph idx="16"/>
          </p:nvPr>
        </p:nvSpPr>
        <p:spPr>
          <a:xfrm>
            <a:off x="768668" y="2791587"/>
            <a:ext cx="7606665" cy="1198626"/>
          </a:xfrm>
        </p:spPr>
        <p:txBody>
          <a:bodyPr/>
          <a:lstStyle/>
          <a:p>
            <a:r>
              <a:rPr lang="en-US" dirty="0"/>
              <a:t>Non-Spinning Reserve Service</a:t>
            </a:r>
          </a:p>
        </p:txBody>
      </p:sp>
    </p:spTree>
    <p:extLst>
      <p:ext uri="{BB962C8B-B14F-4D97-AF65-F5344CB8AC3E}">
        <p14:creationId xmlns:p14="http://schemas.microsoft.com/office/powerpoint/2010/main" val="2888332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sz="2800"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solidFill>
                  <a:schemeClr val="accent2"/>
                </a:solidFill>
              </a:rPr>
              <a:t>This presentation will discuss the proposed methodology to determine Ancillary Service (A/S) quantities for 2025.</a:t>
            </a:r>
          </a:p>
          <a:p>
            <a:pPr lvl="1"/>
            <a:r>
              <a:rPr lang="en-US" sz="1600" dirty="0">
                <a:solidFill>
                  <a:schemeClr val="accent2"/>
                </a:solidFill>
              </a:rPr>
              <a:t>ERCOT is not considering any changes in the methodology used to compute </a:t>
            </a:r>
            <a:r>
              <a:rPr lang="en-US" sz="1600" dirty="0">
                <a:solidFill>
                  <a:srgbClr val="FF0000"/>
                </a:solidFill>
              </a:rPr>
              <a:t> </a:t>
            </a:r>
            <a:r>
              <a:rPr lang="en-US" sz="1600" dirty="0">
                <a:solidFill>
                  <a:schemeClr val="accent2"/>
                </a:solidFill>
              </a:rPr>
              <a:t>Responsive Reserve Service requirements for 2025.</a:t>
            </a:r>
          </a:p>
          <a:p>
            <a:pPr lvl="2"/>
            <a:r>
              <a:rPr lang="en-US" sz="1400" dirty="0">
                <a:solidFill>
                  <a:schemeClr val="accent2"/>
                </a:solidFill>
              </a:rPr>
              <a:t>NERC’s preliminary BAL-003 Interconnection Frequency Response Obligation (IFRO) assessment for ERCOT for the 2025 Operating Year (OY) determined that the 2025 minimum RRS-PFR limit would be 1,365 MW.</a:t>
            </a:r>
          </a:p>
          <a:p>
            <a:pPr lvl="1"/>
            <a:r>
              <a:rPr lang="en-US" sz="1600" dirty="0">
                <a:solidFill>
                  <a:schemeClr val="accent2"/>
                </a:solidFill>
              </a:rPr>
              <a:t>ERCOT is proposing one change each in the methodology to calculate Regulation Service and </a:t>
            </a:r>
            <a:r>
              <a:rPr lang="en-US" sz="1600" b="1" dirty="0">
                <a:solidFill>
                  <a:schemeClr val="accent2"/>
                </a:solidFill>
              </a:rPr>
              <a:t>Non-Spinning Reserve Service</a:t>
            </a:r>
            <a:r>
              <a:rPr lang="en-US" sz="1600" dirty="0">
                <a:solidFill>
                  <a:schemeClr val="accent2"/>
                </a:solidFill>
              </a:rPr>
              <a:t> and three changes in methodology used to calculate </a:t>
            </a:r>
            <a:r>
              <a:rPr lang="en-US" sz="1600" b="1" dirty="0">
                <a:solidFill>
                  <a:schemeClr val="accent2"/>
                </a:solidFill>
              </a:rPr>
              <a:t>ERCOT Contingency Reserve Service</a:t>
            </a:r>
            <a:r>
              <a:rPr lang="en-US" sz="1600" dirty="0">
                <a:solidFill>
                  <a:schemeClr val="accent2"/>
                </a:solidFill>
              </a:rPr>
              <a:t>.</a:t>
            </a:r>
          </a:p>
          <a:p>
            <a:pPr marL="342900" lvl="1" indent="0">
              <a:buNone/>
            </a:pPr>
            <a:endParaRPr lang="en-US" sz="1400" dirty="0">
              <a:solidFill>
                <a:schemeClr val="accent2"/>
              </a:solidFill>
            </a:endParaRPr>
          </a:p>
          <a:p>
            <a:pPr marL="257175" lvl="1" indent="-257175">
              <a:buFont typeface="Arial" panose="020B0604020202020204" pitchFamily="34" charset="0"/>
              <a:buChar char="•"/>
            </a:pPr>
            <a:r>
              <a:rPr lang="en-US" sz="1600" dirty="0">
                <a:solidFill>
                  <a:schemeClr val="accent2"/>
                </a:solidFill>
              </a:rPr>
              <a:t>The Ancillary Service (A/S) quantities for 2025 contained in this presentation are based on the methodology that was approved in December 2023.  The quantities for 2025 reflect moving forward the historic data on which these are based, unless otherwise noted. </a:t>
            </a:r>
          </a:p>
          <a:p>
            <a:pPr marL="257175" lvl="1" indent="-257175">
              <a:buFont typeface="Arial" panose="020B0604020202020204" pitchFamily="34" charset="0"/>
              <a:buChar char="•"/>
            </a:pPr>
            <a:endParaRPr lang="en-US" sz="1600" dirty="0">
              <a:solidFill>
                <a:schemeClr val="accent2"/>
              </a:solidFill>
            </a:endParaRPr>
          </a:p>
          <a:p>
            <a:pPr marL="257175" lvl="1" indent="-257175">
              <a:buFont typeface="Arial" panose="020B0604020202020204" pitchFamily="34" charset="0"/>
              <a:buChar char="•"/>
            </a:pPr>
            <a:r>
              <a:rPr lang="en-US" sz="1600" dirty="0">
                <a:solidFill>
                  <a:schemeClr val="accent2"/>
                </a:solidFill>
              </a:rPr>
              <a:t>ERCOT is seeking stakeholder feedback on these proposes changes for the 2025 A/S Methodology. </a:t>
            </a:r>
          </a:p>
          <a:p>
            <a:pPr lvl="1" algn="just"/>
            <a:endParaRPr lang="en-US" sz="1400" dirty="0">
              <a:solidFill>
                <a:schemeClr val="accent2"/>
              </a:solidFill>
            </a:endParaRPr>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Box 4">
            <a:extLst>
              <a:ext uri="{FF2B5EF4-FFF2-40B4-BE49-F238E27FC236}">
                <a16:creationId xmlns:a16="http://schemas.microsoft.com/office/drawing/2014/main" id="{CD0CF8CD-C22B-804C-CD62-7D67051B33D1}"/>
              </a:ext>
            </a:extLst>
          </p:cNvPr>
          <p:cNvSpPr txBox="1"/>
          <p:nvPr/>
        </p:nvSpPr>
        <p:spPr>
          <a:xfrm>
            <a:off x="4064000" y="6227500"/>
            <a:ext cx="4978400" cy="307777"/>
          </a:xfrm>
          <a:prstGeom prst="rect">
            <a:avLst/>
          </a:prstGeom>
          <a:noFill/>
        </p:spPr>
        <p:txBody>
          <a:bodyPr wrap="square" rtlCol="0">
            <a:spAutoFit/>
          </a:bodyPr>
          <a:lstStyle/>
          <a:p>
            <a:r>
              <a:rPr lang="en-US" sz="1400" b="1" dirty="0">
                <a:solidFill>
                  <a:schemeClr val="tx2"/>
                </a:solidFill>
              </a:rPr>
              <a:t>*Bold text indicates changes from our last discussion. </a:t>
            </a:r>
          </a:p>
        </p:txBody>
      </p:sp>
    </p:spTree>
    <p:extLst>
      <p:ext uri="{BB962C8B-B14F-4D97-AF65-F5344CB8AC3E}">
        <p14:creationId xmlns:p14="http://schemas.microsoft.com/office/powerpoint/2010/main" val="122950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a:t>Non-Spinning Reserve Methodology</a:t>
            </a:r>
          </a:p>
        </p:txBody>
      </p:sp>
      <p:sp>
        <p:nvSpPr>
          <p:cNvPr id="2" name="Content Placeholder 1"/>
          <p:cNvSpPr>
            <a:spLocks noGrp="1"/>
          </p:cNvSpPr>
          <p:nvPr>
            <p:ph idx="1"/>
          </p:nvPr>
        </p:nvSpPr>
        <p:spPr>
          <a:xfrm>
            <a:off x="304800" y="855406"/>
            <a:ext cx="8534400" cy="2917808"/>
          </a:xfrm>
        </p:spPr>
        <p:txBody>
          <a:bodyPr/>
          <a:lstStyle/>
          <a:p>
            <a:pPr algn="just"/>
            <a:r>
              <a:rPr lang="en-US" sz="1600" dirty="0">
                <a:solidFill>
                  <a:schemeClr val="tx2"/>
                </a:solidFill>
              </a:rPr>
              <a:t>Non-Spin is reserved capacity that can be started in 30 minutes to cover forecast errors, ramps or forced outages and replace deployed reserves until additional resources can be committed.</a:t>
            </a:r>
          </a:p>
          <a:p>
            <a:pPr algn="just"/>
            <a:endParaRPr lang="en-US" sz="800" dirty="0"/>
          </a:p>
          <a:p>
            <a:pPr algn="just"/>
            <a:r>
              <a:rPr lang="en-US" sz="1600" dirty="0">
                <a:solidFill>
                  <a:schemeClr val="tx2"/>
                </a:solidFill>
              </a:rPr>
              <a:t>ERCOT is </a:t>
            </a:r>
            <a:r>
              <a:rPr lang="en-US" sz="1600" b="1" dirty="0">
                <a:solidFill>
                  <a:schemeClr val="tx2"/>
                </a:solidFill>
              </a:rPr>
              <a:t>proposing one change </a:t>
            </a:r>
            <a:r>
              <a:rPr lang="en-US" sz="1600" dirty="0">
                <a:solidFill>
                  <a:schemeClr val="tx2"/>
                </a:solidFill>
              </a:rPr>
              <a:t>to the methodology used to compute the minimum Non-Spin requirements in 2025. Specifically</a:t>
            </a:r>
            <a:r>
              <a:rPr lang="en-US" sz="1600" dirty="0"/>
              <a:t>,</a:t>
            </a:r>
          </a:p>
          <a:p>
            <a:pPr lvl="1" algn="just"/>
            <a:r>
              <a:rPr lang="en-US" sz="1400" b="1" dirty="0">
                <a:solidFill>
                  <a:schemeClr val="tx2"/>
                </a:solidFill>
              </a:rPr>
              <a:t>Non-Spin quantities for HE23 to HE06 are calculated using 4 Hours Ahead (HA) hourly average net load forecast error while rest of the year will be computed using 6 HA hourly average net load forecast error. </a:t>
            </a:r>
          </a:p>
          <a:p>
            <a:pPr algn="just"/>
            <a:endParaRPr lang="en-US" sz="1400" dirty="0">
              <a:solidFill>
                <a:schemeClr val="tx2"/>
              </a:solidFill>
            </a:endParaRPr>
          </a:p>
          <a:p>
            <a:pPr algn="just"/>
            <a:r>
              <a:rPr lang="en-US" sz="1600" dirty="0">
                <a:solidFill>
                  <a:schemeClr val="tx2"/>
                </a:solidFill>
              </a:rPr>
              <a:t>The preliminary Non-Spin quantities for January 2025 through July 2025 in subsequent slides have been computed using proposed methodology (2022, 2023 and 2024 Net load and Net load Forecast), updated Wind Over-Forecast Error Adjustment table and the updated Solar Over-Forecast Error Adjustment table.</a:t>
            </a:r>
          </a:p>
          <a:p>
            <a:pPr lvl="1" algn="just"/>
            <a:r>
              <a:rPr lang="en-US" sz="1400" dirty="0">
                <a:solidFill>
                  <a:schemeClr val="tx2"/>
                </a:solidFill>
              </a:rPr>
              <a:t>Wind and Solar Over-Forecast Error Adjustment Table track estimated increase in wind over forecast error per 1000 MW increase in installed wind and solar capacity, respectively.</a:t>
            </a:r>
          </a:p>
          <a:p>
            <a:pPr marL="342900" lvl="1" indent="0" algn="just">
              <a:buNone/>
            </a:pPr>
            <a:endParaRPr lang="en-US" sz="1400" i="1" dirty="0">
              <a:solidFill>
                <a:schemeClr val="accent6"/>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a:p>
        </p:txBody>
      </p:sp>
    </p:spTree>
    <p:extLst>
      <p:ext uri="{BB962C8B-B14F-4D97-AF65-F5344CB8AC3E}">
        <p14:creationId xmlns:p14="http://schemas.microsoft.com/office/powerpoint/2010/main" val="41478002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243682"/>
            <a:ext cx="8763001" cy="541626"/>
          </a:xfrm>
        </p:spPr>
        <p:txBody>
          <a:bodyPr/>
          <a:lstStyle/>
          <a:p>
            <a:r>
              <a:rPr lang="en-US" sz="2800" dirty="0"/>
              <a:t>Off Status Hourly HSL by Season </a:t>
            </a:r>
            <a:r>
              <a:rPr lang="en-US" dirty="0"/>
              <a:t>(12/2020 - 07/2024)</a:t>
            </a:r>
            <a:r>
              <a:rPr lang="en-US" sz="2800" dirty="0"/>
              <a:t> </a:t>
            </a: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92532162-4FE9-A83F-FA0A-8B71CBCD00A8}"/>
              </a:ext>
            </a:extLst>
          </p:cNvPr>
          <p:cNvPicPr>
            <a:picLocks noChangeAspect="1"/>
          </p:cNvPicPr>
          <p:nvPr/>
        </p:nvPicPr>
        <p:blipFill>
          <a:blip r:embed="rId3"/>
          <a:stretch>
            <a:fillRect/>
          </a:stretch>
        </p:blipFill>
        <p:spPr>
          <a:xfrm>
            <a:off x="415637" y="1085324"/>
            <a:ext cx="8312727" cy="4966750"/>
          </a:xfrm>
          <a:prstGeom prst="rect">
            <a:avLst/>
          </a:prstGeom>
        </p:spPr>
      </p:pic>
      <p:sp>
        <p:nvSpPr>
          <p:cNvPr id="3" name="TextBox 2">
            <a:extLst>
              <a:ext uri="{FF2B5EF4-FFF2-40B4-BE49-F238E27FC236}">
                <a16:creationId xmlns:a16="http://schemas.microsoft.com/office/drawing/2014/main" id="{89A7DF66-FCFC-2D00-97E3-D44428E5B39F}"/>
              </a:ext>
            </a:extLst>
          </p:cNvPr>
          <p:cNvSpPr txBox="1"/>
          <p:nvPr/>
        </p:nvSpPr>
        <p:spPr>
          <a:xfrm>
            <a:off x="2122310" y="6213590"/>
            <a:ext cx="7021690" cy="276999"/>
          </a:xfrm>
          <a:prstGeom prst="rect">
            <a:avLst/>
          </a:prstGeom>
          <a:noFill/>
        </p:spPr>
        <p:txBody>
          <a:bodyPr wrap="square" rtlCol="0">
            <a:spAutoFit/>
          </a:bodyPr>
          <a:lstStyle/>
          <a:p>
            <a:r>
              <a:rPr lang="en-US" sz="1200" dirty="0"/>
              <a:t>Committed Capacity Margin (CCM) = Online COP HSL + OFFNS + ECRS from CLR– Load Forecast</a:t>
            </a:r>
          </a:p>
        </p:txBody>
      </p:sp>
    </p:spTree>
    <p:extLst>
      <p:ext uri="{BB962C8B-B14F-4D97-AF65-F5344CB8AC3E}">
        <p14:creationId xmlns:p14="http://schemas.microsoft.com/office/powerpoint/2010/main" val="12320354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bar chart&#10;&#10;Description automatically generated">
            <a:extLst>
              <a:ext uri="{FF2B5EF4-FFF2-40B4-BE49-F238E27FC236}">
                <a16:creationId xmlns:a16="http://schemas.microsoft.com/office/drawing/2014/main" id="{D26AE108-B18B-1431-0995-199DCFDAA4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93099"/>
            <a:ext cx="8312727" cy="4156364"/>
          </a:xfrm>
          <a:prstGeom prst="rect">
            <a:avLst/>
          </a:prstGeom>
        </p:spPr>
      </p:pic>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sz="2800" dirty="0"/>
              <a:t>Hourly Average NSRS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6A7D7C14-CC71-03F4-7070-C2CDDF4D6990}"/>
              </a:ext>
            </a:extLst>
          </p:cNvPr>
          <p:cNvSpPr txBox="1"/>
          <p:nvPr/>
        </p:nvSpPr>
        <p:spPr>
          <a:xfrm>
            <a:off x="895323" y="958902"/>
            <a:ext cx="3513106" cy="738664"/>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On avg. </a:t>
            </a:r>
            <a:r>
              <a:rPr lang="en-US" sz="1400" dirty="0">
                <a:solidFill>
                  <a:schemeClr val="accent4"/>
                </a:solidFill>
              </a:rPr>
              <a:t>246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388 </a:t>
            </a:r>
            <a:r>
              <a:rPr lang="en-US" sz="1400" dirty="0">
                <a:solidFill>
                  <a:schemeClr val="accent6"/>
                </a:solidFill>
              </a:rPr>
              <a:t>MW</a:t>
            </a:r>
          </a:p>
        </p:txBody>
      </p:sp>
      <p:sp>
        <p:nvSpPr>
          <p:cNvPr id="9" name="TextBox 8">
            <a:extLst>
              <a:ext uri="{FF2B5EF4-FFF2-40B4-BE49-F238E27FC236}">
                <a16:creationId xmlns:a16="http://schemas.microsoft.com/office/drawing/2014/main" id="{DA44164C-C9C4-262C-05D8-F858443BC2FC}"/>
              </a:ext>
            </a:extLst>
          </p:cNvPr>
          <p:cNvSpPr txBox="1"/>
          <p:nvPr/>
        </p:nvSpPr>
        <p:spPr>
          <a:xfrm>
            <a:off x="4408429" y="958902"/>
            <a:ext cx="4190839" cy="1169551"/>
          </a:xfrm>
          <a:prstGeom prst="rect">
            <a:avLst/>
          </a:prstGeom>
          <a:noFill/>
        </p:spPr>
        <p:txBody>
          <a:bodyPr wrap="square" rtlCol="0">
            <a:spAutoFit/>
          </a:bodyPr>
          <a:lstStyle/>
          <a:p>
            <a:r>
              <a:rPr lang="en-US" sz="1400" dirty="0">
                <a:solidFill>
                  <a:schemeClr val="accent6"/>
                </a:solidFill>
              </a:rPr>
              <a:t>2025 NSRS (6HA+4HA): </a:t>
            </a:r>
          </a:p>
          <a:p>
            <a:r>
              <a:rPr lang="en-US" sz="1400" dirty="0">
                <a:solidFill>
                  <a:schemeClr val="accent6"/>
                </a:solidFill>
              </a:rPr>
              <a:t>On avg. </a:t>
            </a:r>
            <a:r>
              <a:rPr lang="en-US" sz="1400" dirty="0">
                <a:solidFill>
                  <a:schemeClr val="accent4"/>
                </a:solidFill>
              </a:rPr>
              <a:t>169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Mar</a:t>
            </a:r>
            <a:r>
              <a:rPr lang="en-US" sz="1400" dirty="0">
                <a:solidFill>
                  <a:schemeClr val="accent6"/>
                </a:solidFill>
              </a:rPr>
              <a:t> by </a:t>
            </a:r>
            <a:r>
              <a:rPr lang="en-US" sz="1400" dirty="0">
                <a:solidFill>
                  <a:schemeClr val="accent4"/>
                </a:solidFill>
              </a:rPr>
              <a:t>311 </a:t>
            </a:r>
            <a:r>
              <a:rPr lang="en-US" sz="1400" dirty="0">
                <a:solidFill>
                  <a:schemeClr val="accent6"/>
                </a:solidFill>
              </a:rPr>
              <a:t>MW</a:t>
            </a:r>
          </a:p>
          <a:p>
            <a:r>
              <a:rPr lang="en-US" sz="1400" dirty="0">
                <a:solidFill>
                  <a:schemeClr val="accent6"/>
                </a:solidFill>
              </a:rPr>
              <a:t>On avg. </a:t>
            </a:r>
            <a:r>
              <a:rPr lang="en-US" sz="1400" dirty="0">
                <a:solidFill>
                  <a:schemeClr val="accent4"/>
                </a:solidFill>
              </a:rPr>
              <a:t>77 </a:t>
            </a:r>
            <a:r>
              <a:rPr lang="en-US" sz="1400" dirty="0">
                <a:solidFill>
                  <a:schemeClr val="accent6"/>
                </a:solidFill>
              </a:rPr>
              <a:t>MW decrease compared to 2025 (6HA) </a:t>
            </a:r>
          </a:p>
          <a:p>
            <a:r>
              <a:rPr lang="en-US" sz="1400" dirty="0">
                <a:solidFill>
                  <a:schemeClr val="accent6"/>
                </a:solidFill>
              </a:rPr>
              <a:t>Largest decrease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189 </a:t>
            </a:r>
            <a:r>
              <a:rPr lang="en-US" sz="1400" dirty="0">
                <a:solidFill>
                  <a:schemeClr val="accent6"/>
                </a:solidFill>
              </a:rPr>
              <a:t>MW</a:t>
            </a:r>
          </a:p>
        </p:txBody>
      </p:sp>
    </p:spTree>
    <p:extLst>
      <p:ext uri="{BB962C8B-B14F-4D97-AF65-F5344CB8AC3E}">
        <p14:creationId xmlns:p14="http://schemas.microsoft.com/office/powerpoint/2010/main" val="3743774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650D2380-3019-A7AE-FB93-C27368DA55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30400"/>
            <a:ext cx="9144000" cy="4323644"/>
          </a:xfrm>
          <a:prstGeom prst="rect">
            <a:avLst/>
          </a:prstGeom>
        </p:spPr>
      </p:pic>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January</a:t>
            </a:r>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7F3A5BD0-3C8E-278D-401B-82A4B4E005DE}"/>
              </a:ext>
            </a:extLst>
          </p:cNvPr>
          <p:cNvSpPr txBox="1"/>
          <p:nvPr/>
        </p:nvSpPr>
        <p:spPr>
          <a:xfrm>
            <a:off x="1134980" y="938746"/>
            <a:ext cx="5039909" cy="1384995"/>
          </a:xfrm>
          <a:prstGeom prst="rect">
            <a:avLst/>
          </a:prstGeom>
          <a:noFill/>
        </p:spPr>
        <p:txBody>
          <a:bodyPr wrap="square" rtlCol="0">
            <a:spAutoFit/>
          </a:bodyPr>
          <a:lstStyle/>
          <a:p>
            <a:r>
              <a:rPr lang="en-US" sz="1350" dirty="0">
                <a:solidFill>
                  <a:schemeClr val="accent6"/>
                </a:solidFill>
              </a:rPr>
              <a:t>2025 NSRS (6HA): </a:t>
            </a:r>
          </a:p>
          <a:p>
            <a:r>
              <a:rPr lang="en-US" sz="1350" dirty="0">
                <a:solidFill>
                  <a:schemeClr val="accent6"/>
                </a:solidFill>
              </a:rPr>
              <a:t>Range: </a:t>
            </a:r>
            <a:r>
              <a:rPr lang="en-US" sz="1350" dirty="0">
                <a:solidFill>
                  <a:schemeClr val="accent4"/>
                </a:solidFill>
              </a:rPr>
              <a:t>2,303 – 3,704</a:t>
            </a:r>
            <a:r>
              <a:rPr lang="en-US" sz="1350" dirty="0">
                <a:solidFill>
                  <a:schemeClr val="accent6"/>
                </a:solidFill>
              </a:rPr>
              <a:t> MW;</a:t>
            </a:r>
          </a:p>
          <a:p>
            <a:r>
              <a:rPr lang="en-US" sz="1350" dirty="0">
                <a:solidFill>
                  <a:schemeClr val="accent6"/>
                </a:solidFill>
              </a:rPr>
              <a:t>Avg: </a:t>
            </a:r>
            <a:r>
              <a:rPr lang="en-US" sz="1350" dirty="0">
                <a:solidFill>
                  <a:schemeClr val="accent4"/>
                </a:solidFill>
              </a:rPr>
              <a:t>3,333</a:t>
            </a:r>
            <a:r>
              <a:rPr lang="en-US" sz="1350" dirty="0">
                <a:solidFill>
                  <a:schemeClr val="accent6"/>
                </a:solidFill>
              </a:rPr>
              <a:t> MW (</a:t>
            </a:r>
            <a:r>
              <a:rPr lang="en-US" sz="1350" dirty="0">
                <a:solidFill>
                  <a:schemeClr val="accent4"/>
                </a:solidFill>
              </a:rPr>
              <a:t>388</a:t>
            </a:r>
            <a:r>
              <a:rPr lang="en-US" sz="1350" dirty="0">
                <a:solidFill>
                  <a:schemeClr val="accent6"/>
                </a:solidFill>
              </a:rPr>
              <a:t> MW increase from prev. year)</a:t>
            </a:r>
          </a:p>
          <a:p>
            <a:r>
              <a:rPr lang="en-US" sz="1350" dirty="0">
                <a:solidFill>
                  <a:schemeClr val="accent6"/>
                </a:solidFill>
              </a:rPr>
              <a:t>2025 NSRS (6HA+4HA): </a:t>
            </a:r>
          </a:p>
          <a:p>
            <a:r>
              <a:rPr lang="en-US" sz="1350" dirty="0">
                <a:solidFill>
                  <a:schemeClr val="accent6"/>
                </a:solidFill>
              </a:rPr>
              <a:t>Range: </a:t>
            </a:r>
            <a:r>
              <a:rPr lang="en-US" sz="1350" dirty="0">
                <a:solidFill>
                  <a:schemeClr val="accent4"/>
                </a:solidFill>
              </a:rPr>
              <a:t>2,083 – 3,704</a:t>
            </a:r>
            <a:r>
              <a:rPr lang="en-US" sz="1350" dirty="0">
                <a:solidFill>
                  <a:schemeClr val="accent6"/>
                </a:solidFill>
              </a:rPr>
              <a:t> MW;</a:t>
            </a:r>
          </a:p>
          <a:p>
            <a:r>
              <a:rPr lang="en-US" sz="1350" dirty="0">
                <a:solidFill>
                  <a:schemeClr val="accent6"/>
                </a:solidFill>
              </a:rPr>
              <a:t>Avg: </a:t>
            </a:r>
            <a:r>
              <a:rPr lang="en-US" sz="1350" dirty="0">
                <a:solidFill>
                  <a:schemeClr val="accent4"/>
                </a:solidFill>
              </a:rPr>
              <a:t>3,182</a:t>
            </a:r>
            <a:r>
              <a:rPr lang="en-US" sz="1350" dirty="0">
                <a:solidFill>
                  <a:schemeClr val="accent6"/>
                </a:solidFill>
              </a:rPr>
              <a:t> MW (</a:t>
            </a:r>
            <a:r>
              <a:rPr lang="en-US" sz="1350" dirty="0">
                <a:solidFill>
                  <a:schemeClr val="accent4"/>
                </a:solidFill>
              </a:rPr>
              <a:t>151</a:t>
            </a:r>
            <a:r>
              <a:rPr lang="en-US" sz="1350" dirty="0">
                <a:solidFill>
                  <a:schemeClr val="accent6"/>
                </a:solidFill>
              </a:rPr>
              <a:t> MW decrease compared to 2025 (6HA))</a:t>
            </a:r>
          </a:p>
        </p:txBody>
      </p:sp>
    </p:spTree>
    <p:extLst>
      <p:ext uri="{BB962C8B-B14F-4D97-AF65-F5344CB8AC3E}">
        <p14:creationId xmlns:p14="http://schemas.microsoft.com/office/powerpoint/2010/main" val="320464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 histogram&#10;&#10;Description automatically generated">
            <a:extLst>
              <a:ext uri="{FF2B5EF4-FFF2-40B4-BE49-F238E27FC236}">
                <a16:creationId xmlns:a16="http://schemas.microsoft.com/office/drawing/2014/main" id="{F86721D8-EF47-9D5D-0A5D-9379C8F501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98132"/>
            <a:ext cx="9144000" cy="4244623"/>
          </a:xfrm>
          <a:prstGeom prst="rect">
            <a:avLst/>
          </a:prstGeom>
        </p:spPr>
      </p:pic>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March</a:t>
            </a:r>
            <a:br>
              <a:rPr lang="en-US" sz="2800" dirty="0"/>
            </a:br>
            <a:endParaRPr lang="en-US" sz="2800"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1A67DDA-4CD5-7BCC-3440-20FAC9EF594A}"/>
              </a:ext>
            </a:extLst>
          </p:cNvPr>
          <p:cNvSpPr txBox="1"/>
          <p:nvPr/>
        </p:nvSpPr>
        <p:spPr>
          <a:xfrm>
            <a:off x="1109929" y="897139"/>
            <a:ext cx="5031095" cy="1384995"/>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Range: </a:t>
            </a:r>
            <a:r>
              <a:rPr lang="en-US" sz="1400" dirty="0">
                <a:solidFill>
                  <a:schemeClr val="accent4"/>
                </a:solidFill>
              </a:rPr>
              <a:t>1,830 – 3,691</a:t>
            </a:r>
            <a:r>
              <a:rPr lang="en-US" sz="1400" dirty="0">
                <a:solidFill>
                  <a:schemeClr val="accent6"/>
                </a:solidFill>
              </a:rPr>
              <a:t> MW;</a:t>
            </a:r>
          </a:p>
          <a:p>
            <a:r>
              <a:rPr lang="en-US" sz="1400" dirty="0">
                <a:solidFill>
                  <a:schemeClr val="accent6"/>
                </a:solidFill>
              </a:rPr>
              <a:t>Avg: </a:t>
            </a:r>
            <a:r>
              <a:rPr lang="en-US" sz="1400" dirty="0">
                <a:solidFill>
                  <a:schemeClr val="accent4"/>
                </a:solidFill>
              </a:rPr>
              <a:t>2,837</a:t>
            </a:r>
            <a:r>
              <a:rPr lang="en-US" sz="1400" dirty="0">
                <a:solidFill>
                  <a:schemeClr val="accent6"/>
                </a:solidFill>
              </a:rPr>
              <a:t> MW (</a:t>
            </a:r>
            <a:r>
              <a:rPr lang="en-US" sz="1400" dirty="0">
                <a:solidFill>
                  <a:schemeClr val="accent4"/>
                </a:solidFill>
              </a:rPr>
              <a:t>308</a:t>
            </a:r>
            <a:r>
              <a:rPr lang="en-US" sz="1400" dirty="0">
                <a:solidFill>
                  <a:schemeClr val="accent6"/>
                </a:solidFill>
              </a:rPr>
              <a:t> MW increase from prev. year)</a:t>
            </a:r>
          </a:p>
          <a:p>
            <a:r>
              <a:rPr lang="en-US" sz="1400" dirty="0">
                <a:solidFill>
                  <a:schemeClr val="accent6"/>
                </a:solidFill>
              </a:rPr>
              <a:t>2025 NSRS (6HA+4HA): </a:t>
            </a:r>
          </a:p>
          <a:p>
            <a:r>
              <a:rPr lang="en-US" sz="1400" dirty="0">
                <a:solidFill>
                  <a:schemeClr val="accent6"/>
                </a:solidFill>
              </a:rPr>
              <a:t>Range: </a:t>
            </a:r>
            <a:r>
              <a:rPr lang="en-US" sz="1400" dirty="0">
                <a:solidFill>
                  <a:schemeClr val="accent4"/>
                </a:solidFill>
              </a:rPr>
              <a:t>1,822 – 3,691</a:t>
            </a:r>
            <a:r>
              <a:rPr lang="en-US" sz="1400" dirty="0">
                <a:solidFill>
                  <a:schemeClr val="accent6"/>
                </a:solidFill>
              </a:rPr>
              <a:t> MW;</a:t>
            </a:r>
          </a:p>
          <a:p>
            <a:r>
              <a:rPr lang="en-US" sz="1400" dirty="0">
                <a:solidFill>
                  <a:schemeClr val="accent6"/>
                </a:solidFill>
              </a:rPr>
              <a:t>Avg: </a:t>
            </a:r>
            <a:r>
              <a:rPr lang="en-US" sz="1400" dirty="0">
                <a:solidFill>
                  <a:schemeClr val="accent4"/>
                </a:solidFill>
              </a:rPr>
              <a:t>2,840</a:t>
            </a:r>
            <a:r>
              <a:rPr lang="en-US" sz="1400" dirty="0">
                <a:solidFill>
                  <a:schemeClr val="accent6"/>
                </a:solidFill>
              </a:rPr>
              <a:t> MW (</a:t>
            </a:r>
            <a:r>
              <a:rPr lang="en-US" sz="1400" dirty="0">
                <a:solidFill>
                  <a:schemeClr val="accent4"/>
                </a:solidFill>
              </a:rPr>
              <a:t>3</a:t>
            </a:r>
            <a:r>
              <a:rPr lang="en-US" sz="1400" dirty="0">
                <a:solidFill>
                  <a:schemeClr val="accent6"/>
                </a:solidFill>
              </a:rPr>
              <a:t> MW decrease compared to 2025 (6HA))</a:t>
            </a:r>
          </a:p>
        </p:txBody>
      </p:sp>
    </p:spTree>
    <p:extLst>
      <p:ext uri="{BB962C8B-B14F-4D97-AF65-F5344CB8AC3E}">
        <p14:creationId xmlns:p14="http://schemas.microsoft.com/office/powerpoint/2010/main" val="20828259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77D95EB2-99A3-DB5A-9360-0EB0B823C4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86843"/>
            <a:ext cx="9144000" cy="4303545"/>
          </a:xfrm>
          <a:prstGeom prst="rect">
            <a:avLst/>
          </a:prstGeom>
        </p:spPr>
      </p:pic>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sz="2800" dirty="0"/>
              <a:t>Non-Spin Comparison July</a:t>
            </a:r>
            <a:br>
              <a:rPr lang="en-US" sz="2800" dirty="0"/>
            </a:br>
            <a:endParaRPr lang="en-US" sz="2800" dirty="0"/>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E5A80E5-9DE2-4B0D-2F6A-706CD8C7CCE9}"/>
              </a:ext>
            </a:extLst>
          </p:cNvPr>
          <p:cNvSpPr txBox="1"/>
          <p:nvPr/>
        </p:nvSpPr>
        <p:spPr>
          <a:xfrm>
            <a:off x="1016599" y="919542"/>
            <a:ext cx="5109883" cy="1384995"/>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Range: </a:t>
            </a:r>
            <a:r>
              <a:rPr lang="en-US" sz="1400" dirty="0">
                <a:solidFill>
                  <a:schemeClr val="accent4"/>
                </a:solidFill>
              </a:rPr>
              <a:t>1,908 – 3,772</a:t>
            </a:r>
            <a:r>
              <a:rPr lang="en-US" sz="1400" dirty="0">
                <a:solidFill>
                  <a:schemeClr val="accent6"/>
                </a:solidFill>
              </a:rPr>
              <a:t> MW;</a:t>
            </a:r>
          </a:p>
          <a:p>
            <a:r>
              <a:rPr lang="en-US" sz="1400" dirty="0">
                <a:solidFill>
                  <a:schemeClr val="accent6"/>
                </a:solidFill>
              </a:rPr>
              <a:t>Avg: </a:t>
            </a:r>
            <a:r>
              <a:rPr lang="en-US" sz="1400" dirty="0">
                <a:solidFill>
                  <a:schemeClr val="accent4"/>
                </a:solidFill>
              </a:rPr>
              <a:t>2,606</a:t>
            </a:r>
            <a:r>
              <a:rPr lang="en-US" sz="1400" dirty="0">
                <a:solidFill>
                  <a:schemeClr val="accent6"/>
                </a:solidFill>
              </a:rPr>
              <a:t> MW (</a:t>
            </a:r>
            <a:r>
              <a:rPr lang="en-US" sz="1400" dirty="0">
                <a:solidFill>
                  <a:schemeClr val="accent4"/>
                </a:solidFill>
              </a:rPr>
              <a:t>103</a:t>
            </a:r>
            <a:r>
              <a:rPr lang="en-US" sz="1400" dirty="0">
                <a:solidFill>
                  <a:schemeClr val="accent6"/>
                </a:solidFill>
              </a:rPr>
              <a:t> MW increase from prev. year)</a:t>
            </a:r>
          </a:p>
          <a:p>
            <a:r>
              <a:rPr lang="en-US" sz="1400" dirty="0">
                <a:solidFill>
                  <a:schemeClr val="accent6"/>
                </a:solidFill>
              </a:rPr>
              <a:t>2025 NSRS (6HA+4HA): </a:t>
            </a:r>
          </a:p>
          <a:p>
            <a:r>
              <a:rPr lang="en-US" sz="1400" dirty="0">
                <a:solidFill>
                  <a:schemeClr val="accent6"/>
                </a:solidFill>
              </a:rPr>
              <a:t>Range: </a:t>
            </a:r>
            <a:r>
              <a:rPr lang="en-US" sz="1400" dirty="0">
                <a:solidFill>
                  <a:schemeClr val="accent4"/>
                </a:solidFill>
              </a:rPr>
              <a:t>1,908 – 3,772</a:t>
            </a:r>
            <a:r>
              <a:rPr lang="en-US" sz="1400" dirty="0">
                <a:solidFill>
                  <a:schemeClr val="accent6"/>
                </a:solidFill>
              </a:rPr>
              <a:t> MW;</a:t>
            </a:r>
          </a:p>
          <a:p>
            <a:r>
              <a:rPr lang="en-US" sz="1400" dirty="0">
                <a:solidFill>
                  <a:schemeClr val="accent6"/>
                </a:solidFill>
              </a:rPr>
              <a:t>Avg: </a:t>
            </a:r>
            <a:r>
              <a:rPr lang="en-US" sz="1400" dirty="0">
                <a:solidFill>
                  <a:schemeClr val="accent4"/>
                </a:solidFill>
              </a:rPr>
              <a:t>2,567</a:t>
            </a:r>
            <a:r>
              <a:rPr lang="en-US" sz="1400" dirty="0">
                <a:solidFill>
                  <a:schemeClr val="accent6"/>
                </a:solidFill>
              </a:rPr>
              <a:t> MW (</a:t>
            </a:r>
            <a:r>
              <a:rPr lang="en-US" sz="1400" dirty="0">
                <a:solidFill>
                  <a:schemeClr val="accent4"/>
                </a:solidFill>
              </a:rPr>
              <a:t>39</a:t>
            </a:r>
            <a:r>
              <a:rPr lang="en-US" sz="1400" dirty="0">
                <a:solidFill>
                  <a:schemeClr val="accent6"/>
                </a:solidFill>
              </a:rPr>
              <a:t> MW decrease compared to 2025 (6HA))</a:t>
            </a:r>
          </a:p>
        </p:txBody>
      </p:sp>
      <p:sp>
        <p:nvSpPr>
          <p:cNvPr id="3" name="TextBox 2">
            <a:extLst>
              <a:ext uri="{FF2B5EF4-FFF2-40B4-BE49-F238E27FC236}">
                <a16:creationId xmlns:a16="http://schemas.microsoft.com/office/drawing/2014/main" id="{205514DE-7E4B-5856-B44E-524D623F4186}"/>
              </a:ext>
            </a:extLst>
          </p:cNvPr>
          <p:cNvSpPr txBox="1"/>
          <p:nvPr/>
        </p:nvSpPr>
        <p:spPr>
          <a:xfrm>
            <a:off x="3571541" y="6553200"/>
            <a:ext cx="5109883" cy="276999"/>
          </a:xfrm>
          <a:prstGeom prst="rect">
            <a:avLst/>
          </a:prstGeom>
          <a:noFill/>
        </p:spPr>
        <p:txBody>
          <a:bodyPr wrap="square" rtlCol="0">
            <a:spAutoFit/>
          </a:bodyPr>
          <a:lstStyle/>
          <a:p>
            <a:r>
              <a:rPr lang="en-US" sz="1200" dirty="0">
                <a:solidFill>
                  <a:schemeClr val="tx2"/>
                </a:solidFill>
              </a:rPr>
              <a:t>Proposed = On-peak 6HA (HE07-HE22) + Off-peak 4HA (HE23-HE06)</a:t>
            </a:r>
          </a:p>
        </p:txBody>
      </p:sp>
    </p:spTree>
    <p:extLst>
      <p:ext uri="{BB962C8B-B14F-4D97-AF65-F5344CB8AC3E}">
        <p14:creationId xmlns:p14="http://schemas.microsoft.com/office/powerpoint/2010/main" val="5052690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sz="2800" dirty="0"/>
              <a:t>Summary</a:t>
            </a:r>
            <a:endParaRPr lang="en-US" sz="2800"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a:xfrm>
            <a:off x="304800" y="855406"/>
            <a:ext cx="4404360" cy="5064627"/>
          </a:xfrm>
        </p:spPr>
        <p:txBody>
          <a:bodyPr/>
          <a:lstStyle/>
          <a:p>
            <a:r>
              <a:rPr lang="en-US" sz="1400" dirty="0"/>
              <a:t>Based on the analysis ERCOT has conducted thus far, </a:t>
            </a:r>
          </a:p>
          <a:p>
            <a:pPr lvl="1"/>
            <a:r>
              <a:rPr lang="en-US" sz="1400" dirty="0"/>
              <a:t>ERCOT is not considering any changes in the methodologies used to compute Responsive Reserve Service for 2025. </a:t>
            </a:r>
          </a:p>
          <a:p>
            <a:pPr lvl="1"/>
            <a:r>
              <a:rPr lang="en-US" sz="1400" dirty="0"/>
              <a:t>ERCOT is considering changes in the methodology used to compute the Regulation Service, ERCOT Contingency Reserve Service, and Non-Spinning Reserve Service requirements  for 2025. </a:t>
            </a:r>
          </a:p>
          <a:p>
            <a:r>
              <a:rPr lang="en-US" sz="1400" dirty="0"/>
              <a:t>The proposed timeline for this review is included alongside.</a:t>
            </a:r>
          </a:p>
          <a:p>
            <a:endParaRPr lang="en-US" sz="1400" dirty="0"/>
          </a:p>
          <a:p>
            <a:r>
              <a:rPr lang="en-US" sz="1400" dirty="0"/>
              <a:t>Similar to last year, to make the AS Methodology review process more efficient, ERCOT plans to provide all relevant details on the proposed methodology during the July/August working group discussions and provide just a summary of the proposed changes during the September/October discussions. </a:t>
            </a:r>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sp>
        <p:nvSpPr>
          <p:cNvPr id="18" name="Content Placeholder 17">
            <a:extLst>
              <a:ext uri="{FF2B5EF4-FFF2-40B4-BE49-F238E27FC236}">
                <a16:creationId xmlns:a16="http://schemas.microsoft.com/office/drawing/2014/main" id="{6355D24C-CA22-83E1-92FB-665913C14413}"/>
              </a:ext>
            </a:extLst>
          </p:cNvPr>
          <p:cNvSpPr>
            <a:spLocks noGrp="1"/>
          </p:cNvSpPr>
          <p:nvPr>
            <p:ph idx="4294967295"/>
          </p:nvPr>
        </p:nvSpPr>
        <p:spPr>
          <a:xfrm>
            <a:off x="4709160" y="855406"/>
            <a:ext cx="4206875" cy="4596581"/>
          </a:xfrm>
          <a:prstGeom prst="rect">
            <a:avLst/>
          </a:prstGeom>
          <a:solidFill>
            <a:schemeClr val="bg1">
              <a:lumMod val="95000"/>
            </a:schemeClr>
          </a:solidFill>
          <a:ln w="28575">
            <a:solidFill>
              <a:schemeClr val="accent1"/>
            </a:solidFill>
          </a:ln>
        </p:spPr>
        <p:txBody>
          <a:bodyPr/>
          <a:lstStyle/>
          <a:p>
            <a:pPr marL="0" indent="0">
              <a:buNone/>
            </a:pPr>
            <a:r>
              <a:rPr lang="en-US" sz="1600" b="1" u="sng" cap="all" dirty="0">
                <a:solidFill>
                  <a:schemeClr val="tx1"/>
                </a:solidFill>
              </a:rPr>
              <a:t>2025 Methodology Review Timeline </a:t>
            </a:r>
          </a:p>
          <a:p>
            <a:endParaRPr lang="en-US" sz="1600" dirty="0">
              <a:solidFill>
                <a:schemeClr val="accent2"/>
              </a:solidFill>
            </a:endParaRPr>
          </a:p>
          <a:p>
            <a:pPr>
              <a:buFont typeface="Wingdings" panose="05000000000000000000" pitchFamily="2" charset="2"/>
              <a:buChar char="ü"/>
            </a:pPr>
            <a:r>
              <a:rPr lang="en-US" sz="1600" dirty="0">
                <a:solidFill>
                  <a:schemeClr val="accent2"/>
                </a:solidFill>
              </a:rPr>
              <a:t>July 23, 2024 – WMWG</a:t>
            </a:r>
          </a:p>
          <a:p>
            <a:pPr>
              <a:buFont typeface="Wingdings" panose="05000000000000000000" pitchFamily="2" charset="2"/>
              <a:buChar char="ü"/>
            </a:pPr>
            <a:r>
              <a:rPr lang="en-US" sz="1600" dirty="0">
                <a:solidFill>
                  <a:schemeClr val="accent2"/>
                </a:solidFill>
              </a:rPr>
              <a:t>July 24, 2024 – PDCWG</a:t>
            </a:r>
          </a:p>
          <a:p>
            <a:endParaRPr lang="en-US" sz="1600" dirty="0">
              <a:solidFill>
                <a:schemeClr val="accent2"/>
              </a:solidFill>
            </a:endParaRPr>
          </a:p>
          <a:p>
            <a:pPr>
              <a:buFont typeface="Wingdings" panose="05000000000000000000" pitchFamily="2" charset="2"/>
              <a:buChar char="ü"/>
            </a:pPr>
            <a:r>
              <a:rPr lang="en-US" sz="1600" dirty="0">
                <a:solidFill>
                  <a:schemeClr val="accent2"/>
                </a:solidFill>
              </a:rPr>
              <a:t>August 15, 2024 – OWG (Proposed)</a:t>
            </a:r>
          </a:p>
          <a:p>
            <a:pPr>
              <a:buFont typeface="Wingdings" panose="05000000000000000000" pitchFamily="2" charset="2"/>
              <a:buChar char="ü"/>
            </a:pPr>
            <a:r>
              <a:rPr lang="en-US" sz="1600" dirty="0">
                <a:solidFill>
                  <a:schemeClr val="accent2"/>
                </a:solidFill>
              </a:rPr>
              <a:t>August 21, 2024 – PDCWG (Proposed)</a:t>
            </a:r>
          </a:p>
          <a:p>
            <a:r>
              <a:rPr lang="en-US" sz="1600" dirty="0">
                <a:solidFill>
                  <a:schemeClr val="accent2"/>
                </a:solidFill>
              </a:rPr>
              <a:t>August 30, 2024 – WMWG (Proposed)</a:t>
            </a:r>
          </a:p>
          <a:p>
            <a:endParaRPr lang="en-US" sz="1600" dirty="0">
              <a:solidFill>
                <a:schemeClr val="accent2"/>
              </a:solidFill>
            </a:endParaRPr>
          </a:p>
          <a:p>
            <a:r>
              <a:rPr lang="en-US" sz="1600" dirty="0">
                <a:solidFill>
                  <a:schemeClr val="accent2"/>
                </a:solidFill>
              </a:rPr>
              <a:t>September 09, 2024 – ROS</a:t>
            </a:r>
          </a:p>
          <a:p>
            <a:r>
              <a:rPr lang="en-US" sz="1600" dirty="0">
                <a:solidFill>
                  <a:schemeClr val="accent2"/>
                </a:solidFill>
              </a:rPr>
              <a:t>September 11, 2024 – WMS</a:t>
            </a:r>
          </a:p>
          <a:p>
            <a:r>
              <a:rPr lang="en-US" sz="1600" dirty="0">
                <a:solidFill>
                  <a:schemeClr val="accent2"/>
                </a:solidFill>
              </a:rPr>
              <a:t>September 25, 2024 – TAC</a:t>
            </a:r>
          </a:p>
          <a:p>
            <a:endParaRPr lang="en-US" sz="1600" dirty="0">
              <a:solidFill>
                <a:schemeClr val="accent2"/>
              </a:solidFill>
            </a:endParaRPr>
          </a:p>
          <a:p>
            <a:r>
              <a:rPr lang="en-US" sz="1600" dirty="0">
                <a:solidFill>
                  <a:schemeClr val="accent2"/>
                </a:solidFill>
              </a:rPr>
              <a:t>October 10, 2024 – </a:t>
            </a:r>
            <a:r>
              <a:rPr lang="en-US" sz="1600" dirty="0" err="1">
                <a:solidFill>
                  <a:schemeClr val="accent2"/>
                </a:solidFill>
              </a:rPr>
              <a:t>BoD</a:t>
            </a:r>
            <a:endParaRPr lang="en-US" sz="1600" dirty="0">
              <a:solidFill>
                <a:schemeClr val="accent2"/>
              </a:solidFill>
            </a:endParaRPr>
          </a:p>
          <a:p>
            <a:r>
              <a:rPr lang="en-US" sz="1600" dirty="0">
                <a:solidFill>
                  <a:schemeClr val="accent2"/>
                </a:solidFill>
              </a:rPr>
              <a:t>Nov or Dec 2024 – PUC</a:t>
            </a:r>
          </a:p>
        </p:txBody>
      </p:sp>
      <p:sp>
        <p:nvSpPr>
          <p:cNvPr id="2" name="Content Placeholder 13">
            <a:extLst>
              <a:ext uri="{FF2B5EF4-FFF2-40B4-BE49-F238E27FC236}">
                <a16:creationId xmlns:a16="http://schemas.microsoft.com/office/drawing/2014/main" id="{632C363B-BE1C-FC16-DAA3-55EA7732BADC}"/>
              </a:ext>
            </a:extLst>
          </p:cNvPr>
          <p:cNvSpPr txBox="1">
            <a:spLocks/>
          </p:cNvSpPr>
          <p:nvPr/>
        </p:nvSpPr>
        <p:spPr>
          <a:xfrm>
            <a:off x="304800" y="5580037"/>
            <a:ext cx="8587740" cy="84511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US" sz="1400" dirty="0"/>
              <a:t>Please reach out to Luis Hinojosa if you have any additional feedback on the proposed 2025 AS Methodology following this meeting.</a:t>
            </a:r>
            <a:endParaRPr lang="en-US" dirty="0"/>
          </a:p>
        </p:txBody>
      </p:sp>
    </p:spTree>
    <p:extLst>
      <p:ext uri="{BB962C8B-B14F-4D97-AF65-F5344CB8AC3E}">
        <p14:creationId xmlns:p14="http://schemas.microsoft.com/office/powerpoint/2010/main" val="3289444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sp>
        <p:nvSpPr>
          <p:cNvPr id="5" name="Content Placeholder 4"/>
          <p:cNvSpPr>
            <a:spLocks noGrp="1"/>
          </p:cNvSpPr>
          <p:nvPr>
            <p:ph idx="16"/>
          </p:nvPr>
        </p:nvSpPr>
        <p:spPr>
          <a:xfrm>
            <a:off x="768668" y="2791587"/>
            <a:ext cx="7606665" cy="1198626"/>
          </a:xfrm>
        </p:spPr>
        <p:txBody>
          <a:bodyPr/>
          <a:lstStyle/>
          <a:p>
            <a:r>
              <a:rPr lang="en-US" dirty="0"/>
              <a:t>Suggestions?</a:t>
            </a:r>
          </a:p>
        </p:txBody>
      </p:sp>
    </p:spTree>
    <p:extLst>
      <p:ext uri="{BB962C8B-B14F-4D97-AF65-F5344CB8AC3E}">
        <p14:creationId xmlns:p14="http://schemas.microsoft.com/office/powerpoint/2010/main" val="36326168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38</a:t>
            </a:fld>
            <a:endParaRPr lang="en-US" dirty="0"/>
          </a:p>
        </p:txBody>
      </p:sp>
      <p:sp>
        <p:nvSpPr>
          <p:cNvPr id="5" name="Content Placeholder 4"/>
          <p:cNvSpPr>
            <a:spLocks noGrp="1"/>
          </p:cNvSpPr>
          <p:nvPr>
            <p:ph idx="16"/>
          </p:nvPr>
        </p:nvSpPr>
        <p:spPr>
          <a:xfrm>
            <a:off x="768668" y="2791587"/>
            <a:ext cx="7606665" cy="1198626"/>
          </a:xfrm>
        </p:spPr>
        <p:txBody>
          <a:bodyPr/>
          <a:lstStyle/>
          <a:p>
            <a:r>
              <a:rPr lang="en-US" dirty="0"/>
              <a:t>Appendix</a:t>
            </a:r>
          </a:p>
        </p:txBody>
      </p:sp>
    </p:spTree>
    <p:extLst>
      <p:ext uri="{BB962C8B-B14F-4D97-AF65-F5344CB8AC3E}">
        <p14:creationId xmlns:p14="http://schemas.microsoft.com/office/powerpoint/2010/main" val="39714006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6BAB2-485A-3EBE-3986-131A805D0C5A}"/>
              </a:ext>
            </a:extLst>
          </p:cNvPr>
          <p:cNvSpPr>
            <a:spLocks noGrp="1"/>
          </p:cNvSpPr>
          <p:nvPr>
            <p:ph type="title"/>
          </p:nvPr>
        </p:nvSpPr>
        <p:spPr/>
        <p:txBody>
          <a:bodyPr/>
          <a:lstStyle/>
          <a:p>
            <a:r>
              <a:rPr lang="en-US" sz="2800" dirty="0"/>
              <a:t>NSRS Deployment (01/2023 – 06/2024)</a:t>
            </a:r>
          </a:p>
        </p:txBody>
      </p:sp>
      <p:sp>
        <p:nvSpPr>
          <p:cNvPr id="4" name="Slide Number Placeholder 3">
            <a:extLst>
              <a:ext uri="{FF2B5EF4-FFF2-40B4-BE49-F238E27FC236}">
                <a16:creationId xmlns:a16="http://schemas.microsoft.com/office/drawing/2014/main" id="{525BED07-3D48-F7E6-474E-529B7830FEE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3" name="Table 2">
            <a:extLst>
              <a:ext uri="{FF2B5EF4-FFF2-40B4-BE49-F238E27FC236}">
                <a16:creationId xmlns:a16="http://schemas.microsoft.com/office/drawing/2014/main" id="{C1AA2DE4-6244-32BA-2415-1C248FFA789D}"/>
              </a:ext>
            </a:extLst>
          </p:cNvPr>
          <p:cNvGraphicFramePr>
            <a:graphicFrameLocks noGrp="1"/>
          </p:cNvGraphicFramePr>
          <p:nvPr/>
        </p:nvGraphicFramePr>
        <p:xfrm>
          <a:off x="732862" y="987069"/>
          <a:ext cx="7486903" cy="1320800"/>
        </p:xfrm>
        <a:graphic>
          <a:graphicData uri="http://schemas.openxmlformats.org/drawingml/2006/table">
            <a:tbl>
              <a:tblPr firstRow="1" bandRow="1">
                <a:tableStyleId>{5C22544A-7EE6-4342-B048-85BDC9FD1C3A}</a:tableStyleId>
              </a:tblPr>
              <a:tblGrid>
                <a:gridCol w="1866682">
                  <a:extLst>
                    <a:ext uri="{9D8B030D-6E8A-4147-A177-3AD203B41FA5}">
                      <a16:colId xmlns:a16="http://schemas.microsoft.com/office/drawing/2014/main" val="1943367582"/>
                    </a:ext>
                  </a:extLst>
                </a:gridCol>
                <a:gridCol w="1873407">
                  <a:extLst>
                    <a:ext uri="{9D8B030D-6E8A-4147-A177-3AD203B41FA5}">
                      <a16:colId xmlns:a16="http://schemas.microsoft.com/office/drawing/2014/main" val="3635150555"/>
                    </a:ext>
                  </a:extLst>
                </a:gridCol>
                <a:gridCol w="1873407">
                  <a:extLst>
                    <a:ext uri="{9D8B030D-6E8A-4147-A177-3AD203B41FA5}">
                      <a16:colId xmlns:a16="http://schemas.microsoft.com/office/drawing/2014/main" val="4013214858"/>
                    </a:ext>
                  </a:extLst>
                </a:gridCol>
                <a:gridCol w="1873407">
                  <a:extLst>
                    <a:ext uri="{9D8B030D-6E8A-4147-A177-3AD203B41FA5}">
                      <a16:colId xmlns:a16="http://schemas.microsoft.com/office/drawing/2014/main" val="3902952229"/>
                    </a:ext>
                  </a:extLst>
                </a:gridCol>
              </a:tblGrid>
              <a:tr h="370840">
                <a:tc>
                  <a:txBody>
                    <a:bodyPr/>
                    <a:lstStyle/>
                    <a:p>
                      <a:pPr algn="ctr"/>
                      <a:r>
                        <a:rPr lang="en-US" sz="1600" dirty="0"/>
                        <a:t>Year</a:t>
                      </a:r>
                    </a:p>
                  </a:txBody>
                  <a:tcPr anchor="ctr"/>
                </a:tc>
                <a:tc>
                  <a:txBody>
                    <a:bodyPr/>
                    <a:lstStyle/>
                    <a:p>
                      <a:pPr algn="ctr"/>
                      <a:r>
                        <a:rPr lang="en-US" sz="1600" dirty="0"/>
                        <a:t>Average MW Deployed</a:t>
                      </a:r>
                    </a:p>
                  </a:txBody>
                  <a:tcPr anchor="ctr"/>
                </a:tc>
                <a:tc>
                  <a:txBody>
                    <a:bodyPr/>
                    <a:lstStyle/>
                    <a:p>
                      <a:pPr algn="ctr"/>
                      <a:r>
                        <a:rPr lang="en-US" sz="1600" dirty="0"/>
                        <a:t>Deployment Duration</a:t>
                      </a:r>
                    </a:p>
                  </a:txBody>
                  <a:tcPr anchor="ctr"/>
                </a:tc>
                <a:tc>
                  <a:txBody>
                    <a:bodyPr/>
                    <a:lstStyle/>
                    <a:p>
                      <a:pPr algn="ctr"/>
                      <a:r>
                        <a:rPr lang="en-US" sz="1600" dirty="0"/>
                        <a:t>Number of Events</a:t>
                      </a:r>
                    </a:p>
                  </a:txBody>
                  <a:tcPr anchor="ctr"/>
                </a:tc>
                <a:extLst>
                  <a:ext uri="{0D108BD9-81ED-4DB2-BD59-A6C34878D82A}">
                    <a16:rowId xmlns:a16="http://schemas.microsoft.com/office/drawing/2014/main" val="2408443552"/>
                  </a:ext>
                </a:extLst>
              </a:tr>
              <a:tr h="370840">
                <a:tc>
                  <a:txBody>
                    <a:bodyPr/>
                    <a:lstStyle/>
                    <a:p>
                      <a:pPr algn="ctr"/>
                      <a:r>
                        <a:rPr lang="en-US" sz="1400" dirty="0">
                          <a:solidFill>
                            <a:schemeClr val="accent2"/>
                          </a:solidFill>
                        </a:rPr>
                        <a:t>2023</a:t>
                      </a:r>
                    </a:p>
                  </a:txBody>
                  <a:tcPr anchor="ctr"/>
                </a:tc>
                <a:tc>
                  <a:txBody>
                    <a:bodyPr/>
                    <a:lstStyle/>
                    <a:p>
                      <a:pPr algn="ctr"/>
                      <a:r>
                        <a:rPr lang="en-US" sz="1400" dirty="0">
                          <a:solidFill>
                            <a:schemeClr val="accent2"/>
                          </a:solidFill>
                        </a:rPr>
                        <a:t>629</a:t>
                      </a:r>
                    </a:p>
                  </a:txBody>
                  <a:tcPr anchor="ctr"/>
                </a:tc>
                <a:tc>
                  <a:txBody>
                    <a:bodyPr/>
                    <a:lstStyle/>
                    <a:p>
                      <a:pPr algn="ctr"/>
                      <a:r>
                        <a:rPr lang="en-US" sz="1400" dirty="0">
                          <a:solidFill>
                            <a:schemeClr val="accent2"/>
                          </a:solidFill>
                        </a:rPr>
                        <a:t>2.07 </a:t>
                      </a:r>
                      <a:r>
                        <a:rPr lang="en-US" sz="1400" dirty="0" err="1">
                          <a:solidFill>
                            <a:schemeClr val="accent2"/>
                          </a:solidFill>
                        </a:rPr>
                        <a:t>Hrs</a:t>
                      </a:r>
                      <a:endParaRPr lang="en-US" sz="1400" dirty="0">
                        <a:solidFill>
                          <a:schemeClr val="accent2"/>
                        </a:solidFill>
                      </a:endParaRPr>
                    </a:p>
                  </a:txBody>
                  <a:tcPr anchor="ctr"/>
                </a:tc>
                <a:tc>
                  <a:txBody>
                    <a:bodyPr/>
                    <a:lstStyle/>
                    <a:p>
                      <a:pPr algn="ctr"/>
                      <a:r>
                        <a:rPr lang="en-US" sz="1400" dirty="0">
                          <a:solidFill>
                            <a:schemeClr val="accent2"/>
                          </a:solidFill>
                        </a:rPr>
                        <a:t>44</a:t>
                      </a:r>
                    </a:p>
                  </a:txBody>
                  <a:tcPr anchor="ctr"/>
                </a:tc>
                <a:extLst>
                  <a:ext uri="{0D108BD9-81ED-4DB2-BD59-A6C34878D82A}">
                    <a16:rowId xmlns:a16="http://schemas.microsoft.com/office/drawing/2014/main" val="3308883065"/>
                  </a:ext>
                </a:extLst>
              </a:tr>
              <a:tr h="370840">
                <a:tc>
                  <a:txBody>
                    <a:bodyPr/>
                    <a:lstStyle/>
                    <a:p>
                      <a:pPr algn="ctr"/>
                      <a:r>
                        <a:rPr lang="en-US" sz="1400" dirty="0">
                          <a:solidFill>
                            <a:schemeClr val="accent2"/>
                          </a:solidFill>
                        </a:rPr>
                        <a:t>2024</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400" dirty="0">
                          <a:solidFill>
                            <a:schemeClr val="accent2"/>
                          </a:solidFill>
                        </a:rPr>
                        <a:t>1,087</a:t>
                      </a:r>
                    </a:p>
                  </a:txBody>
                  <a:tcPr anchor="ctr"/>
                </a:tc>
                <a:tc>
                  <a:txBody>
                    <a:bodyPr/>
                    <a:lstStyle/>
                    <a:p>
                      <a:pPr algn="ctr"/>
                      <a:r>
                        <a:rPr lang="en-US" sz="1400" dirty="0">
                          <a:solidFill>
                            <a:schemeClr val="accent2"/>
                          </a:solidFill>
                        </a:rPr>
                        <a:t>4.09 </a:t>
                      </a:r>
                      <a:r>
                        <a:rPr lang="en-US" sz="1400" dirty="0" err="1">
                          <a:solidFill>
                            <a:schemeClr val="accent2"/>
                          </a:solidFill>
                        </a:rPr>
                        <a:t>Hrs</a:t>
                      </a:r>
                      <a:endParaRPr lang="en-US" sz="1400" dirty="0">
                        <a:solidFill>
                          <a:schemeClr val="accent2"/>
                        </a:solidFill>
                      </a:endParaRPr>
                    </a:p>
                  </a:txBody>
                  <a:tcPr anchor="ctr"/>
                </a:tc>
                <a:tc>
                  <a:txBody>
                    <a:bodyPr/>
                    <a:lstStyle/>
                    <a:p>
                      <a:pPr algn="ctr"/>
                      <a:r>
                        <a:rPr lang="en-US" sz="1400" dirty="0">
                          <a:solidFill>
                            <a:schemeClr val="accent2"/>
                          </a:solidFill>
                        </a:rPr>
                        <a:t>8</a:t>
                      </a:r>
                    </a:p>
                  </a:txBody>
                  <a:tcPr anchor="ctr"/>
                </a:tc>
                <a:extLst>
                  <a:ext uri="{0D108BD9-81ED-4DB2-BD59-A6C34878D82A}">
                    <a16:rowId xmlns:a16="http://schemas.microsoft.com/office/drawing/2014/main" val="2211392128"/>
                  </a:ext>
                </a:extLst>
              </a:tr>
            </a:tbl>
          </a:graphicData>
        </a:graphic>
      </p:graphicFrame>
      <p:pic>
        <p:nvPicPr>
          <p:cNvPr id="8" name="Picture 7">
            <a:extLst>
              <a:ext uri="{FF2B5EF4-FFF2-40B4-BE49-F238E27FC236}">
                <a16:creationId xmlns:a16="http://schemas.microsoft.com/office/drawing/2014/main" id="{C2577857-C0E1-450F-0E24-012A71B45790}"/>
              </a:ext>
            </a:extLst>
          </p:cNvPr>
          <p:cNvPicPr>
            <a:picLocks noChangeAspect="1"/>
          </p:cNvPicPr>
          <p:nvPr/>
        </p:nvPicPr>
        <p:blipFill>
          <a:blip r:embed="rId3"/>
          <a:stretch>
            <a:fillRect/>
          </a:stretch>
        </p:blipFill>
        <p:spPr>
          <a:xfrm>
            <a:off x="431268" y="2383175"/>
            <a:ext cx="8090093" cy="4170025"/>
          </a:xfrm>
          <a:prstGeom prst="rect">
            <a:avLst/>
          </a:prstGeom>
        </p:spPr>
      </p:pic>
    </p:spTree>
    <p:extLst>
      <p:ext uri="{BB962C8B-B14F-4D97-AF65-F5344CB8AC3E}">
        <p14:creationId xmlns:p14="http://schemas.microsoft.com/office/powerpoint/2010/main" val="4252593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6"/>
          </p:nvPr>
        </p:nvSpPr>
        <p:spPr>
          <a:xfrm>
            <a:off x="1428750" y="2791587"/>
            <a:ext cx="6286500" cy="1198626"/>
          </a:xfrm>
        </p:spPr>
        <p:txBody>
          <a:bodyPr/>
          <a:lstStyle/>
          <a:p>
            <a:r>
              <a:rPr lang="en-US" dirty="0"/>
              <a:t>Responsive Reserve Service</a:t>
            </a:r>
          </a:p>
        </p:txBody>
      </p:sp>
    </p:spTree>
    <p:extLst>
      <p:ext uri="{BB962C8B-B14F-4D97-AF65-F5344CB8AC3E}">
        <p14:creationId xmlns:p14="http://schemas.microsoft.com/office/powerpoint/2010/main" val="21000823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6BAB2-485A-3EBE-3986-131A805D0C5A}"/>
              </a:ext>
            </a:extLst>
          </p:cNvPr>
          <p:cNvSpPr>
            <a:spLocks noGrp="1"/>
          </p:cNvSpPr>
          <p:nvPr>
            <p:ph type="title"/>
          </p:nvPr>
        </p:nvSpPr>
        <p:spPr/>
        <p:txBody>
          <a:bodyPr/>
          <a:lstStyle/>
          <a:p>
            <a:r>
              <a:rPr lang="en-US" sz="2800" dirty="0"/>
              <a:t>ECRS Deployment (06/2023 – 06/2024)</a:t>
            </a:r>
          </a:p>
        </p:txBody>
      </p:sp>
      <p:sp>
        <p:nvSpPr>
          <p:cNvPr id="4" name="Slide Number Placeholder 3">
            <a:extLst>
              <a:ext uri="{FF2B5EF4-FFF2-40B4-BE49-F238E27FC236}">
                <a16:creationId xmlns:a16="http://schemas.microsoft.com/office/drawing/2014/main" id="{525BED07-3D48-F7E6-474E-529B7830FEE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graphicFrame>
        <p:nvGraphicFramePr>
          <p:cNvPr id="7" name="Chart 6">
            <a:extLst>
              <a:ext uri="{FF2B5EF4-FFF2-40B4-BE49-F238E27FC236}">
                <a16:creationId xmlns:a16="http://schemas.microsoft.com/office/drawing/2014/main" id="{21EE934A-2A35-422E-60F3-58993FFEBBD3}"/>
              </a:ext>
            </a:extLst>
          </p:cNvPr>
          <p:cNvGraphicFramePr>
            <a:graphicFrameLocks/>
          </p:cNvGraphicFramePr>
          <p:nvPr/>
        </p:nvGraphicFramePr>
        <p:xfrm>
          <a:off x="-1" y="2761130"/>
          <a:ext cx="9144001" cy="36217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Table 8">
            <a:extLst>
              <a:ext uri="{FF2B5EF4-FFF2-40B4-BE49-F238E27FC236}">
                <a16:creationId xmlns:a16="http://schemas.microsoft.com/office/drawing/2014/main" id="{1849788F-8CC4-6E97-4FB5-2477EF86139C}"/>
              </a:ext>
            </a:extLst>
          </p:cNvPr>
          <p:cNvGraphicFramePr>
            <a:graphicFrameLocks noGrp="1"/>
          </p:cNvGraphicFramePr>
          <p:nvPr/>
        </p:nvGraphicFramePr>
        <p:xfrm>
          <a:off x="381000" y="1038038"/>
          <a:ext cx="8655422" cy="1447053"/>
        </p:xfrm>
        <a:graphic>
          <a:graphicData uri="http://schemas.openxmlformats.org/drawingml/2006/table">
            <a:tbl>
              <a:tblPr firstRow="1" bandRow="1">
                <a:tableStyleId>{5C22544A-7EE6-4342-B048-85BDC9FD1C3A}</a:tableStyleId>
              </a:tblPr>
              <a:tblGrid>
                <a:gridCol w="909918">
                  <a:extLst>
                    <a:ext uri="{9D8B030D-6E8A-4147-A177-3AD203B41FA5}">
                      <a16:colId xmlns:a16="http://schemas.microsoft.com/office/drawing/2014/main" val="2553524823"/>
                    </a:ext>
                  </a:extLst>
                </a:gridCol>
                <a:gridCol w="1243853">
                  <a:extLst>
                    <a:ext uri="{9D8B030D-6E8A-4147-A177-3AD203B41FA5}">
                      <a16:colId xmlns:a16="http://schemas.microsoft.com/office/drawing/2014/main" val="627960585"/>
                    </a:ext>
                  </a:extLst>
                </a:gridCol>
                <a:gridCol w="1653988">
                  <a:extLst>
                    <a:ext uri="{9D8B030D-6E8A-4147-A177-3AD203B41FA5}">
                      <a16:colId xmlns:a16="http://schemas.microsoft.com/office/drawing/2014/main" val="2407414198"/>
                    </a:ext>
                  </a:extLst>
                </a:gridCol>
                <a:gridCol w="1324535">
                  <a:extLst>
                    <a:ext uri="{9D8B030D-6E8A-4147-A177-3AD203B41FA5}">
                      <a16:colId xmlns:a16="http://schemas.microsoft.com/office/drawing/2014/main" val="3732485574"/>
                    </a:ext>
                  </a:extLst>
                </a:gridCol>
                <a:gridCol w="3523128">
                  <a:extLst>
                    <a:ext uri="{9D8B030D-6E8A-4147-A177-3AD203B41FA5}">
                      <a16:colId xmlns:a16="http://schemas.microsoft.com/office/drawing/2014/main" val="921551734"/>
                    </a:ext>
                  </a:extLst>
                </a:gridCol>
              </a:tblGrid>
              <a:tr h="623057">
                <a:tc>
                  <a:txBody>
                    <a:bodyPr/>
                    <a:lstStyle/>
                    <a:p>
                      <a:pPr algn="ctr" fontAlgn="b"/>
                      <a:r>
                        <a:rPr lang="en-US" sz="1050" b="1" i="0" u="none" strike="noStrike" dirty="0">
                          <a:solidFill>
                            <a:schemeClr val="bg1"/>
                          </a:solidFill>
                          <a:effectLst/>
                          <a:latin typeface="Arial" panose="020B0604020202020204" pitchFamily="34" charset="0"/>
                        </a:rPr>
                        <a:t>Year</a:t>
                      </a:r>
                    </a:p>
                  </a:txBody>
                  <a:tcPr marL="9525" marR="9525" marT="9525" marB="0" anchor="ctr"/>
                </a:tc>
                <a:tc>
                  <a:txBody>
                    <a:bodyPr/>
                    <a:lstStyle/>
                    <a:p>
                      <a:pPr algn="ctr" fontAlgn="b"/>
                      <a:r>
                        <a:rPr lang="en-US" sz="1050" b="1" i="0" u="none" strike="noStrike" dirty="0">
                          <a:solidFill>
                            <a:schemeClr val="bg1"/>
                          </a:solidFill>
                          <a:effectLst/>
                          <a:latin typeface="Arial" panose="020B0604020202020204" pitchFamily="34" charset="0"/>
                        </a:rPr>
                        <a:t>Average ECRS Deployed</a:t>
                      </a:r>
                    </a:p>
                  </a:txBody>
                  <a:tcPr marL="9525" marR="9525" marT="9525" marB="0" anchor="ctr"/>
                </a:tc>
                <a:tc>
                  <a:txBody>
                    <a:bodyPr/>
                    <a:lstStyle/>
                    <a:p>
                      <a:pPr algn="ctr" fontAlgn="b"/>
                      <a:r>
                        <a:rPr lang="en-US" sz="1050" b="1" i="0" u="none" strike="noStrike" dirty="0">
                          <a:solidFill>
                            <a:schemeClr val="bg1"/>
                          </a:solidFill>
                          <a:effectLst/>
                          <a:latin typeface="Arial" panose="020B0604020202020204" pitchFamily="34" charset="0"/>
                        </a:rPr>
                        <a:t>Deployment Duration</a:t>
                      </a:r>
                    </a:p>
                  </a:txBody>
                  <a:tcPr marL="9525" marR="9525" marT="9525" marB="0" anchor="ctr"/>
                </a:tc>
                <a:tc>
                  <a:txBody>
                    <a:bodyPr/>
                    <a:lstStyle/>
                    <a:p>
                      <a:pPr algn="ctr" fontAlgn="b"/>
                      <a:r>
                        <a:rPr lang="en-US" sz="1050" b="1" i="0" u="none" strike="noStrike" dirty="0">
                          <a:solidFill>
                            <a:schemeClr val="bg1"/>
                          </a:solidFill>
                          <a:effectLst/>
                          <a:latin typeface="Arial" panose="020B0604020202020204" pitchFamily="34" charset="0"/>
                        </a:rPr>
                        <a:t>Number of Events</a:t>
                      </a:r>
                    </a:p>
                  </a:txBody>
                  <a:tcPr marL="9525" marR="9525" marT="9525" marB="0" anchor="ctr"/>
                </a:tc>
                <a:tc>
                  <a:txBody>
                    <a:bodyPr/>
                    <a:lstStyle/>
                    <a:p>
                      <a:pPr algn="ctr" fontAlgn="b"/>
                      <a:r>
                        <a:rPr lang="en-US" sz="1050" b="1" i="0" u="none" strike="noStrike" dirty="0">
                          <a:solidFill>
                            <a:schemeClr val="bg1"/>
                          </a:solidFill>
                          <a:effectLst/>
                          <a:latin typeface="Arial" panose="020B0604020202020204" pitchFamily="34" charset="0"/>
                        </a:rPr>
                        <a:t>Reason for Deployment</a:t>
                      </a:r>
                    </a:p>
                  </a:txBody>
                  <a:tcPr marL="9525" marR="9525" marT="9525" marB="0" anchor="ctr"/>
                </a:tc>
                <a:extLst>
                  <a:ext uri="{0D108BD9-81ED-4DB2-BD59-A6C34878D82A}">
                    <a16:rowId xmlns:a16="http://schemas.microsoft.com/office/drawing/2014/main" val="4070892567"/>
                  </a:ext>
                </a:extLst>
              </a:tr>
              <a:tr h="205999">
                <a:tc rowSpan="2">
                  <a:txBody>
                    <a:bodyPr/>
                    <a:lstStyle/>
                    <a:p>
                      <a:pPr algn="ctr"/>
                      <a:r>
                        <a:rPr lang="en-US" sz="1200" dirty="0">
                          <a:solidFill>
                            <a:schemeClr val="accent2"/>
                          </a:solidFill>
                        </a:rPr>
                        <a:t>2023</a:t>
                      </a:r>
                    </a:p>
                  </a:txBody>
                  <a:tcPr anchor="ctr"/>
                </a:tc>
                <a:tc>
                  <a:txBody>
                    <a:bodyPr/>
                    <a:lstStyle/>
                    <a:p>
                      <a:pPr algn="ctr" fontAlgn="ctr"/>
                      <a:r>
                        <a:rPr lang="en-US" sz="1100" b="0" i="0" u="none" strike="noStrike" dirty="0">
                          <a:solidFill>
                            <a:schemeClr val="accent2"/>
                          </a:solidFill>
                          <a:effectLst/>
                          <a:latin typeface="Arial" panose="020B0604020202020204" pitchFamily="34" charset="0"/>
                        </a:rPr>
                        <a:t>23.50%</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1.14 </a:t>
                      </a:r>
                      <a:r>
                        <a:rPr lang="en-US" sz="1100" b="0" i="0" u="none" strike="noStrike" dirty="0" err="1">
                          <a:solidFill>
                            <a:schemeClr val="accent2"/>
                          </a:solidFill>
                          <a:effectLst/>
                          <a:latin typeface="Arial" panose="020B0604020202020204" pitchFamily="34" charset="0"/>
                        </a:rPr>
                        <a:t>Hrs</a:t>
                      </a:r>
                      <a:endParaRPr lang="en-US" sz="1100" b="0" i="0" u="none" strike="noStrike" dirty="0">
                        <a:solidFill>
                          <a:schemeClr val="accent2"/>
                        </a:solidFill>
                        <a:effectLst/>
                        <a:latin typeface="Arial" panose="020B0604020202020204" pitchFamily="34" charset="0"/>
                      </a:endParaRP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31</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Available capacity not sufficient for projected Net Load</a:t>
                      </a:r>
                    </a:p>
                  </a:txBody>
                  <a:tcPr marL="9525" marR="9525" marT="9525" marB="0" anchor="ctr"/>
                </a:tc>
                <a:extLst>
                  <a:ext uri="{0D108BD9-81ED-4DB2-BD59-A6C34878D82A}">
                    <a16:rowId xmlns:a16="http://schemas.microsoft.com/office/drawing/2014/main" val="2953804628"/>
                  </a:ext>
                </a:extLst>
              </a:tr>
              <a:tr h="205999">
                <a:tc vMerge="1">
                  <a:txBody>
                    <a:bodyPr/>
                    <a:lstStyle/>
                    <a:p>
                      <a:pPr algn="ctr"/>
                      <a:endParaRPr lang="en-US" sz="1200" dirty="0"/>
                    </a:p>
                  </a:txBody>
                  <a:tcPr anchor="ctr"/>
                </a:tc>
                <a:tc>
                  <a:txBody>
                    <a:bodyPr/>
                    <a:lstStyle/>
                    <a:p>
                      <a:pPr algn="ctr" fontAlgn="ctr"/>
                      <a:r>
                        <a:rPr lang="en-US" sz="1100" b="0" i="0" u="none" strike="noStrike" dirty="0">
                          <a:solidFill>
                            <a:schemeClr val="accent2"/>
                          </a:solidFill>
                          <a:effectLst/>
                          <a:latin typeface="Arial" panose="020B0604020202020204" pitchFamily="34" charset="0"/>
                        </a:rPr>
                        <a:t>27.10%</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0.09 </a:t>
                      </a:r>
                      <a:r>
                        <a:rPr lang="en-US" sz="1100" b="0" i="0" u="none" strike="noStrike" dirty="0" err="1">
                          <a:solidFill>
                            <a:schemeClr val="accent2"/>
                          </a:solidFill>
                          <a:effectLst/>
                          <a:latin typeface="Arial" panose="020B0604020202020204" pitchFamily="34" charset="0"/>
                        </a:rPr>
                        <a:t>Hrs</a:t>
                      </a:r>
                      <a:endParaRPr lang="en-US" sz="1100" b="0" i="0" u="none" strike="noStrike" dirty="0">
                        <a:solidFill>
                          <a:schemeClr val="accent2"/>
                        </a:solidFill>
                        <a:effectLst/>
                        <a:latin typeface="Arial" panose="020B0604020202020204" pitchFamily="34" charset="0"/>
                      </a:endParaRPr>
                    </a:p>
                  </a:txBody>
                  <a:tcPr marL="9525" marR="9525" marT="9525" marB="0" anchor="ctr"/>
                </a:tc>
                <a:tc>
                  <a:txBody>
                    <a:bodyPr/>
                    <a:lstStyle/>
                    <a:p>
                      <a:pPr algn="ctr" fontAlgn="ctr"/>
                      <a:r>
                        <a:rPr lang="en-US" sz="1100" b="0" i="0" u="none" strike="noStrike">
                          <a:solidFill>
                            <a:schemeClr val="accent2"/>
                          </a:solidFill>
                          <a:effectLst/>
                          <a:latin typeface="Arial" panose="020B0604020202020204" pitchFamily="34" charset="0"/>
                        </a:rPr>
                        <a:t>11</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Frequency below 59.91Hz</a:t>
                      </a:r>
                    </a:p>
                  </a:txBody>
                  <a:tcPr marL="9525" marR="9525" marT="9525" marB="0" anchor="ctr"/>
                </a:tc>
                <a:extLst>
                  <a:ext uri="{0D108BD9-81ED-4DB2-BD59-A6C34878D82A}">
                    <a16:rowId xmlns:a16="http://schemas.microsoft.com/office/drawing/2014/main" val="3745691143"/>
                  </a:ext>
                </a:extLst>
              </a:tr>
              <a:tr h="205999">
                <a:tc rowSpan="2">
                  <a:txBody>
                    <a:bodyPr/>
                    <a:lstStyle/>
                    <a:p>
                      <a:pPr algn="ctr"/>
                      <a:r>
                        <a:rPr lang="en-US" sz="1200" dirty="0">
                          <a:solidFill>
                            <a:schemeClr val="accent2"/>
                          </a:solidFill>
                        </a:rPr>
                        <a:t>2024</a:t>
                      </a:r>
                    </a:p>
                  </a:txBody>
                  <a:tcPr anchor="ctr"/>
                </a:tc>
                <a:tc>
                  <a:txBody>
                    <a:bodyPr/>
                    <a:lstStyle/>
                    <a:p>
                      <a:pPr algn="ctr" fontAlgn="ctr"/>
                      <a:r>
                        <a:rPr lang="en-US" sz="1100" b="0" i="0" u="none" strike="noStrike" dirty="0">
                          <a:solidFill>
                            <a:schemeClr val="accent2"/>
                          </a:solidFill>
                          <a:effectLst/>
                          <a:latin typeface="Arial" panose="020B0604020202020204" pitchFamily="34" charset="0"/>
                        </a:rPr>
                        <a:t>28.50%</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1.33 </a:t>
                      </a:r>
                      <a:r>
                        <a:rPr lang="en-US" sz="1100" b="0" i="0" u="none" strike="noStrike" dirty="0" err="1">
                          <a:solidFill>
                            <a:schemeClr val="accent2"/>
                          </a:solidFill>
                          <a:effectLst/>
                          <a:latin typeface="Arial" panose="020B0604020202020204" pitchFamily="34" charset="0"/>
                        </a:rPr>
                        <a:t>Hrs</a:t>
                      </a:r>
                      <a:endParaRPr lang="en-US" sz="1100" b="0" i="0" u="none" strike="noStrike" dirty="0">
                        <a:solidFill>
                          <a:schemeClr val="accent2"/>
                        </a:solidFill>
                        <a:effectLst/>
                        <a:latin typeface="Arial" panose="020B0604020202020204" pitchFamily="34" charset="0"/>
                      </a:endParaRP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5</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Available capacity not sufficient for projected Net Load</a:t>
                      </a:r>
                    </a:p>
                  </a:txBody>
                  <a:tcPr marL="9525" marR="9525" marT="9525" marB="0" anchor="ctr"/>
                </a:tc>
                <a:extLst>
                  <a:ext uri="{0D108BD9-81ED-4DB2-BD59-A6C34878D82A}">
                    <a16:rowId xmlns:a16="http://schemas.microsoft.com/office/drawing/2014/main" val="1603692465"/>
                  </a:ext>
                </a:extLst>
              </a:tr>
              <a:tr h="205999">
                <a:tc vMerge="1">
                  <a:txBody>
                    <a:bodyPr/>
                    <a:lstStyle/>
                    <a:p>
                      <a:pPr algn="ctr"/>
                      <a:endParaRPr lang="en-US" sz="1200" dirty="0"/>
                    </a:p>
                  </a:txBody>
                  <a:tcPr anchor="ctr"/>
                </a:tc>
                <a:tc>
                  <a:txBody>
                    <a:bodyPr/>
                    <a:lstStyle/>
                    <a:p>
                      <a:pPr algn="ctr" fontAlgn="ctr"/>
                      <a:r>
                        <a:rPr lang="en-US" sz="1100" b="0" i="0" u="none" strike="noStrike">
                          <a:solidFill>
                            <a:schemeClr val="accent2"/>
                          </a:solidFill>
                          <a:effectLst/>
                          <a:latin typeface="Arial" panose="020B0604020202020204" pitchFamily="34" charset="0"/>
                        </a:rPr>
                        <a:t>36.07%</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0.09 </a:t>
                      </a:r>
                      <a:r>
                        <a:rPr lang="en-US" sz="1100" b="0" i="0" u="none" strike="noStrike" dirty="0" err="1">
                          <a:solidFill>
                            <a:schemeClr val="accent2"/>
                          </a:solidFill>
                          <a:effectLst/>
                          <a:latin typeface="Arial" panose="020B0604020202020204" pitchFamily="34" charset="0"/>
                        </a:rPr>
                        <a:t>Hrs</a:t>
                      </a:r>
                      <a:endParaRPr lang="en-US" sz="1100" b="0" i="0" u="none" strike="noStrike" dirty="0">
                        <a:solidFill>
                          <a:schemeClr val="accent2"/>
                        </a:solidFill>
                        <a:effectLst/>
                        <a:latin typeface="Arial" panose="020B0604020202020204" pitchFamily="34" charset="0"/>
                      </a:endParaRP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5</a:t>
                      </a:r>
                    </a:p>
                  </a:txBody>
                  <a:tcPr marL="9525" marR="9525" marT="9525" marB="0" anchor="ctr"/>
                </a:tc>
                <a:tc>
                  <a:txBody>
                    <a:bodyPr/>
                    <a:lstStyle/>
                    <a:p>
                      <a:pPr algn="ctr" fontAlgn="ctr"/>
                      <a:r>
                        <a:rPr lang="en-US" sz="1100" b="0" i="0" u="none" strike="noStrike" dirty="0">
                          <a:solidFill>
                            <a:schemeClr val="accent2"/>
                          </a:solidFill>
                          <a:effectLst/>
                          <a:latin typeface="Arial" panose="020B0604020202020204" pitchFamily="34" charset="0"/>
                        </a:rPr>
                        <a:t>Frequency below 59.91Hz</a:t>
                      </a:r>
                    </a:p>
                  </a:txBody>
                  <a:tcPr marL="9525" marR="9525" marT="9525" marB="0" anchor="ctr"/>
                </a:tc>
                <a:extLst>
                  <a:ext uri="{0D108BD9-81ED-4DB2-BD59-A6C34878D82A}">
                    <a16:rowId xmlns:a16="http://schemas.microsoft.com/office/drawing/2014/main" val="1521128407"/>
                  </a:ext>
                </a:extLst>
              </a:tr>
            </a:tbl>
          </a:graphicData>
        </a:graphic>
      </p:graphicFrame>
    </p:spTree>
    <p:extLst>
      <p:ext uri="{BB962C8B-B14F-4D97-AF65-F5344CB8AC3E}">
        <p14:creationId xmlns:p14="http://schemas.microsoft.com/office/powerpoint/2010/main" val="1221041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a:t>Responsive Reserve Service (RRS) Methodology</a:t>
            </a:r>
          </a:p>
        </p:txBody>
      </p:sp>
      <p:sp>
        <p:nvSpPr>
          <p:cNvPr id="2" name="Content Placeholder 1"/>
          <p:cNvSpPr>
            <a:spLocks noGrp="1"/>
          </p:cNvSpPr>
          <p:nvPr>
            <p:ph idx="1"/>
          </p:nvPr>
        </p:nvSpPr>
        <p:spPr>
          <a:xfrm>
            <a:off x="304800" y="855406"/>
            <a:ext cx="5803392" cy="5064627"/>
          </a:xfrm>
        </p:spPr>
        <p:txBody>
          <a:bodyPr/>
          <a:lstStyle/>
          <a:p>
            <a:r>
              <a:rPr lang="en-US" sz="1600" dirty="0">
                <a:solidFill>
                  <a:schemeClr val="tx2"/>
                </a:solidFill>
              </a:rPr>
              <a:t>ERCOT is not proposing any change to the methodology used to compute RRS requirements in 2025.</a:t>
            </a:r>
          </a:p>
          <a:p>
            <a:pPr marL="0" indent="0">
              <a:buNone/>
            </a:pPr>
            <a:endParaRPr lang="en-US" sz="1600" dirty="0">
              <a:solidFill>
                <a:schemeClr val="tx2"/>
              </a:solidFill>
            </a:endParaRPr>
          </a:p>
          <a:p>
            <a:r>
              <a:rPr lang="en-US" sz="1600" dirty="0">
                <a:solidFill>
                  <a:schemeClr val="tx2"/>
                </a:solidFill>
              </a:rPr>
              <a:t>The preliminary RRS quantities for January 2025 through July 2025 in subsequent slides have been computed using 2023 and 2024 system inertia conditions and updated RRS table.</a:t>
            </a:r>
          </a:p>
          <a:p>
            <a:r>
              <a:rPr lang="en-US" sz="1600" dirty="0">
                <a:solidFill>
                  <a:schemeClr val="tx2"/>
                </a:solidFill>
              </a:rPr>
              <a:t>Updates to RRS Table:</a:t>
            </a:r>
          </a:p>
          <a:p>
            <a:pPr lvl="1"/>
            <a:r>
              <a:rPr lang="en-US" sz="1400" dirty="0">
                <a:solidFill>
                  <a:schemeClr val="tx2"/>
                </a:solidFill>
              </a:rPr>
              <a:t>The RRS table tracks RRS requirements for different inertia conditions. </a:t>
            </a:r>
          </a:p>
          <a:p>
            <a:pPr lvl="1"/>
            <a:r>
              <a:rPr lang="en-US" sz="1400" dirty="0">
                <a:solidFill>
                  <a:schemeClr val="tx2"/>
                </a:solidFill>
              </a:rPr>
              <a:t>NERC’s preliminary BAL-003 Interconnection Frequency Response Obligation (IFRO) for Operating Year (OY) 2025 assessment for ERCOT shows a increase in ERCOT’s IFRO. In order to align with ERCOT’s new IFRO, the minimum RRS-PFR limit for 2025 will change to 1,365 MW.</a:t>
            </a:r>
          </a:p>
          <a:p>
            <a:pPr lvl="1"/>
            <a:r>
              <a:rPr lang="en-US" sz="1400" dirty="0">
                <a:solidFill>
                  <a:schemeClr val="tx2"/>
                </a:solidFill>
              </a:rPr>
              <a:t>The RRS table was updated in 2024 to use a minimum RRS-PFR limit of 1,365 MW. </a:t>
            </a:r>
          </a:p>
          <a:p>
            <a:endParaRPr lang="en-US" sz="1600" dirty="0">
              <a:solidFill>
                <a:schemeClr val="tx2"/>
              </a:solidFill>
            </a:endParaRPr>
          </a:p>
        </p:txBody>
      </p:sp>
      <p:pic>
        <p:nvPicPr>
          <p:cNvPr id="3" name="Picture 3">
            <a:extLst>
              <a:ext uri="{FF2B5EF4-FFF2-40B4-BE49-F238E27FC236}">
                <a16:creationId xmlns:a16="http://schemas.microsoft.com/office/drawing/2014/main" id="{0E6D277A-26E6-AF07-D0D0-E8F877CA2F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7231" y="855406"/>
            <a:ext cx="2998851" cy="1856678"/>
          </a:xfrm>
          <a:prstGeom prst="rect">
            <a:avLst/>
          </a:prstGeom>
          <a:noFill/>
          <a:ln w="158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5">
            <a:extLst>
              <a:ext uri="{FF2B5EF4-FFF2-40B4-BE49-F238E27FC236}">
                <a16:creationId xmlns:a16="http://schemas.microsoft.com/office/drawing/2014/main" id="{F52DB5D7-7BCF-3F23-E617-EC3DF21817E9}"/>
              </a:ext>
            </a:extLst>
          </p:cNvPr>
          <p:cNvSpPr txBox="1"/>
          <p:nvPr/>
        </p:nvSpPr>
        <p:spPr>
          <a:xfrm>
            <a:off x="6047231" y="840865"/>
            <a:ext cx="784052" cy="152349"/>
          </a:xfrm>
          <a:prstGeom prst="rect">
            <a:avLst/>
          </a:prstGeom>
          <a:solidFill>
            <a:schemeClr val="bg1">
              <a:lumMod val="50000"/>
            </a:schemeClr>
          </a:solidFill>
        </p:spPr>
        <p:txBody>
          <a:bodyPr wrap="square" lIns="6858" tIns="6858" rIns="6858" bIns="6858">
            <a:spAutoFit/>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900" b="1">
                <a:solidFill>
                  <a:srgbClr val="FFFFFF"/>
                </a:solidFill>
              </a:rPr>
              <a:t>Responsive</a:t>
            </a:r>
          </a:p>
        </p:txBody>
      </p:sp>
      <p:sp>
        <p:nvSpPr>
          <p:cNvPr id="8" name="Content Placeholder 1">
            <a:extLst>
              <a:ext uri="{FF2B5EF4-FFF2-40B4-BE49-F238E27FC236}">
                <a16:creationId xmlns:a16="http://schemas.microsoft.com/office/drawing/2014/main" id="{E2ED4BEC-AA8B-B3AE-567B-182EC3BA2689}"/>
              </a:ext>
            </a:extLst>
          </p:cNvPr>
          <p:cNvSpPr txBox="1">
            <a:spLocks/>
          </p:cNvSpPr>
          <p:nvPr/>
        </p:nvSpPr>
        <p:spPr>
          <a:xfrm>
            <a:off x="380999" y="2860991"/>
            <a:ext cx="8665083" cy="3369122"/>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just">
              <a:buNone/>
            </a:pPr>
            <a:endParaRPr lang="en-US" sz="2400" dirty="0"/>
          </a:p>
          <a:p>
            <a:pPr marL="0" indent="0" algn="just">
              <a:buFont typeface="Arial" panose="020B0604020202020204" pitchFamily="34" charset="0"/>
              <a:buNone/>
            </a:pPr>
            <a:endParaRPr lang="en-US" sz="2400" dirty="0"/>
          </a:p>
          <a:p>
            <a:pPr marL="0" indent="0" algn="just">
              <a:buFont typeface="Arial" panose="020B0604020202020204" pitchFamily="34" charset="0"/>
              <a:buNone/>
            </a:pPr>
            <a:endParaRPr lang="en-US" dirty="0"/>
          </a:p>
        </p:txBody>
      </p:sp>
      <p:sp>
        <p:nvSpPr>
          <p:cNvPr id="5" name="Content Placeholder 1">
            <a:extLst>
              <a:ext uri="{FF2B5EF4-FFF2-40B4-BE49-F238E27FC236}">
                <a16:creationId xmlns:a16="http://schemas.microsoft.com/office/drawing/2014/main" id="{F36E0394-00E7-ABD5-EF12-FE1A7DE26ADE}"/>
              </a:ext>
            </a:extLst>
          </p:cNvPr>
          <p:cNvSpPr txBox="1">
            <a:spLocks/>
          </p:cNvSpPr>
          <p:nvPr/>
        </p:nvSpPr>
        <p:spPr>
          <a:xfrm>
            <a:off x="6047231" y="2712084"/>
            <a:ext cx="2998851" cy="843916"/>
          </a:xfrm>
          <a:prstGeom prst="rect">
            <a:avLst/>
          </a:prstGeom>
          <a:ln w="19050">
            <a:solidFill>
              <a:schemeClr val="accent1"/>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dirty="0">
                <a:solidFill>
                  <a:schemeClr val="tx2"/>
                </a:solidFill>
              </a:rPr>
              <a:t>Responsive Reserve Service (RRS) is reserved capacity that is procured to respond to low frequency events typically triggered by generating unit trips.</a:t>
            </a:r>
          </a:p>
        </p:txBody>
      </p:sp>
    </p:spTree>
    <p:extLst>
      <p:ext uri="{BB962C8B-B14F-4D97-AF65-F5344CB8AC3E}">
        <p14:creationId xmlns:p14="http://schemas.microsoft.com/office/powerpoint/2010/main" val="3978994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41626"/>
          </a:xfrm>
        </p:spPr>
        <p:txBody>
          <a:bodyPr/>
          <a:lstStyle/>
          <a:p>
            <a:r>
              <a:rPr lang="en-US" sz="2800" dirty="0"/>
              <a:t>2025 RRS Table</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graphicFrame>
        <p:nvGraphicFramePr>
          <p:cNvPr id="3" name="Table 2">
            <a:extLst>
              <a:ext uri="{FF2B5EF4-FFF2-40B4-BE49-F238E27FC236}">
                <a16:creationId xmlns:a16="http://schemas.microsoft.com/office/drawing/2014/main" id="{127E9C3A-F147-E1AB-6E22-9195445BF1E4}"/>
              </a:ext>
            </a:extLst>
          </p:cNvPr>
          <p:cNvGraphicFramePr>
            <a:graphicFrameLocks noGrp="1"/>
          </p:cNvGraphicFramePr>
          <p:nvPr>
            <p:extLst>
              <p:ext uri="{D42A27DB-BD31-4B8C-83A1-F6EECF244321}">
                <p14:modId xmlns:p14="http://schemas.microsoft.com/office/powerpoint/2010/main" val="471420981"/>
              </p:ext>
            </p:extLst>
          </p:nvPr>
        </p:nvGraphicFramePr>
        <p:xfrm>
          <a:off x="278892" y="855406"/>
          <a:ext cx="7936877" cy="218607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Scenario</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0" i="1" u="none" strike="noStrike" dirty="0">
                          <a:solidFill>
                            <a:srgbClr val="000000"/>
                          </a:solidFill>
                          <a:effectLst/>
                          <a:latin typeface="+mn-lt"/>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2,916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2,880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2,808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2,716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2,654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3,320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3,273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3,227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3,031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2,982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2,863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2,767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2,699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7" name="Table 6">
            <a:extLst>
              <a:ext uri="{FF2B5EF4-FFF2-40B4-BE49-F238E27FC236}">
                <a16:creationId xmlns:a16="http://schemas.microsoft.com/office/drawing/2014/main" id="{1B7AE894-EA2A-B2A5-82C4-1209BB1A7C8A}"/>
              </a:ext>
            </a:extLst>
          </p:cNvPr>
          <p:cNvGraphicFramePr>
            <a:graphicFrameLocks noGrp="1"/>
          </p:cNvGraphicFramePr>
          <p:nvPr>
            <p:extLst>
              <p:ext uri="{D42A27DB-BD31-4B8C-83A1-F6EECF244321}">
                <p14:modId xmlns:p14="http://schemas.microsoft.com/office/powerpoint/2010/main" val="2170432473"/>
              </p:ext>
            </p:extLst>
          </p:nvPr>
        </p:nvGraphicFramePr>
        <p:xfrm>
          <a:off x="278892" y="3218255"/>
          <a:ext cx="8577072" cy="210530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1000" b="1" i="0" u="none" strike="noStrike" dirty="0">
                          <a:solidFill>
                            <a:srgbClr val="FFFFFF"/>
                          </a:solidFill>
                          <a:effectLst/>
                          <a:latin typeface="Arial" panose="020B0604020202020204" pitchFamily="34" charset="0"/>
                        </a:rPr>
                        <a:t>Scenario</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a:solidFill>
                            <a:srgbClr val="000000"/>
                          </a:solidFill>
                          <a:effectLst/>
                          <a:latin typeface="+mn-lt"/>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0" i="1" u="none" strike="noStrike" dirty="0">
                          <a:solidFill>
                            <a:srgbClr val="000000"/>
                          </a:solidFill>
                          <a:effectLst/>
                          <a:latin typeface="+mn-lt"/>
                        </a:rPr>
                        <a:t>2,606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2,560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2,529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2,491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2,444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2,412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2,373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000000"/>
                          </a:solidFill>
                          <a:effectLst/>
                          <a:latin typeface="+mn-lt"/>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0" i="1" u="none" strike="noStrike" dirty="0">
                          <a:solidFill>
                            <a:srgbClr val="FF0000"/>
                          </a:solidFill>
                          <a:effectLst/>
                          <a:latin typeface="+mn-lt"/>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100" b="1" i="0" u="none" strike="noStrike" dirty="0">
                          <a:solidFill>
                            <a:srgbClr val="000000"/>
                          </a:solidFill>
                          <a:effectLst/>
                          <a:latin typeface="+mn-lt"/>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2,514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2,425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000000"/>
                          </a:solidFill>
                          <a:effectLst/>
                          <a:latin typeface="+mn-lt"/>
                        </a:rPr>
                        <a:t>2,343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100" b="1" i="0" u="none" strike="noStrike" dirty="0">
                          <a:solidFill>
                            <a:srgbClr val="FF0000"/>
                          </a:solidFill>
                          <a:effectLst/>
                          <a:latin typeface="+mn-lt"/>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8" name="Rectangle 7">
            <a:extLst>
              <a:ext uri="{FF2B5EF4-FFF2-40B4-BE49-F238E27FC236}">
                <a16:creationId xmlns:a16="http://schemas.microsoft.com/office/drawing/2014/main" id="{445936F4-2A09-0FE5-E7F3-3D9E08B3C64B}"/>
              </a:ext>
            </a:extLst>
          </p:cNvPr>
          <p:cNvSpPr/>
          <p:nvPr/>
        </p:nvSpPr>
        <p:spPr>
          <a:xfrm>
            <a:off x="301752" y="5352040"/>
            <a:ext cx="8531352" cy="61555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RRS quantity is calculated for RCC of 2,805 with limit of 60% limit on LRs and min RRS-PFR limit of 1,185 MW.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RRS quantity is calculated for RCC of 2,805 with limit of 60% limit on LRs and min RRS-PFR limit of 1,365 MW.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rPr>
              <a:t>Red font in table above identifies study scenario where RRS needed &lt; 2300 MW. RRS requirement during these is based on the applicable floor.</a:t>
            </a:r>
          </a:p>
        </p:txBody>
      </p:sp>
    </p:spTree>
    <p:extLst>
      <p:ext uri="{BB962C8B-B14F-4D97-AF65-F5344CB8AC3E}">
        <p14:creationId xmlns:p14="http://schemas.microsoft.com/office/powerpoint/2010/main" val="1331502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AA58-C98D-6744-EF53-1DBF2105F7C0}"/>
              </a:ext>
            </a:extLst>
          </p:cNvPr>
          <p:cNvSpPr>
            <a:spLocks noGrp="1"/>
          </p:cNvSpPr>
          <p:nvPr>
            <p:ph type="title"/>
          </p:nvPr>
        </p:nvSpPr>
        <p:spPr/>
        <p:txBody>
          <a:bodyPr/>
          <a:lstStyle/>
          <a:p>
            <a:r>
              <a:rPr lang="en-US" sz="2800" dirty="0"/>
              <a:t>Hourly Average RRS Comparison</a:t>
            </a:r>
          </a:p>
        </p:txBody>
      </p:sp>
      <p:sp>
        <p:nvSpPr>
          <p:cNvPr id="4" name="Slide Number Placeholder 3">
            <a:extLst>
              <a:ext uri="{FF2B5EF4-FFF2-40B4-BE49-F238E27FC236}">
                <a16:creationId xmlns:a16="http://schemas.microsoft.com/office/drawing/2014/main" id="{EF9A77F9-1E3B-BB9D-2343-FDEEFC5A809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30232D05-76F4-73CB-BF04-8B8AD0E72DA7}"/>
              </a:ext>
            </a:extLst>
          </p:cNvPr>
          <p:cNvSpPr txBox="1"/>
          <p:nvPr/>
        </p:nvSpPr>
        <p:spPr>
          <a:xfrm>
            <a:off x="1119984" y="1042173"/>
            <a:ext cx="3500621" cy="954107"/>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On avg. </a:t>
            </a:r>
            <a:r>
              <a:rPr lang="en-US" sz="1400" dirty="0">
                <a:solidFill>
                  <a:schemeClr val="accent4"/>
                </a:solidFill>
              </a:rPr>
              <a:t>13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122 </a:t>
            </a:r>
            <a:r>
              <a:rPr lang="en-US" sz="1400" dirty="0">
                <a:solidFill>
                  <a:schemeClr val="accent6"/>
                </a:solidFill>
              </a:rPr>
              <a:t>MW</a:t>
            </a:r>
          </a:p>
          <a:p>
            <a:r>
              <a:rPr lang="en-US" sz="1400" dirty="0">
                <a:solidFill>
                  <a:schemeClr val="accent6"/>
                </a:solidFill>
              </a:rPr>
              <a:t>Largest decrease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59 </a:t>
            </a:r>
            <a:r>
              <a:rPr lang="en-US" sz="1400" dirty="0">
                <a:solidFill>
                  <a:schemeClr val="accent6"/>
                </a:solidFill>
              </a:rPr>
              <a:t>MW</a:t>
            </a:r>
          </a:p>
        </p:txBody>
      </p:sp>
      <p:pic>
        <p:nvPicPr>
          <p:cNvPr id="5" name="Picture 4" descr="Chart, bar chart&#10;&#10;Description automatically generated">
            <a:extLst>
              <a:ext uri="{FF2B5EF4-FFF2-40B4-BE49-F238E27FC236}">
                <a16:creationId xmlns:a16="http://schemas.microsoft.com/office/drawing/2014/main" id="{7270E049-5B1C-F2A1-0BAD-99786FA7EC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28552"/>
            <a:ext cx="8312727" cy="4156364"/>
          </a:xfrm>
          <a:prstGeom prst="rect">
            <a:avLst/>
          </a:prstGeom>
        </p:spPr>
      </p:pic>
    </p:spTree>
    <p:extLst>
      <p:ext uri="{BB962C8B-B14F-4D97-AF65-F5344CB8AC3E}">
        <p14:creationId xmlns:p14="http://schemas.microsoft.com/office/powerpoint/2010/main" val="81141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72C82676-CD84-4668-B3AB-BC677E6C70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1954134"/>
            <a:ext cx="8312727" cy="4156364"/>
          </a:xfrm>
          <a:prstGeom prst="rect">
            <a:avLst/>
          </a:prstGeom>
        </p:spPr>
      </p:pic>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sz="2800" dirty="0"/>
              <a:t>RRS Comparison February</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EE17E792-7EA9-A4EE-38BE-A0FFB8F1B050}"/>
              </a:ext>
            </a:extLst>
          </p:cNvPr>
          <p:cNvSpPr txBox="1"/>
          <p:nvPr/>
        </p:nvSpPr>
        <p:spPr>
          <a:xfrm>
            <a:off x="1113464" y="1240754"/>
            <a:ext cx="4382363" cy="738664"/>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Range: </a:t>
            </a:r>
            <a:r>
              <a:rPr lang="en-US" sz="1400" dirty="0">
                <a:solidFill>
                  <a:schemeClr val="accent4"/>
                </a:solidFill>
              </a:rPr>
              <a:t>2,982 – 3,145</a:t>
            </a:r>
            <a:r>
              <a:rPr lang="en-US" sz="1400" dirty="0">
                <a:solidFill>
                  <a:schemeClr val="accent6"/>
                </a:solidFill>
              </a:rPr>
              <a:t> MW;</a:t>
            </a:r>
          </a:p>
          <a:p>
            <a:r>
              <a:rPr lang="en-US" sz="1400" dirty="0">
                <a:solidFill>
                  <a:schemeClr val="accent6"/>
                </a:solidFill>
              </a:rPr>
              <a:t>Avg: </a:t>
            </a:r>
            <a:r>
              <a:rPr lang="en-US" sz="1400" dirty="0">
                <a:solidFill>
                  <a:schemeClr val="accent4"/>
                </a:solidFill>
              </a:rPr>
              <a:t>3,073</a:t>
            </a:r>
            <a:r>
              <a:rPr lang="en-US" sz="1400" dirty="0">
                <a:solidFill>
                  <a:schemeClr val="accent6"/>
                </a:solidFill>
              </a:rPr>
              <a:t> MW (</a:t>
            </a:r>
            <a:r>
              <a:rPr lang="en-US" sz="1400" dirty="0">
                <a:solidFill>
                  <a:schemeClr val="accent4"/>
                </a:solidFill>
              </a:rPr>
              <a:t>122</a:t>
            </a:r>
            <a:r>
              <a:rPr lang="en-US" sz="1400" dirty="0">
                <a:solidFill>
                  <a:schemeClr val="accent6"/>
                </a:solidFill>
              </a:rPr>
              <a:t> MW increase from prev. year)</a:t>
            </a:r>
          </a:p>
        </p:txBody>
      </p:sp>
    </p:spTree>
    <p:extLst>
      <p:ext uri="{BB962C8B-B14F-4D97-AF65-F5344CB8AC3E}">
        <p14:creationId xmlns:p14="http://schemas.microsoft.com/office/powerpoint/2010/main" val="3963842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bar chart&#10;&#10;Description automatically generated">
            <a:extLst>
              <a:ext uri="{FF2B5EF4-FFF2-40B4-BE49-F238E27FC236}">
                <a16:creationId xmlns:a16="http://schemas.microsoft.com/office/drawing/2014/main" id="{2348B88D-71A8-A255-9393-EEAD887C72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10696"/>
            <a:ext cx="8312727" cy="4156364"/>
          </a:xfrm>
          <a:prstGeom prst="rect">
            <a:avLst/>
          </a:prstGeom>
        </p:spPr>
      </p:pic>
      <p:sp>
        <p:nvSpPr>
          <p:cNvPr id="2" name="Title 1">
            <a:extLst>
              <a:ext uri="{FF2B5EF4-FFF2-40B4-BE49-F238E27FC236}">
                <a16:creationId xmlns:a16="http://schemas.microsoft.com/office/drawing/2014/main" id="{8ACD1E3D-321C-D3B3-5936-E8B1DC39E517}"/>
              </a:ext>
            </a:extLst>
          </p:cNvPr>
          <p:cNvSpPr>
            <a:spLocks noGrp="1"/>
          </p:cNvSpPr>
          <p:nvPr>
            <p:ph type="title"/>
          </p:nvPr>
        </p:nvSpPr>
        <p:spPr/>
        <p:txBody>
          <a:bodyPr/>
          <a:lstStyle/>
          <a:p>
            <a:r>
              <a:rPr lang="en-US" sz="2800" dirty="0"/>
              <a:t>RRS Comparison April</a:t>
            </a:r>
          </a:p>
        </p:txBody>
      </p:sp>
      <p:sp>
        <p:nvSpPr>
          <p:cNvPr id="4" name="Slide Number Placeholder 3">
            <a:extLst>
              <a:ext uri="{FF2B5EF4-FFF2-40B4-BE49-F238E27FC236}">
                <a16:creationId xmlns:a16="http://schemas.microsoft.com/office/drawing/2014/main" id="{F30E9BB0-5617-DB73-256D-02D0DA8E0DBF}"/>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EE17E792-7EA9-A4EE-38BE-A0FFB8F1B050}"/>
              </a:ext>
            </a:extLst>
          </p:cNvPr>
          <p:cNvSpPr txBox="1"/>
          <p:nvPr/>
        </p:nvSpPr>
        <p:spPr>
          <a:xfrm>
            <a:off x="1113464" y="1240754"/>
            <a:ext cx="4125285" cy="738664"/>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Range: </a:t>
            </a:r>
            <a:r>
              <a:rPr lang="en-US" sz="1400" dirty="0">
                <a:solidFill>
                  <a:schemeClr val="accent4"/>
                </a:solidFill>
              </a:rPr>
              <a:t>2,941 – 3,145</a:t>
            </a:r>
            <a:r>
              <a:rPr lang="en-US" sz="1400" dirty="0">
                <a:solidFill>
                  <a:schemeClr val="accent6"/>
                </a:solidFill>
              </a:rPr>
              <a:t> MW;</a:t>
            </a:r>
          </a:p>
          <a:p>
            <a:r>
              <a:rPr lang="en-US" sz="1400" dirty="0">
                <a:solidFill>
                  <a:schemeClr val="accent6"/>
                </a:solidFill>
              </a:rPr>
              <a:t>Avg: </a:t>
            </a:r>
            <a:r>
              <a:rPr lang="en-US" sz="1400" dirty="0">
                <a:solidFill>
                  <a:schemeClr val="accent4"/>
                </a:solidFill>
              </a:rPr>
              <a:t>3,045</a:t>
            </a:r>
            <a:r>
              <a:rPr lang="en-US" sz="1400" dirty="0">
                <a:solidFill>
                  <a:schemeClr val="accent6"/>
                </a:solidFill>
              </a:rPr>
              <a:t> MW (</a:t>
            </a:r>
            <a:r>
              <a:rPr lang="en-US" sz="1400" dirty="0">
                <a:solidFill>
                  <a:schemeClr val="accent4"/>
                </a:solidFill>
              </a:rPr>
              <a:t>42</a:t>
            </a:r>
            <a:r>
              <a:rPr lang="en-US" sz="1400" dirty="0">
                <a:solidFill>
                  <a:schemeClr val="accent6"/>
                </a:solidFill>
              </a:rPr>
              <a:t> MW increase from prev. year)</a:t>
            </a:r>
          </a:p>
        </p:txBody>
      </p:sp>
    </p:spTree>
    <p:extLst>
      <p:ext uri="{BB962C8B-B14F-4D97-AF65-F5344CB8AC3E}">
        <p14:creationId xmlns:p14="http://schemas.microsoft.com/office/powerpoint/2010/main" val="178919607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70448</TotalTime>
  <Words>3387</Words>
  <Application>Microsoft Office PowerPoint</Application>
  <PresentationFormat>On-screen Show (4:3)</PresentationFormat>
  <Paragraphs>587</Paragraphs>
  <Slides>40</Slides>
  <Notes>16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40</vt:i4>
      </vt:variant>
    </vt:vector>
  </HeadingPairs>
  <TitlesOfParts>
    <vt:vector size="47" baseType="lpstr">
      <vt:lpstr>Arial</vt:lpstr>
      <vt:lpstr>Calibri</vt:lpstr>
      <vt:lpstr>Courier New</vt:lpstr>
      <vt:lpstr>Wingdings</vt:lpstr>
      <vt:lpstr>1_Custom Design</vt:lpstr>
      <vt:lpstr>1_Office Theme</vt:lpstr>
      <vt:lpstr>2_Office Theme</vt:lpstr>
      <vt:lpstr>PowerPoint Presentation</vt:lpstr>
      <vt:lpstr>Stakeholder Discussion Timeline</vt:lpstr>
      <vt:lpstr>Discussion Scope for Today</vt:lpstr>
      <vt:lpstr>PowerPoint Presentation</vt:lpstr>
      <vt:lpstr>Responsive Reserve Service (RRS) Methodology</vt:lpstr>
      <vt:lpstr>2025 RRS Table</vt:lpstr>
      <vt:lpstr>Hourly Average RRS Comparison</vt:lpstr>
      <vt:lpstr>RRS Comparison February</vt:lpstr>
      <vt:lpstr>RRS Comparison April</vt:lpstr>
      <vt:lpstr>RRS Comparison July</vt:lpstr>
      <vt:lpstr>PowerPoint Presentation</vt:lpstr>
      <vt:lpstr>Regulation Service Methodology</vt:lpstr>
      <vt:lpstr>Regulation Up/Down Methodology: Summary of changes</vt:lpstr>
      <vt:lpstr>Generation To Be Dispatched (GTBD)</vt:lpstr>
      <vt:lpstr>Recap – Dynamic PSRR Threshold in GTBD</vt:lpstr>
      <vt:lpstr>SCED Manual Offset and Reg-Up Exhaustion</vt:lpstr>
      <vt:lpstr>LFL Analysis - LFL Ramp vs. Regulation Exhaustion</vt:lpstr>
      <vt:lpstr>Hourly Average Regulation Comparison</vt:lpstr>
      <vt:lpstr>Regulation Comparison January</vt:lpstr>
      <vt:lpstr>Regulation Comparison March</vt:lpstr>
      <vt:lpstr>Regulation Comparison June</vt:lpstr>
      <vt:lpstr>PowerPoint Presentation</vt:lpstr>
      <vt:lpstr>ERCOT Contingency Reserve Service (ECRS) Methodology </vt:lpstr>
      <vt:lpstr>ECRS Methodology 2025</vt:lpstr>
      <vt:lpstr>Hourly Average ECRS Comparison</vt:lpstr>
      <vt:lpstr>ECRS Comparison January</vt:lpstr>
      <vt:lpstr>ECRS Comparison March</vt:lpstr>
      <vt:lpstr>ECRS Comparison July</vt:lpstr>
      <vt:lpstr>PowerPoint Presentation</vt:lpstr>
      <vt:lpstr>Non-Spinning Reserve Methodology</vt:lpstr>
      <vt:lpstr>Off Status Hourly HSL by Season (12/2020 - 07/2024) </vt:lpstr>
      <vt:lpstr>Hourly Average NSRS Comparison</vt:lpstr>
      <vt:lpstr>Non-Spin Comparison January</vt:lpstr>
      <vt:lpstr>Non-Spin Comparison March </vt:lpstr>
      <vt:lpstr>Non-Spin Comparison July </vt:lpstr>
      <vt:lpstr>Summary</vt:lpstr>
      <vt:lpstr>PowerPoint Presentation</vt:lpstr>
      <vt:lpstr>PowerPoint Presentation</vt:lpstr>
      <vt:lpstr>NSRS Deployment (01/2023 – 06/2024)</vt:lpstr>
      <vt:lpstr>ECRS Deployment (06/2023 – 06/2024)</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Hinojosa, Luis</cp:lastModifiedBy>
  <cp:revision>759</cp:revision>
  <dcterms:created xsi:type="dcterms:W3CDTF">2019-12-03T17:24:44Z</dcterms:created>
  <dcterms:modified xsi:type="dcterms:W3CDTF">2024-08-27T18:34:42Z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2024-02-29T02:35:17Z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e4608bf7-14db-41d7-8c28-b2d28f12f0aa</vt:lpwstr>
  </property>
  <property fmtid="{D5CDD505-2E9C-101B-9397-08002B2CF9AE}" pid="8" name="MSIP_Label_7084cbda-52b8-46fb-a7b7-cb5bd465ed85_ContentBits">
    <vt:lpwstr>0</vt:lpwstr>
  </property>
</Properties>
</file>