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5"/>
  </p:sldMasterIdLst>
  <p:notesMasterIdLst>
    <p:notesMasterId r:id="rId9"/>
  </p:notesMasterIdLst>
  <p:sldIdLst>
    <p:sldId id="256" r:id="rId6"/>
    <p:sldId id="271" r:id="rId7"/>
    <p:sldId id="264" r:id="rId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2980" userDrawn="1">
          <p15:clr>
            <a:srgbClr val="A4A3A4"/>
          </p15:clr>
        </p15:guide>
        <p15:guide id="5" orient="horz" pos="23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ACC6"/>
    <a:srgbClr val="5B9BD5"/>
    <a:srgbClr val="ED7D31"/>
    <a:srgbClr val="4472C4"/>
    <a:srgbClr val="FFC000"/>
    <a:srgbClr val="A5A5A5"/>
    <a:srgbClr val="FF6600"/>
    <a:srgbClr val="5D85A9"/>
    <a:srgbClr val="AFCDE3"/>
    <a:srgbClr val="20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513" autoAdjust="0"/>
  </p:normalViewPr>
  <p:slideViewPr>
    <p:cSldViewPr>
      <p:cViewPr varScale="1">
        <p:scale>
          <a:sx n="112" d="100"/>
          <a:sy n="112" d="100"/>
        </p:scale>
        <p:origin x="1620" y="84"/>
      </p:cViewPr>
      <p:guideLst>
        <p:guide orient="horz" pos="2112"/>
        <p:guide pos="2880"/>
        <p:guide orient="horz" pos="2260"/>
        <p:guide pos="2980"/>
        <p:guide orient="horz" pos="2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C542F-8D3C-4847-93CC-E3B6CA37D9CC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EC48A-CACA-446F-81AF-F188FB520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4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EC48A-CACA-446F-81AF-F188FB520B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79D5C-24AE-4A2C-B476-EFA191A6DC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84B90-0160-4F8C-AFC2-20EC9FCCC15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0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276" y="0"/>
            <a:ext cx="9168276" cy="68984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 bwMode="auto">
          <a:xfrm>
            <a:off x="4800600" y="4756294"/>
            <a:ext cx="4191000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2667000" y="4724400"/>
            <a:ext cx="6172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b="1" i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RELIABILITY</a:t>
            </a:r>
            <a:r>
              <a:rPr lang="en-US" sz="1300" b="1" i="0" baseline="0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RESILIENCE | SECURITY</a:t>
            </a:r>
            <a:endParaRPr lang="en-US" sz="1300" b="1" i="0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100" y="2468562"/>
            <a:ext cx="8305800" cy="2027238"/>
          </a:xfrm>
          <a:prstGeom prst="rect">
            <a:avLst/>
          </a:prstGeom>
        </p:spPr>
        <p:txBody>
          <a:bodyPr anchor="t" anchorCtr="0"/>
          <a:lstStyle>
            <a:lvl1pPr algn="ctr">
              <a:defRPr sz="2400" b="1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Subtitle Slide</a:t>
            </a:r>
          </a:p>
        </p:txBody>
      </p:sp>
    </p:spTree>
    <p:extLst>
      <p:ext uri="{BB962C8B-B14F-4D97-AF65-F5344CB8AC3E}">
        <p14:creationId xmlns:p14="http://schemas.microsoft.com/office/powerpoint/2010/main" val="416548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074" y="1325562"/>
            <a:ext cx="8416926" cy="48768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Pct val="150000"/>
              <a:buFont typeface="Arial" pitchFamily="34" charset="0"/>
              <a:buNone/>
              <a:tabLst/>
              <a:defRPr sz="2400" baseline="0">
                <a:solidFill>
                  <a:schemeClr val="accent6"/>
                </a:solidFill>
                <a:latin typeface="Calibri"/>
                <a:cs typeface="Calibri"/>
              </a:defRPr>
            </a:lvl1pPr>
            <a:lvl2pPr marL="457200" indent="-22860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/>
                <a:cs typeface="Calibri"/>
              </a:defRPr>
            </a:lvl2pPr>
            <a:lvl3pPr marL="685800" indent="-2286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/>
                <a:cs typeface="Calibri"/>
              </a:defRPr>
            </a:lvl3pPr>
            <a:lvl4pPr marL="914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Lucida Grande"/>
              <a:buChar char="­"/>
              <a:defRPr sz="1600" baseline="0">
                <a:solidFill>
                  <a:schemeClr val="accent6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cs typeface="Calibri"/>
              </a:defRPr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19396E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81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8416926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buSzPct val="100000"/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316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sz="half" idx="10"/>
          </p:nvPr>
        </p:nvSpPr>
        <p:spPr>
          <a:xfrm>
            <a:off x="346074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1"/>
          </p:nvPr>
        </p:nvSpPr>
        <p:spPr>
          <a:xfrm>
            <a:off x="4568952" y="1325562"/>
            <a:ext cx="4041648" cy="48466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19396E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19396E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08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6074" y="13255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3255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204C8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Column Title 2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346074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572127" y="1981200"/>
            <a:ext cx="4041648" cy="40386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19396E"/>
              </a:buClr>
              <a:defRPr sz="2400" baseline="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-228600">
              <a:buClr>
                <a:srgbClr val="5D85A9"/>
              </a:buClr>
              <a:buFont typeface="Wingdings" charset="2"/>
              <a:buChar char="§"/>
              <a:defRPr sz="2000">
                <a:solidFill>
                  <a:schemeClr val="accent6"/>
                </a:solidFill>
                <a:latin typeface="Calibri" pitchFamily="34" charset="0"/>
              </a:defRPr>
            </a:lvl2pPr>
            <a:lvl3pPr marL="685800" indent="-228600">
              <a:buClr>
                <a:srgbClr val="5D85A9"/>
              </a:buClr>
              <a:buFont typeface="Courier New"/>
              <a:buChar char="o"/>
              <a:defRPr sz="1800">
                <a:solidFill>
                  <a:schemeClr val="accent6"/>
                </a:solidFill>
                <a:latin typeface="Calibri" pitchFamily="34" charset="0"/>
              </a:defRPr>
            </a:lvl3pPr>
            <a:lvl4pPr marL="914400" indent="-228600">
              <a:buClr>
                <a:srgbClr val="5D85A9"/>
              </a:buClr>
              <a:defRPr sz="1600">
                <a:solidFill>
                  <a:schemeClr val="accent6"/>
                </a:solidFill>
                <a:latin typeface="Calibri" pitchFamily="34" charset="0"/>
              </a:defRPr>
            </a:lvl4pPr>
            <a:lvl5pPr marL="2057400" indent="-228600">
              <a:buClr>
                <a:srgbClr val="19396E"/>
              </a:buClr>
              <a:buFont typeface="Wingdings" charset="2"/>
              <a:buChar char="§"/>
              <a:defRPr sz="1600">
                <a:solidFill>
                  <a:schemeClr val="accent4"/>
                </a:solidFill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437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/>
                </a:solidFill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792288" y="4800600"/>
            <a:ext cx="5486400" cy="566928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2000" b="1" i="0">
                <a:solidFill>
                  <a:schemeClr val="accent6"/>
                </a:solidFill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0476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895601" y="152400"/>
            <a:ext cx="6019799" cy="655638"/>
          </a:xfrm>
          <a:prstGeom prst="rect">
            <a:avLst/>
          </a:prstGeom>
        </p:spPr>
        <p:txBody>
          <a:bodyPr anchor="ctr" anchorCtr="0"/>
          <a:lstStyle>
            <a:lvl1pPr algn="r">
              <a:defRPr sz="24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269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88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RC_PPT_insideheader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5776"/>
          </a:xfrm>
          <a:prstGeom prst="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5638800" y="6400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r>
              <a:rPr lang="en-US" sz="1200" b="1" dirty="0">
                <a:solidFill>
                  <a:srgbClr val="204C81"/>
                </a:solidFill>
              </a:rPr>
              <a:t>RELIABILITY | RESILIENCE</a:t>
            </a:r>
            <a:r>
              <a:rPr lang="en-US" sz="1200" b="1" baseline="0" dirty="0">
                <a:solidFill>
                  <a:srgbClr val="204C81"/>
                </a:solidFill>
              </a:rPr>
              <a:t> | SECURITY</a:t>
            </a:r>
            <a:endParaRPr lang="en-US" sz="1200" b="1" dirty="0">
              <a:solidFill>
                <a:srgbClr val="204C81"/>
              </a:solidFill>
            </a:endParaRP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1"/>
                </a:solidFill>
                <a:latin typeface="Tahoma" pitchFamily="84" charset="0"/>
              </a:defRPr>
            </a:lvl1pPr>
          </a:lstStyle>
          <a:p>
            <a:pPr algn="l"/>
            <a:fld id="{5F2A004B-6380-488C-8F66-3CBFEB92BB45}" type="slidenum">
              <a:rPr lang="en-US" sz="1200" b="1" smtClean="0">
                <a:solidFill>
                  <a:srgbClr val="204C81"/>
                </a:solidFill>
              </a:rPr>
              <a:pPr algn="l"/>
              <a:t>‹#›</a:t>
            </a:fld>
            <a:endParaRPr lang="en-US" sz="1200" b="1" dirty="0">
              <a:solidFill>
                <a:srgbClr val="204C8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81000" y="152400"/>
            <a:ext cx="2057400" cy="65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78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wei.qiu@nerc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849366"/>
            <a:ext cx="8534400" cy="2875033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4400" b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 eaLnBrk="1" hangingPunct="1">
              <a:lnSpc>
                <a:spcPct val="110000"/>
              </a:lnSpc>
              <a:defRPr/>
            </a:pPr>
            <a:r>
              <a:rPr lang="en-US" sz="4400" b="1" i="0" kern="0" dirty="0">
                <a:latin typeface="Tahoma" pitchFamily="84" charset="0"/>
              </a:rPr>
              <a:t>NERC EMSWG Update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0" kern="0" dirty="0">
                <a:latin typeface="Tahoma" pitchFamily="8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i="0" kern="0" dirty="0">
              <a:latin typeface="Tahoma" pitchFamily="84" charset="0"/>
            </a:endParaRP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Wei Qiu, NERC EA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ERCOT TWG Conference Call</a:t>
            </a:r>
          </a:p>
          <a:p>
            <a:pPr lvl="0" eaLnBrk="1" hangingPunct="1">
              <a:lnSpc>
                <a:spcPct val="110000"/>
              </a:lnSpc>
              <a:defRPr/>
            </a:pPr>
            <a:r>
              <a:rPr lang="en-US" sz="2000" i="0" kern="0" dirty="0">
                <a:latin typeface="Tahoma" pitchFamily="84" charset="0"/>
              </a:rPr>
              <a:t>August 29,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5401"/>
            <a:ext cx="830579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n-US" i="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80771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White Paper – AI/ML in Real-time System Operation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Reference Document -  Risks and Mitigations for Losing EMS Functions Reference Document (2024)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0" dirty="0">
                <a:latin typeface="Calibri" panose="020F0502020204030204" pitchFamily="34" charset="0"/>
              </a:rPr>
              <a:t>2024 Monitoring and Situational Awareness Technical Conference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0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i="0" dirty="0">
              <a:latin typeface="Calibri" panose="020F05020202040302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72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5029200" cy="5029200"/>
          </a:xfrm>
          <a:prstGeom prst="rect">
            <a:avLst/>
          </a:prstGeom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1168400"/>
          </a:xfrm>
          <a:prstGeom prst="rect">
            <a:avLst/>
          </a:prstGeom>
          <a:gradFill rotWithShape="1">
            <a:gsLst>
              <a:gs pos="0">
                <a:srgbClr val="5D85A9"/>
              </a:gs>
              <a:gs pos="100000">
                <a:srgbClr val="5D85A9">
                  <a:alpha val="2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aseline="-2500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-1295400" y="3187700"/>
            <a:ext cx="8705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>
                <a:ln>
                  <a:solidFill>
                    <a:schemeClr val="bg2">
                      <a:alpha val="52000"/>
                    </a:schemeClr>
                  </a:solidFill>
                </a:ln>
                <a:solidFill>
                  <a:srgbClr val="000000"/>
                </a:solidFill>
                <a:latin typeface="Tahoma" pitchFamily="34" charset="0"/>
                <a:ea typeface="+mn-ea"/>
              </a:rPr>
              <a:t>Questions and Answers</a:t>
            </a:r>
            <a:endParaRPr lang="en-US" sz="1400" b="1" i="0" dirty="0">
              <a:ln>
                <a:solidFill>
                  <a:schemeClr val="bg2">
                    <a:alpha val="52000"/>
                  </a:schemeClr>
                </a:solidFill>
              </a:ln>
              <a:solidFill>
                <a:srgbClr val="000000"/>
              </a:solidFill>
              <a:latin typeface="Verdana" pitchFamily="34" charset="0"/>
              <a:ea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62600" y="5105400"/>
            <a:ext cx="30155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Contact Information:</a:t>
            </a:r>
          </a:p>
          <a:p>
            <a:r>
              <a:rPr lang="en-US" i="0" kern="0" dirty="0">
                <a:solidFill>
                  <a:schemeClr val="accent6"/>
                </a:solidFill>
                <a:latin typeface="Tahoma" pitchFamily="84" charset="0"/>
                <a:hlinkClick r:id="rId4"/>
              </a:rPr>
              <a:t>wei.qiu@nerc.net</a:t>
            </a:r>
            <a:r>
              <a:rPr lang="en-US" i="0" kern="0" dirty="0">
                <a:solidFill>
                  <a:schemeClr val="accent6"/>
                </a:solidFill>
                <a:latin typeface="Tahoma" pitchFamily="84" charset="0"/>
              </a:rPr>
              <a:t>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NERC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04C81"/>
      </a:accent1>
      <a:accent2>
        <a:srgbClr val="5D85A9"/>
      </a:accent2>
      <a:accent3>
        <a:srgbClr val="FFFFFF"/>
      </a:accent3>
      <a:accent4>
        <a:srgbClr val="AFCDE3"/>
      </a:accent4>
      <a:accent5>
        <a:srgbClr val="D8D8D8"/>
      </a:accent5>
      <a:accent6>
        <a:srgbClr val="000000"/>
      </a:accent6>
      <a:hlink>
        <a:srgbClr val="0000FF"/>
      </a:hlink>
      <a:folHlink>
        <a:srgbClr val="6600CC"/>
      </a:folHlink>
    </a:clrScheme>
    <a:fontScheme name="Custom 1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RC PowerPoint [Read-Only]" id="{77F4E0FA-4EE5-45E1-8F6E-780D4E2D0A94}" vid="{8261BCB5-2B44-4CD2-9CF8-AAC0526D3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9E5512AEAC1B43B12780FC5E966037" ma:contentTypeVersion="7" ma:contentTypeDescription="Create a new document." ma:contentTypeScope="" ma:versionID="1022a0f106dfe9fec8f72cb90fb88bad">
  <xsd:schema xmlns:xsd="http://www.w3.org/2001/XMLSchema" xmlns:xs="http://www.w3.org/2001/XMLSchema" xmlns:p="http://schemas.microsoft.com/office/2006/metadata/properties" xmlns:ns2="a614bff7-06ef-4380-81cc-ebb8f858167d" xmlns:ns3="be72bb46-7b96-43f6-b3d2-cb56bca42853" targetNamespace="http://schemas.microsoft.com/office/2006/metadata/properties" ma:root="true" ma:fieldsID="6db8862c3ca21d0cd5681695741dac0e" ns2:_="" ns3:_="">
    <xsd:import namespace="a614bff7-06ef-4380-81cc-ebb8f858167d"/>
    <xsd:import namespace="be72bb46-7b96-43f6-b3d2-cb56bca42853"/>
    <xsd:element name="properties">
      <xsd:complexType>
        <xsd:sequence>
          <xsd:element name="documentManagement">
            <xsd:complexType>
              <xsd:all>
                <xsd:element ref="ns2:Document_x0020_Category"/>
                <xsd:element ref="ns2:Document_x0020_Name" minOccurs="0"/>
                <xsd:element ref="ns2:Owner" minOccurs="0"/>
                <xsd:element ref="ns3:_dlc_DocId" minOccurs="0"/>
                <xsd:element ref="ns3:_dlc_DocIdUrl" minOccurs="0"/>
                <xsd:element ref="ns3:_dlc_DocIdPersistId" minOccurs="0"/>
                <xsd:element ref="ns2: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4bff7-06ef-4380-81cc-ebb8f858167d" elementFormDefault="qualified">
    <xsd:import namespace="http://schemas.microsoft.com/office/2006/documentManagement/types"/>
    <xsd:import namespace="http://schemas.microsoft.com/office/infopath/2007/PartnerControls"/>
    <xsd:element name="Document_x0020_Category" ma:index="4" ma:displayName="Document Category" ma:default="Document" ma:format="Dropdown" ma:internalName="Document_x0020_Category" ma:readOnly="false">
      <xsd:simpleType>
        <xsd:restriction base="dms:Choice">
          <xsd:enumeration value="Document"/>
          <xsd:enumeration value="Logo"/>
          <xsd:enumeration value="Style Guide"/>
          <xsd:enumeration value="Template"/>
          <xsd:enumeration value="Meeting Reminder Statements"/>
          <xsd:enumeration value="E-ISAC"/>
        </xsd:restriction>
      </xsd:simpleType>
    </xsd:element>
    <xsd:element name="Document_x0020_Name" ma:index="5" nillable="true" ma:displayName="Document Name" ma:internalName="Document_x0020_Name" ma:readOnly="false">
      <xsd:simpleType>
        <xsd:restriction base="dms:Text">
          <xsd:maxLength value="100"/>
        </xsd:restriction>
      </xsd:simpleType>
    </xsd:element>
    <xsd:element name="Owner" ma:index="6" nillable="true" ma:displayName="Owner" ma:list="UserInfo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vision" ma:index="14" nillable="true" ma:displayName="Area" ma:format="Dropdown" ma:internalName="Division">
      <xsd:simpleType>
        <xsd:restriction base="dms:Choice">
          <xsd:enumeration value="E-ISAC"/>
          <xsd:enumeration value="NER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72bb46-7b96-43f6-b3d2-cb56bca4285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>
  <documentManagement>
    <Document_x0020_Name xmlns="a614bff7-06ef-4380-81cc-ebb8f858167d">NERC PowerPoint</Document_x0020_Name>
    <Document_x0020_Category xmlns="a614bff7-06ef-4380-81cc-ebb8f858167d">Template</Document_x0020_Category>
    <Owner xmlns="a614bff7-06ef-4380-81cc-ebb8f858167d">
      <UserInfo>
        <DisplayName>Alex Carlson</DisplayName>
        <AccountId>178</AccountId>
        <AccountType/>
      </UserInfo>
    </Owner>
    <_dlc_DocId xmlns="be72bb46-7b96-43f6-b3d2-cb56bca42853">4MTZNK5M4YKK-1380784637-32</_dlc_DocId>
    <_dlc_DocIdUrl xmlns="be72bb46-7b96-43f6-b3d2-cb56bca42853">
      <Url>http://infohub.internal.nerc.com/_layouts/15/DocIdRedir.aspx?ID=4MTZNK5M4YKK-1380784637-32</Url>
      <Description>4MTZNK5M4YKK-1380784637-32</Description>
    </_dlc_DocIdUrl>
    <Division xmlns="a614bff7-06ef-4380-81cc-ebb8f858167d">NERC</Division>
  </documentManagement>
</p:properties>
</file>

<file path=customXml/item4.xml><?xml version="1.0" encoding="utf-8"?>
<?mso-contentType ?>
<FormTemplates xmlns="http://schemas.microsoft.com/sharepoint/v3/contenttype/forms"/>
</file>

<file path=customXml/itemProps1.xml><?xml version="1.0" encoding="utf-8"?>
<ds:datastoreItem xmlns:ds="http://schemas.openxmlformats.org/officeDocument/2006/customXml" ds:itemID="{01DFB9C2-39D7-4F2B-86FE-FB537FDFCE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14bff7-06ef-4380-81cc-ebb8f858167d"/>
    <ds:schemaRef ds:uri="be72bb46-7b96-43f6-b3d2-cb56bca428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78F719-1F59-4989-B599-989CDA91813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51EF14B-9FC4-4933-9DF9-300B895476B4}">
  <ds:schemaRefs>
    <ds:schemaRef ds:uri="http://schemas.openxmlformats.org/package/2006/metadata/core-properties"/>
    <ds:schemaRef ds:uri="http://schemas.microsoft.com/office/2006/documentManagement/types"/>
    <ds:schemaRef ds:uri="a614bff7-06ef-4380-81cc-ebb8f858167d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be72bb46-7b96-43f6-b3d2-cb56bca42853"/>
    <ds:schemaRef ds:uri="http://schemas.microsoft.com/office/2006/metadata/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5FED79D-7352-4CA1-96DC-E7A4EF6B6D8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ac25473-bb91-4a6f-afab-8ab26c3ec881}" enabled="1" method="Standard" siteId="{a2d34bfa-bd5b-4dc3-9a2e-098f9929677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On-screen Show (4:3)</PresentationFormat>
  <Paragraphs>24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Lucida Grande</vt:lpstr>
      <vt:lpstr>Arial</vt:lpstr>
      <vt:lpstr>Calibri</vt:lpstr>
      <vt:lpstr>Courier New</vt:lpstr>
      <vt:lpstr>Tahoma</vt:lpstr>
      <vt:lpstr>Verdana</vt:lpstr>
      <vt:lpstr>Wingdings</vt:lpstr>
      <vt:lpstr>NERCTheme</vt:lpstr>
      <vt:lpstr>PowerPoint Presentation</vt:lpstr>
      <vt:lpstr>Updates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2019-08-02T17:27:09Z</dcterms:created>
  <dcterms:modified xsi:type="dcterms:W3CDTF">2024-08-27T12:57:28Z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0x010100779E5512AEAC1B43B12780FC5E966037</vt:lpwstr>
  </property>
  <property fmtid="{D5CDD505-2E9C-101B-9397-08002B2CF9AE}" pid="3" name="Order">
    <vt:r8>5800</vt:r8>
  </property>
  <property fmtid="{D5CDD505-2E9C-101B-9397-08002B2CF9AE}" pid="4" name="GS_AddingInProgress">
    <vt:lpwstr>False</vt:lpwstr>
  </property>
  <property fmtid="{D5CDD505-2E9C-101B-9397-08002B2CF9AE}" pid="5" name="_dlc_DocIdItemGuid">
    <vt:lpwstr>e41d0fbf-46d1-4be0-b78b-756f747df7a6</vt:lpwstr>
  </property>
</Properties>
</file>