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8"/>
  </p:notesMasterIdLst>
  <p:sldIdLst>
    <p:sldId id="256" r:id="rId4"/>
    <p:sldId id="273" r:id="rId5"/>
    <p:sldId id="275" r:id="rId6"/>
    <p:sldId id="276" r:id="rId7"/>
    <p:sldId id="280" r:id="rId8"/>
    <p:sldId id="282" r:id="rId9"/>
    <p:sldId id="283" r:id="rId10"/>
    <p:sldId id="271" r:id="rId11"/>
    <p:sldId id="284" r:id="rId12"/>
    <p:sldId id="285" r:id="rId13"/>
    <p:sldId id="286" r:id="rId14"/>
    <p:sldId id="287" r:id="rId15"/>
    <p:sldId id="288"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13" autoAdjust="0"/>
  </p:normalViewPr>
  <p:slideViewPr>
    <p:cSldViewPr snapToGrid="0">
      <p:cViewPr varScale="1">
        <p:scale>
          <a:sx n="148" d="100"/>
          <a:sy n="148" d="100"/>
        </p:scale>
        <p:origin x="7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D1443C-CE44-4172-AB8B-E82421BDF7A4}" type="datetimeFigureOut">
              <a:rPr lang="en-US" smtClean="0"/>
              <a:t>8/15/2024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0B8DF-3FAF-497E-9097-12EEE8788EF7}" type="slidenum">
              <a:rPr lang="en-US" smtClean="0"/>
              <a:t>‹#›</a:t>
            </a:fld>
            <a:endParaRPr lang="en-US" dirty="0"/>
          </a:p>
        </p:txBody>
      </p:sp>
    </p:spTree>
    <p:extLst>
      <p:ext uri="{BB962C8B-B14F-4D97-AF65-F5344CB8AC3E}">
        <p14:creationId xmlns:p14="http://schemas.microsoft.com/office/powerpoint/2010/main" val="172324732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a:t>
            </a:fld>
            <a:endParaRPr lang="en-US" dirty="0"/>
          </a:p>
        </p:txBody>
      </p:sp>
    </p:spTree>
    <p:extLst>
      <p:ext uri="{BB962C8B-B14F-4D97-AF65-F5344CB8AC3E}">
        <p14:creationId xmlns:p14="http://schemas.microsoft.com/office/powerpoint/2010/main" val="2253136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10</a:t>
            </a:fld>
            <a:endParaRPr lang="en-US" dirty="0"/>
          </a:p>
        </p:txBody>
      </p:sp>
    </p:spTree>
    <p:extLst>
      <p:ext uri="{BB962C8B-B14F-4D97-AF65-F5344CB8AC3E}">
        <p14:creationId xmlns:p14="http://schemas.microsoft.com/office/powerpoint/2010/main" val="1549610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11</a:t>
            </a:fld>
            <a:endParaRPr lang="en-US" dirty="0"/>
          </a:p>
        </p:txBody>
      </p:sp>
    </p:spTree>
    <p:extLst>
      <p:ext uri="{BB962C8B-B14F-4D97-AF65-F5344CB8AC3E}">
        <p14:creationId xmlns:p14="http://schemas.microsoft.com/office/powerpoint/2010/main" val="350085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12</a:t>
            </a:fld>
            <a:endParaRPr lang="en-US" dirty="0"/>
          </a:p>
        </p:txBody>
      </p:sp>
    </p:spTree>
    <p:extLst>
      <p:ext uri="{BB962C8B-B14F-4D97-AF65-F5344CB8AC3E}">
        <p14:creationId xmlns:p14="http://schemas.microsoft.com/office/powerpoint/2010/main" val="1362995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13</a:t>
            </a:fld>
            <a:endParaRPr lang="en-US" dirty="0"/>
          </a:p>
        </p:txBody>
      </p:sp>
    </p:spTree>
    <p:extLst>
      <p:ext uri="{BB962C8B-B14F-4D97-AF65-F5344CB8AC3E}">
        <p14:creationId xmlns:p14="http://schemas.microsoft.com/office/powerpoint/2010/main" val="2757996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14</a:t>
            </a:fld>
            <a:endParaRPr lang="en-US" dirty="0"/>
          </a:p>
        </p:txBody>
      </p:sp>
    </p:spTree>
    <p:extLst>
      <p:ext uri="{BB962C8B-B14F-4D97-AF65-F5344CB8AC3E}">
        <p14:creationId xmlns:p14="http://schemas.microsoft.com/office/powerpoint/2010/main" val="4132385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2</a:t>
            </a:fld>
            <a:endParaRPr lang="en-US" dirty="0"/>
          </a:p>
        </p:txBody>
      </p:sp>
    </p:spTree>
    <p:extLst>
      <p:ext uri="{BB962C8B-B14F-4D97-AF65-F5344CB8AC3E}">
        <p14:creationId xmlns:p14="http://schemas.microsoft.com/office/powerpoint/2010/main" val="3571687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3</a:t>
            </a:fld>
            <a:endParaRPr lang="en-US" dirty="0"/>
          </a:p>
        </p:txBody>
      </p:sp>
    </p:spTree>
    <p:extLst>
      <p:ext uri="{BB962C8B-B14F-4D97-AF65-F5344CB8AC3E}">
        <p14:creationId xmlns:p14="http://schemas.microsoft.com/office/powerpoint/2010/main" val="163351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4</a:t>
            </a:fld>
            <a:endParaRPr lang="en-US" dirty="0"/>
          </a:p>
        </p:txBody>
      </p:sp>
    </p:spTree>
    <p:extLst>
      <p:ext uri="{BB962C8B-B14F-4D97-AF65-F5344CB8AC3E}">
        <p14:creationId xmlns:p14="http://schemas.microsoft.com/office/powerpoint/2010/main" val="275979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5</a:t>
            </a:fld>
            <a:endParaRPr lang="en-US" dirty="0"/>
          </a:p>
        </p:txBody>
      </p:sp>
    </p:spTree>
    <p:extLst>
      <p:ext uri="{BB962C8B-B14F-4D97-AF65-F5344CB8AC3E}">
        <p14:creationId xmlns:p14="http://schemas.microsoft.com/office/powerpoint/2010/main" val="95549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C0B8DF-3FAF-497E-9097-12EEE8788EF7}" type="slidenum">
              <a:rPr lang="en-US" smtClean="0"/>
              <a:t>6</a:t>
            </a:fld>
            <a:endParaRPr lang="en-US" dirty="0"/>
          </a:p>
        </p:txBody>
      </p:sp>
    </p:spTree>
    <p:extLst>
      <p:ext uri="{BB962C8B-B14F-4D97-AF65-F5344CB8AC3E}">
        <p14:creationId xmlns:p14="http://schemas.microsoft.com/office/powerpoint/2010/main" val="2461116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7</a:t>
            </a:fld>
            <a:endParaRPr lang="en-US" dirty="0"/>
          </a:p>
        </p:txBody>
      </p:sp>
    </p:spTree>
    <p:extLst>
      <p:ext uri="{BB962C8B-B14F-4D97-AF65-F5344CB8AC3E}">
        <p14:creationId xmlns:p14="http://schemas.microsoft.com/office/powerpoint/2010/main" val="3405991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8</a:t>
            </a:fld>
            <a:endParaRPr lang="en-US" dirty="0"/>
          </a:p>
        </p:txBody>
      </p:sp>
    </p:spTree>
    <p:extLst>
      <p:ext uri="{BB962C8B-B14F-4D97-AF65-F5344CB8AC3E}">
        <p14:creationId xmlns:p14="http://schemas.microsoft.com/office/powerpoint/2010/main" val="3253562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95C0B8DF-3FAF-497E-9097-12EEE8788EF7}" type="slidenum">
              <a:rPr lang="en-US" smtClean="0"/>
              <a:t>9</a:t>
            </a:fld>
            <a:endParaRPr lang="en-US" dirty="0"/>
          </a:p>
        </p:txBody>
      </p:sp>
    </p:spTree>
    <p:extLst>
      <p:ext uri="{BB962C8B-B14F-4D97-AF65-F5344CB8AC3E}">
        <p14:creationId xmlns:p14="http://schemas.microsoft.com/office/powerpoint/2010/main" val="989195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8/15/2024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normAutofit lnSpcReduction="10000"/>
          </a:bodyPr>
          <a:lstStyle/>
          <a:p>
            <a:r>
              <a:rPr lang="en-US" dirty="0"/>
              <a:t>Chair- Rickey Floyd</a:t>
            </a:r>
          </a:p>
          <a:p>
            <a:r>
              <a:rPr lang="en-US" dirty="0"/>
              <a:t>Vice-Chair- Tyler Springer</a:t>
            </a:r>
          </a:p>
          <a:p>
            <a:r>
              <a:rPr lang="en-US" dirty="0"/>
              <a:t>HITE List Sub-Chair – Pushkar Chhajed</a:t>
            </a:r>
          </a:p>
          <a:p>
            <a:r>
              <a:rPr lang="en-US" dirty="0"/>
              <a:t>09/09/2024</a:t>
            </a:r>
          </a:p>
        </p:txBody>
      </p:sp>
    </p:spTree>
    <p:extLst>
      <p:ext uri="{BB962C8B-B14F-4D97-AF65-F5344CB8AC3E}">
        <p14:creationId xmlns:p14="http://schemas.microsoft.com/office/powerpoint/2010/main" val="743565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2025 Ancillary Service Methodology Review</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sz="2800" dirty="0"/>
              <a:t>Responsive Reserve Service (RRS) Methodology</a:t>
            </a:r>
          </a:p>
          <a:p>
            <a:pPr lvl="1"/>
            <a:r>
              <a:rPr lang="en-US" sz="2400" dirty="0">
                <a:solidFill>
                  <a:schemeClr val="tx2"/>
                </a:solidFill>
              </a:rPr>
              <a:t>ERCOT is not proposing any change to the methodology used to compute RRS requirements in 2025.</a:t>
            </a:r>
          </a:p>
          <a:p>
            <a:pPr lvl="1"/>
            <a:r>
              <a:rPr lang="en-US" sz="2400" dirty="0">
                <a:solidFill>
                  <a:schemeClr val="tx2"/>
                </a:solidFill>
              </a:rPr>
              <a:t>NERC’s preliminary BAL-003 Interconnection Frequency Response Obligation (IFRO) for Operating Year (OY) 2025 assessment for ERCOT shows a increase in ERCOT’s IFRO. In order to align with ERCOT’s new IFRO, the minimum RRS-PFR limit for 2025 will change to 1,365 MW.</a:t>
            </a:r>
          </a:p>
          <a:p>
            <a:pPr lvl="1"/>
            <a:endParaRPr lang="en-US" sz="2400" dirty="0">
              <a:solidFill>
                <a:schemeClr val="tx2"/>
              </a:solidFill>
            </a:endParaRPr>
          </a:p>
          <a:p>
            <a:pPr lvl="1"/>
            <a:endParaRPr lang="en-US" dirty="0"/>
          </a:p>
        </p:txBody>
      </p:sp>
    </p:spTree>
    <p:extLst>
      <p:ext uri="{BB962C8B-B14F-4D97-AF65-F5344CB8AC3E}">
        <p14:creationId xmlns:p14="http://schemas.microsoft.com/office/powerpoint/2010/main" val="405831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2025 Ancillary Service Methodology Review</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dirty="0"/>
              <a:t>Regulation Service Methodology</a:t>
            </a:r>
          </a:p>
          <a:p>
            <a:pPr lvl="1"/>
            <a:r>
              <a:rPr lang="en-US" sz="2400" dirty="0">
                <a:solidFill>
                  <a:schemeClr val="tx2"/>
                </a:solidFill>
              </a:rPr>
              <a:t>Specifically, ERCOT is proposing to set regulation quantities based on the error in forecasting the net load forecast that is used in to set dispatch target for SCED (i.e. GTBD). </a:t>
            </a:r>
          </a:p>
          <a:p>
            <a:pPr lvl="1"/>
            <a:endParaRPr lang="en-US" sz="2400" dirty="0">
              <a:solidFill>
                <a:schemeClr val="tx2"/>
              </a:solidFill>
            </a:endParaRPr>
          </a:p>
          <a:p>
            <a:pPr lvl="1"/>
            <a:endParaRPr lang="en-US" dirty="0"/>
          </a:p>
        </p:txBody>
      </p:sp>
      <p:pic>
        <p:nvPicPr>
          <p:cNvPr id="5" name="Picture 4">
            <a:extLst>
              <a:ext uri="{FF2B5EF4-FFF2-40B4-BE49-F238E27FC236}">
                <a16:creationId xmlns:a16="http://schemas.microsoft.com/office/drawing/2014/main" id="{2099711A-4892-F383-1013-6686CEB39EAC}"/>
              </a:ext>
            </a:extLst>
          </p:cNvPr>
          <p:cNvPicPr>
            <a:picLocks noChangeAspect="1"/>
          </p:cNvPicPr>
          <p:nvPr/>
        </p:nvPicPr>
        <p:blipFill>
          <a:blip r:embed="rId3"/>
          <a:stretch>
            <a:fillRect/>
          </a:stretch>
        </p:blipFill>
        <p:spPr>
          <a:xfrm>
            <a:off x="1123405" y="3429000"/>
            <a:ext cx="7811590" cy="2934109"/>
          </a:xfrm>
          <a:prstGeom prst="rect">
            <a:avLst/>
          </a:prstGeom>
        </p:spPr>
      </p:pic>
    </p:spTree>
    <p:extLst>
      <p:ext uri="{BB962C8B-B14F-4D97-AF65-F5344CB8AC3E}">
        <p14:creationId xmlns:p14="http://schemas.microsoft.com/office/powerpoint/2010/main" val="416390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2025 Ancillary Service Methodology Review</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normAutofit fontScale="92500" lnSpcReduction="10000"/>
          </a:bodyPr>
          <a:lstStyle/>
          <a:p>
            <a:r>
              <a:rPr lang="en-US" sz="2800" dirty="0"/>
              <a:t>ERCOT Contingency Reserve Service (ECRS) Methodology</a:t>
            </a:r>
          </a:p>
          <a:p>
            <a:pPr lvl="1"/>
            <a:r>
              <a:rPr lang="en-US" dirty="0">
                <a:solidFill>
                  <a:schemeClr val="tx2"/>
                </a:solidFill>
              </a:rPr>
              <a:t>ECRS is reserved capacity that can respond in 10 minutes to recover frequency, cover forecast errors or ramps and replace deployed reserves. </a:t>
            </a:r>
          </a:p>
          <a:p>
            <a:pPr lvl="1"/>
            <a:r>
              <a:rPr lang="en-US" dirty="0">
                <a:solidFill>
                  <a:schemeClr val="tx2"/>
                </a:solidFill>
              </a:rPr>
              <a:t>Currently, ECRS requirements are computed as to account for capacity needed to recover frequency following a large unit trip and capacity needed to support net load forecast errors during sustained net load ramps.</a:t>
            </a:r>
          </a:p>
          <a:p>
            <a:pPr lvl="1"/>
            <a:r>
              <a:rPr lang="en-US" dirty="0">
                <a:solidFill>
                  <a:schemeClr val="tx2"/>
                </a:solidFill>
              </a:rPr>
              <a:t>For 2025, ERCOT is proposing to compute the minimum ECRS requirements as the larger of the capacity needed to recover frequency and capacity needed to support net load forecast errors. Along with these ERCOT is proposing to make the following two modifications</a:t>
            </a:r>
          </a:p>
          <a:p>
            <a:pPr lvl="2"/>
            <a:r>
              <a:rPr lang="en-US" sz="2400" dirty="0">
                <a:solidFill>
                  <a:schemeClr val="tx2"/>
                </a:solidFill>
              </a:rPr>
              <a:t>Compute the capacity needed to recover frequency based on 70</a:t>
            </a:r>
            <a:r>
              <a:rPr lang="en-US" sz="2400" baseline="30000" dirty="0">
                <a:solidFill>
                  <a:schemeClr val="tx2"/>
                </a:solidFill>
              </a:rPr>
              <a:t>th</a:t>
            </a:r>
            <a:r>
              <a:rPr lang="en-US" sz="2400" dirty="0">
                <a:solidFill>
                  <a:schemeClr val="tx2"/>
                </a:solidFill>
              </a:rPr>
              <a:t> percentile of historic inertia.</a:t>
            </a:r>
          </a:p>
          <a:p>
            <a:pPr lvl="2"/>
            <a:r>
              <a:rPr lang="en-US" sz="2400" dirty="0">
                <a:solidFill>
                  <a:schemeClr val="tx2"/>
                </a:solidFill>
              </a:rPr>
              <a:t>Remove the risk coverage during sunset hours to be at least 90th percentile in the calculation used to compute capacity needed for net load forecast error.</a:t>
            </a:r>
          </a:p>
          <a:p>
            <a:pPr lvl="1"/>
            <a:endParaRPr lang="en-US" sz="2400" dirty="0">
              <a:solidFill>
                <a:schemeClr val="tx2"/>
              </a:solidFill>
            </a:endParaRPr>
          </a:p>
          <a:p>
            <a:pPr lvl="1"/>
            <a:endParaRPr lang="en-US" dirty="0"/>
          </a:p>
        </p:txBody>
      </p:sp>
    </p:spTree>
    <p:extLst>
      <p:ext uri="{BB962C8B-B14F-4D97-AF65-F5344CB8AC3E}">
        <p14:creationId xmlns:p14="http://schemas.microsoft.com/office/powerpoint/2010/main" val="698678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2025 Ancillary Service Methodology Review</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dirty="0"/>
              <a:t>Non-Spinning Reserve Methodology</a:t>
            </a:r>
          </a:p>
          <a:p>
            <a:pPr lvl="1" algn="just"/>
            <a:r>
              <a:rPr lang="en-US" dirty="0">
                <a:solidFill>
                  <a:schemeClr val="tx2"/>
                </a:solidFill>
              </a:rPr>
              <a:t>Non-Spin is reserved capacity that can be started in 30 minutes to cover forecast errors, ramps or forced outages and replace deployed reserves until additional resources can be committed.</a:t>
            </a:r>
          </a:p>
          <a:p>
            <a:pPr lvl="1" algn="just"/>
            <a:r>
              <a:rPr lang="en-US" dirty="0">
                <a:solidFill>
                  <a:schemeClr val="tx2"/>
                </a:solidFill>
              </a:rPr>
              <a:t>ERCOT is proposing one change to the methodology used to compute the minimum Non-Spin requirements in 2025. Specifically</a:t>
            </a:r>
            <a:r>
              <a:rPr lang="en-US" dirty="0"/>
              <a:t>,</a:t>
            </a:r>
          </a:p>
          <a:p>
            <a:pPr lvl="2" algn="just"/>
            <a:r>
              <a:rPr lang="en-US" sz="1600" dirty="0">
                <a:solidFill>
                  <a:schemeClr val="tx2"/>
                </a:solidFill>
              </a:rPr>
              <a:t>Non-Spin quantities for HE23 to HE06 are calculated using 4 Hours Ahead (HA) hourly average net load forecast error while rest of the year will be computed using 6 HA hourly average net load forecast error. </a:t>
            </a:r>
          </a:p>
          <a:p>
            <a:pPr lvl="1"/>
            <a:endParaRPr lang="en-US" sz="2400" dirty="0">
              <a:solidFill>
                <a:schemeClr val="tx2"/>
              </a:solidFill>
            </a:endParaRPr>
          </a:p>
          <a:p>
            <a:pPr lvl="1"/>
            <a:endParaRPr lang="en-US" dirty="0"/>
          </a:p>
        </p:txBody>
      </p:sp>
    </p:spTree>
    <p:extLst>
      <p:ext uri="{BB962C8B-B14F-4D97-AF65-F5344CB8AC3E}">
        <p14:creationId xmlns:p14="http://schemas.microsoft.com/office/powerpoint/2010/main" val="402173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9C5C1-2A89-4FE3-A92B-7FF929157CBE}"/>
              </a:ext>
            </a:extLst>
          </p:cNvPr>
          <p:cNvSpPr>
            <a:spLocks noGrp="1"/>
          </p:cNvSpPr>
          <p:nvPr>
            <p:ph type="title"/>
          </p:nvPr>
        </p:nvSpPr>
        <p:spPr/>
        <p:txBody>
          <a:bodyPr/>
          <a:lstStyle/>
          <a:p>
            <a:r>
              <a:rPr lang="en-US" dirty="0"/>
              <a:t>Other Business</a:t>
            </a:r>
          </a:p>
        </p:txBody>
      </p:sp>
      <p:sp>
        <p:nvSpPr>
          <p:cNvPr id="3" name="Content Placeholder 2">
            <a:extLst>
              <a:ext uri="{FF2B5EF4-FFF2-40B4-BE49-F238E27FC236}">
                <a16:creationId xmlns:a16="http://schemas.microsoft.com/office/drawing/2014/main" id="{3787ABA1-C071-446A-9B9B-3404EFFD80C3}"/>
              </a:ext>
            </a:extLst>
          </p:cNvPr>
          <p:cNvSpPr>
            <a:spLocks noGrp="1"/>
          </p:cNvSpPr>
          <p:nvPr>
            <p:ph idx="1"/>
          </p:nvPr>
        </p:nvSpPr>
        <p:spPr/>
        <p:txBody>
          <a:bodyPr>
            <a:normAutofit/>
          </a:bodyPr>
          <a:lstStyle/>
          <a:p>
            <a:r>
              <a:rPr lang="en-US" sz="3600" dirty="0"/>
              <a:t>None. </a:t>
            </a:r>
          </a:p>
        </p:txBody>
      </p:sp>
    </p:spTree>
    <p:extLst>
      <p:ext uri="{BB962C8B-B14F-4D97-AF65-F5344CB8AC3E}">
        <p14:creationId xmlns:p14="http://schemas.microsoft.com/office/powerpoint/2010/main" val="153833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ERCOT Updates and System Operation Report</a:t>
            </a:r>
          </a:p>
        </p:txBody>
      </p:sp>
      <p:sp>
        <p:nvSpPr>
          <p:cNvPr id="3" name="Content Placeholder 2"/>
          <p:cNvSpPr>
            <a:spLocks noGrp="1"/>
          </p:cNvSpPr>
          <p:nvPr>
            <p:ph idx="1"/>
          </p:nvPr>
        </p:nvSpPr>
        <p:spPr>
          <a:xfrm>
            <a:off x="319119" y="1825625"/>
            <a:ext cx="11518986" cy="4351338"/>
          </a:xfrm>
        </p:spPr>
        <p:txBody>
          <a:bodyPr>
            <a:normAutofit/>
          </a:bodyPr>
          <a:lstStyle/>
          <a:p>
            <a:r>
              <a:rPr lang="en-US" dirty="0"/>
              <a:t>Unofficial Peaks Reported by ERCOT </a:t>
            </a:r>
          </a:p>
          <a:p>
            <a:r>
              <a:rPr lang="en-US" dirty="0"/>
              <a:t>July Peak Demand – 81,010 on 7/1/24 at HE 1800  </a:t>
            </a:r>
          </a:p>
          <a:p>
            <a:r>
              <a:rPr lang="en-US" dirty="0"/>
              <a:t>July Solar Penetration – </a:t>
            </a:r>
            <a:r>
              <a:rPr lang="en-US" b="0" i="0" dirty="0">
                <a:effectLst/>
                <a:latin typeface="CiscoSans"/>
              </a:rPr>
              <a:t>20,484  MW on 7/31/24 at 1431 - New all-time peak</a:t>
            </a:r>
          </a:p>
          <a:p>
            <a:r>
              <a:rPr lang="en-US" dirty="0">
                <a:latin typeface="CiscoSans"/>
              </a:rPr>
              <a:t>July Renewable – 38,846 MW on 7/30/24 </a:t>
            </a:r>
            <a:r>
              <a:rPr lang="en-US">
                <a:latin typeface="CiscoSans"/>
              </a:rPr>
              <a:t>at 1319 at 51</a:t>
            </a:r>
            <a:r>
              <a:rPr lang="en-US" dirty="0">
                <a:latin typeface="CiscoSans"/>
              </a:rPr>
              <a:t>% </a:t>
            </a:r>
            <a:r>
              <a:rPr lang="en-US" b="0" i="0" dirty="0">
                <a:effectLst/>
                <a:latin typeface="CiscoSans"/>
              </a:rPr>
              <a:t>– New all-time peak</a:t>
            </a:r>
            <a:endParaRPr lang="en-US" dirty="0"/>
          </a:p>
          <a:p>
            <a:endParaRPr lang="en-US" dirty="0"/>
          </a:p>
        </p:txBody>
      </p:sp>
    </p:spTree>
    <p:extLst>
      <p:ext uri="{BB962C8B-B14F-4D97-AF65-F5344CB8AC3E}">
        <p14:creationId xmlns:p14="http://schemas.microsoft.com/office/powerpoint/2010/main" val="398384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Texas Reliability Entity Report</a:t>
            </a:r>
          </a:p>
        </p:txBody>
      </p:sp>
      <p:sp>
        <p:nvSpPr>
          <p:cNvPr id="3" name="Content Placeholder 2"/>
          <p:cNvSpPr>
            <a:spLocks noGrp="1"/>
          </p:cNvSpPr>
          <p:nvPr>
            <p:ph idx="1"/>
          </p:nvPr>
        </p:nvSpPr>
        <p:spPr>
          <a:xfrm>
            <a:off x="729859" y="1634944"/>
            <a:ext cx="10515600" cy="4351338"/>
          </a:xfrm>
        </p:spPr>
        <p:txBody>
          <a:bodyPr>
            <a:normAutofit/>
          </a:bodyPr>
          <a:lstStyle/>
          <a:p>
            <a:pPr>
              <a:spcBef>
                <a:spcPts val="0"/>
              </a:spcBef>
            </a:pPr>
            <a:r>
              <a:rPr lang="en-US" dirty="0">
                <a:latin typeface="Calibri" panose="020F0502020204030204" pitchFamily="34" charset="0"/>
              </a:rPr>
              <a:t>8/13/24 notice out for IBR standards being worked on for FERC order 901, PRC 28, and PRC 30 passed as well as IBR definitions.  PRC 29 failed.</a:t>
            </a:r>
          </a:p>
          <a:p>
            <a:pPr>
              <a:spcBef>
                <a:spcPts val="0"/>
              </a:spcBef>
            </a:pPr>
            <a:r>
              <a:rPr lang="en-US" dirty="0">
                <a:latin typeface="Calibri" panose="020F0502020204030204" pitchFamily="34" charset="0"/>
              </a:rPr>
              <a:t>BAL-001 TRE SAR comment period ended yesterday.  Next step goes to MRC meeting in September to review and approve.  If approved, it will go to standard drafting team to make changes.</a:t>
            </a:r>
          </a:p>
          <a:p>
            <a:pPr>
              <a:spcBef>
                <a:spcPts val="0"/>
              </a:spcBef>
            </a:pPr>
            <a:r>
              <a:rPr lang="en-US" dirty="0">
                <a:latin typeface="Calibri" panose="020F0502020204030204" pitchFamily="34" charset="0"/>
              </a:rPr>
              <a:t>TPL - 008 out for comment.  </a:t>
            </a:r>
          </a:p>
          <a:p>
            <a:pPr>
              <a:spcBef>
                <a:spcPts val="0"/>
              </a:spcBef>
            </a:pPr>
            <a:r>
              <a:rPr lang="en-US" dirty="0">
                <a:latin typeface="Calibri" panose="020F0502020204030204" pitchFamily="34" charset="0"/>
              </a:rPr>
              <a:t>SAR posted for EOP-012 on NERC site.</a:t>
            </a:r>
          </a:p>
          <a:p>
            <a:pPr>
              <a:spcBef>
                <a:spcPts val="0"/>
              </a:spcBef>
            </a:pPr>
            <a:r>
              <a:rPr lang="en-US" dirty="0">
                <a:latin typeface="Calibri" panose="020F0502020204030204" pitchFamily="34" charset="0"/>
              </a:rPr>
              <a:t>Workshop for cyber and physical security on Aug 28 at Texas RE agenda on TRE website</a:t>
            </a:r>
          </a:p>
          <a:p>
            <a:pPr>
              <a:spcBef>
                <a:spcPts val="0"/>
              </a:spcBef>
            </a:pPr>
            <a:endParaRPr lang="en-US" dirty="0">
              <a:latin typeface="Calibri" panose="020F0502020204030204" pitchFamily="34" charset="0"/>
            </a:endParaRPr>
          </a:p>
          <a:p>
            <a:pPr lvl="1">
              <a:spcBef>
                <a:spcPts val="0"/>
              </a:spcBef>
            </a:pPr>
            <a:endParaRPr lang="en-US" sz="1400" dirty="0">
              <a:latin typeface="Calibri" panose="020F0502020204030204" pitchFamily="34" charset="0"/>
            </a:endParaRP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36653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lstStyle/>
          <a:p>
            <a:r>
              <a:rPr lang="en-US" dirty="0"/>
              <a:t>NPRR 1070 - </a:t>
            </a:r>
            <a:r>
              <a:rPr lang="en-US" sz="4400" dirty="0">
                <a:effectLst/>
              </a:rPr>
              <a:t>Planning Criteria for GTC Exit Solutions</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lstStyle/>
          <a:p>
            <a:pPr marL="0" marR="0">
              <a:spcBef>
                <a:spcPts val="0"/>
              </a:spcBef>
              <a:spcAft>
                <a:spcPts val="0"/>
              </a:spcAft>
            </a:pPr>
            <a:r>
              <a:rPr lang="en-US" dirty="0">
                <a:effectLst/>
                <a:latin typeface="Calibri" panose="020F0502020204030204" pitchFamily="34" charset="0"/>
                <a:ea typeface="Calibri" panose="020F0502020204030204" pitchFamily="34" charset="0"/>
              </a:rPr>
              <a:t>ERCOT is currently still working with PUC staff to finalize the language on the congestion cost savings criteria and does not have a specific timeline on the posting yet.</a:t>
            </a:r>
            <a:endParaRPr lang="en-US" sz="1800" dirty="0">
              <a:effectLst/>
              <a:latin typeface="Calibri" panose="020F0502020204030204" pitchFamily="34" charset="0"/>
              <a:ea typeface="Calibri" panose="020F0502020204030204" pitchFamily="34" charset="0"/>
            </a:endParaRPr>
          </a:p>
          <a:p>
            <a:r>
              <a:rPr lang="en-US" dirty="0"/>
              <a:t>Remains tabled at OWG.</a:t>
            </a:r>
          </a:p>
          <a:p>
            <a:endParaRPr lang="en-US" dirty="0"/>
          </a:p>
        </p:txBody>
      </p:sp>
    </p:spTree>
    <p:extLst>
      <p:ext uri="{BB962C8B-B14F-4D97-AF65-F5344CB8AC3E}">
        <p14:creationId xmlns:p14="http://schemas.microsoft.com/office/powerpoint/2010/main" val="73520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6867-77F2-405D-A125-4C368187A5CD}"/>
              </a:ext>
            </a:extLst>
          </p:cNvPr>
          <p:cNvSpPr>
            <a:spLocks noGrp="1"/>
          </p:cNvSpPr>
          <p:nvPr>
            <p:ph type="title"/>
          </p:nvPr>
        </p:nvSpPr>
        <p:spPr/>
        <p:txBody>
          <a:bodyPr>
            <a:normAutofit fontScale="90000"/>
          </a:bodyPr>
          <a:lstStyle/>
          <a:p>
            <a:r>
              <a:rPr lang="en-US" dirty="0">
                <a:effectLst/>
                <a:ea typeface="Times New Roman" panose="02020603050405020304" pitchFamily="18" charset="0"/>
              </a:rPr>
              <a:t>NPRR 1238 - Voluntary Registration of Loads with Curtailable Load Capabilities (Remains tabled)</a:t>
            </a:r>
            <a:endParaRPr lang="en-US" dirty="0"/>
          </a:p>
        </p:txBody>
      </p:sp>
      <p:sp>
        <p:nvSpPr>
          <p:cNvPr id="3" name="Content Placeholder 2">
            <a:extLst>
              <a:ext uri="{FF2B5EF4-FFF2-40B4-BE49-F238E27FC236}">
                <a16:creationId xmlns:a16="http://schemas.microsoft.com/office/drawing/2014/main" id="{651C6292-163C-42B9-9170-D20092701091}"/>
              </a:ext>
            </a:extLst>
          </p:cNvPr>
          <p:cNvSpPr>
            <a:spLocks noGrp="1"/>
          </p:cNvSpPr>
          <p:nvPr>
            <p:ph idx="1"/>
          </p:nvPr>
        </p:nvSpPr>
        <p:spPr/>
        <p:txBody>
          <a:bodyPr>
            <a:normAutofit fontScale="70000" lnSpcReduction="20000"/>
          </a:bodyPr>
          <a:lstStyle/>
          <a:p>
            <a:r>
              <a:rPr lang="en-US" sz="2600" dirty="0"/>
              <a:t>Comments filed from ONCOR on 8/14 – Martha – change definition of VECL to remove Transmission connection, due to larger distribution interconnection requests.  </a:t>
            </a:r>
          </a:p>
          <a:p>
            <a:pPr lvl="1"/>
            <a:r>
              <a:rPr lang="en-US" sz="2200" dirty="0"/>
              <a:t>Section 14 – Proposing all interconnection utilities acknowledge the VECL registration, and adjusted Form T tile.  All entities associated should know and agree to VECL registration and have the ability to disconnect the customer if needed.  </a:t>
            </a:r>
          </a:p>
          <a:p>
            <a:pPr lvl="1"/>
            <a:r>
              <a:rPr lang="en-US" sz="2200" dirty="0"/>
              <a:t>Requesting a notice from ERCOT when VECL can be reconnected to the system. </a:t>
            </a:r>
          </a:p>
          <a:p>
            <a:pPr lvl="1"/>
            <a:endParaRPr lang="en-US" sz="2200" dirty="0"/>
          </a:p>
          <a:p>
            <a:r>
              <a:rPr lang="en-US" sz="2600" dirty="0"/>
              <a:t>Bill Blevins – ERCOT is also working on some comments, Bill has reviewed the ONCOR comments and they added some clarification that ERCOT was working on, close to what ERCOT was working on. </a:t>
            </a:r>
          </a:p>
          <a:p>
            <a:r>
              <a:rPr lang="en-US" sz="2600" dirty="0"/>
              <a:t>CPS Energy (Helena) has several comments and they would like time to review and address.  They want to really understand the VECL MW caps.  Does ERCOT have an intent on capping the participation in the program?  Bill Blevins, ERCOT has not suggested an upper limit, does not think there will be a lot of participation in the program.  </a:t>
            </a:r>
          </a:p>
          <a:p>
            <a:r>
              <a:rPr lang="en-US" sz="2600" dirty="0"/>
              <a:t>Discussion on how VECL load is accounted for load shed percentages.  Will TDSP’s with no VECL’s see an increase in load shed percentage?</a:t>
            </a:r>
          </a:p>
          <a:p>
            <a:r>
              <a:rPr lang="en-US" sz="2600" dirty="0"/>
              <a:t>Golden spread supports no upper limit on VECL registration.  </a:t>
            </a:r>
          </a:p>
          <a:p>
            <a:r>
              <a:rPr lang="en-US" sz="2600" dirty="0"/>
              <a:t>Can VECL’s be used for IROL load shed? – Per ERCOT not really, but ERCOT could look into it. </a:t>
            </a:r>
          </a:p>
          <a:p>
            <a:endParaRPr lang="en-US" sz="2600" dirty="0"/>
          </a:p>
        </p:txBody>
      </p:sp>
    </p:spTree>
    <p:extLst>
      <p:ext uri="{BB962C8B-B14F-4D97-AF65-F5344CB8AC3E}">
        <p14:creationId xmlns:p14="http://schemas.microsoft.com/office/powerpoint/2010/main" val="4240099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BB829-9057-41D5-9389-6CCE4C4E0422}"/>
              </a:ext>
            </a:extLst>
          </p:cNvPr>
          <p:cNvSpPr>
            <a:spLocks noGrp="1"/>
          </p:cNvSpPr>
          <p:nvPr>
            <p:ph type="title"/>
          </p:nvPr>
        </p:nvSpPr>
        <p:spPr/>
        <p:txBody>
          <a:bodyPr>
            <a:noAutofit/>
          </a:bodyPr>
          <a:lstStyle/>
          <a:p>
            <a:r>
              <a:rPr lang="en-US" dirty="0">
                <a:effectLst/>
                <a:ea typeface="Times New Roman" panose="02020603050405020304" pitchFamily="18" charset="0"/>
              </a:rPr>
              <a:t>NOGRR 265 </a:t>
            </a:r>
            <a:r>
              <a:rPr lang="en-US" dirty="0"/>
              <a:t>– Related to </a:t>
            </a:r>
            <a:r>
              <a:rPr lang="en-US" dirty="0">
                <a:effectLst/>
                <a:ea typeface="Times New Roman" panose="02020603050405020304" pitchFamily="18" charset="0"/>
              </a:rPr>
              <a:t>NPRR 1238 Voluntary Registration of Loads with Curtailable Load Capabilities (Remains tabled)</a:t>
            </a:r>
            <a:endParaRPr lang="en-US" dirty="0"/>
          </a:p>
        </p:txBody>
      </p:sp>
      <p:sp>
        <p:nvSpPr>
          <p:cNvPr id="6" name="Content Placeholder 5">
            <a:extLst>
              <a:ext uri="{FF2B5EF4-FFF2-40B4-BE49-F238E27FC236}">
                <a16:creationId xmlns:a16="http://schemas.microsoft.com/office/drawing/2014/main" id="{6A1F668E-F004-4A4C-BB88-2F7D46A965AC}"/>
              </a:ext>
            </a:extLst>
          </p:cNvPr>
          <p:cNvSpPr>
            <a:spLocks noGrp="1"/>
          </p:cNvSpPr>
          <p:nvPr>
            <p:ph idx="1"/>
          </p:nvPr>
        </p:nvSpPr>
        <p:spPr/>
        <p:txBody>
          <a:bodyPr>
            <a:normAutofit fontScale="92500"/>
          </a:bodyPr>
          <a:lstStyle/>
          <a:p>
            <a:r>
              <a:rPr lang="en-US" dirty="0"/>
              <a:t>ONCOR Comments - recommend 2 times a year updates to match Winter and Summer load shed table updates as appose to 4 times per year. </a:t>
            </a:r>
          </a:p>
          <a:p>
            <a:r>
              <a:rPr lang="en-US" dirty="0"/>
              <a:t>CPS Comments – (Not yet submitted, only reviewed at meeting)</a:t>
            </a:r>
          </a:p>
          <a:p>
            <a:pPr lvl="1"/>
            <a:r>
              <a:rPr lang="en-US" dirty="0"/>
              <a:t>Recommends removing the load shed language from the NPRR, could be confusing for the public since ERCOT is not in an EEA 3.</a:t>
            </a:r>
          </a:p>
          <a:p>
            <a:pPr lvl="1"/>
            <a:r>
              <a:rPr lang="en-US" dirty="0"/>
              <a:t>Require 24/7 support to implement VECL reduction should be verified in application process. </a:t>
            </a:r>
          </a:p>
          <a:p>
            <a:pPr lvl="1"/>
            <a:r>
              <a:rPr lang="en-US" dirty="0"/>
              <a:t>Will ERCOT share the VECL deployments with all TDSP’s or just impacted ones? </a:t>
            </a:r>
          </a:p>
          <a:p>
            <a:pPr lvl="1"/>
            <a:r>
              <a:rPr lang="en-US" dirty="0"/>
              <a:t>Remove vague language “May” and replace with “Shall” instruct for not complying VECL’s. Instructions are to be followed within 30 minutes. </a:t>
            </a:r>
          </a:p>
          <a:p>
            <a:pPr lvl="1"/>
            <a:r>
              <a:rPr lang="en-US" dirty="0"/>
              <a:t>Will there be a requirement to have a single disconnect point to participate in the program?  If removal requires opening path that causes other programs.  </a:t>
            </a:r>
          </a:p>
          <a:p>
            <a:endParaRPr lang="en-US" dirty="0"/>
          </a:p>
        </p:txBody>
      </p:sp>
    </p:spTree>
    <p:extLst>
      <p:ext uri="{BB962C8B-B14F-4D97-AF65-F5344CB8AC3E}">
        <p14:creationId xmlns:p14="http://schemas.microsoft.com/office/powerpoint/2010/main" val="424406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HITE List Review</a:t>
            </a:r>
          </a:p>
        </p:txBody>
      </p:sp>
      <p:sp>
        <p:nvSpPr>
          <p:cNvPr id="3" name="Content Placeholder 2">
            <a:extLst>
              <a:ext uri="{FF2B5EF4-FFF2-40B4-BE49-F238E27FC236}">
                <a16:creationId xmlns:a16="http://schemas.microsoft.com/office/drawing/2014/main" id="{4DBD6EC2-5BA1-4FE5-85AE-9C28889E1BEF}"/>
              </a:ext>
            </a:extLst>
          </p:cNvPr>
          <p:cNvSpPr>
            <a:spLocks noGrp="1"/>
          </p:cNvSpPr>
          <p:nvPr>
            <p:ph idx="1"/>
          </p:nvPr>
        </p:nvSpPr>
        <p:spPr/>
        <p:txBody>
          <a:bodyPr/>
          <a:lstStyle/>
          <a:p>
            <a:r>
              <a:rPr lang="en-US" dirty="0"/>
              <a:t>ERCOT has posted public submission.</a:t>
            </a:r>
          </a:p>
          <a:p>
            <a:r>
              <a:rPr lang="en-US" dirty="0"/>
              <a:t>TDSP’s reviewed changes with no comments.</a:t>
            </a:r>
          </a:p>
          <a:p>
            <a:r>
              <a:rPr lang="en-US" dirty="0"/>
              <a:t>No additions to the MTE list. </a:t>
            </a:r>
          </a:p>
          <a:p>
            <a:r>
              <a:rPr lang="en-US" dirty="0"/>
              <a:t>OWG achieved consensus on HITE list and recommends ROS endorsement.  </a:t>
            </a:r>
          </a:p>
          <a:p>
            <a:pPr marL="0" indent="0">
              <a:buNone/>
            </a:pPr>
            <a:endParaRPr lang="en-US" dirty="0"/>
          </a:p>
        </p:txBody>
      </p:sp>
    </p:spTree>
    <p:extLst>
      <p:ext uri="{BB962C8B-B14F-4D97-AF65-F5344CB8AC3E}">
        <p14:creationId xmlns:p14="http://schemas.microsoft.com/office/powerpoint/2010/main" val="290287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0291"/>
          </a:xfrm>
        </p:spPr>
        <p:txBody>
          <a:bodyPr/>
          <a:lstStyle/>
          <a:p>
            <a:r>
              <a:rPr lang="en-US" dirty="0"/>
              <a:t>OTWG Update</a:t>
            </a:r>
          </a:p>
        </p:txBody>
      </p:sp>
      <p:sp>
        <p:nvSpPr>
          <p:cNvPr id="3" name="Content Placeholder 2"/>
          <p:cNvSpPr>
            <a:spLocks noGrp="1"/>
          </p:cNvSpPr>
          <p:nvPr>
            <p:ph idx="1"/>
          </p:nvPr>
        </p:nvSpPr>
        <p:spPr>
          <a:xfrm>
            <a:off x="838200" y="1055334"/>
            <a:ext cx="10515600" cy="4351338"/>
          </a:xfrm>
        </p:spPr>
        <p:txBody>
          <a:bodyPr>
            <a:normAutofit/>
          </a:bodyPr>
          <a:lstStyle/>
          <a:p>
            <a:pPr marL="0">
              <a:lnSpc>
                <a:spcPct val="100000"/>
              </a:lnSpc>
              <a:spcBef>
                <a:spcPts val="0"/>
              </a:spcBef>
            </a:pPr>
            <a:r>
              <a:rPr lang="en-US" sz="2400" b="1" dirty="0"/>
              <a:t>No Update</a:t>
            </a:r>
            <a:endParaRPr lang="en-US" sz="1600" dirty="0"/>
          </a:p>
          <a:p>
            <a:endParaRPr lang="en-US" b="1" dirty="0">
              <a:solidFill>
                <a:schemeClr val="accent5">
                  <a:lumMod val="50000"/>
                </a:schemeClr>
              </a:solidFill>
            </a:endParaRPr>
          </a:p>
        </p:txBody>
      </p:sp>
    </p:spTree>
    <p:extLst>
      <p:ext uri="{BB962C8B-B14F-4D97-AF65-F5344CB8AC3E}">
        <p14:creationId xmlns:p14="http://schemas.microsoft.com/office/powerpoint/2010/main" val="3854356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33100-E79C-4D5B-B8C9-071B063A86E6}"/>
              </a:ext>
            </a:extLst>
          </p:cNvPr>
          <p:cNvSpPr>
            <a:spLocks noGrp="1"/>
          </p:cNvSpPr>
          <p:nvPr>
            <p:ph type="title"/>
          </p:nvPr>
        </p:nvSpPr>
        <p:spPr/>
        <p:txBody>
          <a:bodyPr/>
          <a:lstStyle/>
          <a:p>
            <a:r>
              <a:rPr lang="en-US" dirty="0"/>
              <a:t>2024 UFLS Survey Results </a:t>
            </a:r>
          </a:p>
        </p:txBody>
      </p:sp>
      <p:pic>
        <p:nvPicPr>
          <p:cNvPr id="7" name="Picture 6">
            <a:extLst>
              <a:ext uri="{FF2B5EF4-FFF2-40B4-BE49-F238E27FC236}">
                <a16:creationId xmlns:a16="http://schemas.microsoft.com/office/drawing/2014/main" id="{A53B7555-A213-FFB8-4D38-F197872461AC}"/>
              </a:ext>
            </a:extLst>
          </p:cNvPr>
          <p:cNvPicPr>
            <a:picLocks noChangeAspect="1"/>
          </p:cNvPicPr>
          <p:nvPr/>
        </p:nvPicPr>
        <p:blipFill>
          <a:blip r:embed="rId3"/>
          <a:stretch>
            <a:fillRect/>
          </a:stretch>
        </p:blipFill>
        <p:spPr>
          <a:xfrm>
            <a:off x="1017866" y="1614488"/>
            <a:ext cx="7723361" cy="4802187"/>
          </a:xfrm>
          <a:prstGeom prst="rect">
            <a:avLst/>
          </a:prstGeom>
        </p:spPr>
      </p:pic>
    </p:spTree>
    <p:extLst>
      <p:ext uri="{BB962C8B-B14F-4D97-AF65-F5344CB8AC3E}">
        <p14:creationId xmlns:p14="http://schemas.microsoft.com/office/powerpoint/2010/main" val="767960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MTU5ODU8L1VzZXJOYW1lPjxEYXRlVGltZT4zLzEzLzIwMjQgNDo0MTowOSBQTTwvRGF0ZVRpbWU+PExhYmVsU3RyaW5nPkFFUCBQdWJsaWM8L0xhYmVsU3RyaW5nPjwvaXRlbT48L2xhYmVsSGlzdG9yeT4=</Value>
</WrappedLabelHistory>
</file>

<file path=customXml/itemProps1.xml><?xml version="1.0" encoding="utf-8"?>
<ds:datastoreItem xmlns:ds="http://schemas.openxmlformats.org/officeDocument/2006/customXml" ds:itemID="{900E977A-DF27-40C7-93E7-E3CCEDA29FD9}">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646B5928-8F0E-4F6E-B076-5F58C8BAAEA7}">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5055</TotalTime>
  <Words>1067</Words>
  <Application>Microsoft Office PowerPoint</Application>
  <PresentationFormat>Widescreen</PresentationFormat>
  <Paragraphs>82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CiscoSans</vt:lpstr>
      <vt:lpstr>Office Theme</vt:lpstr>
      <vt:lpstr>Operations Working Group  </vt:lpstr>
      <vt:lpstr>ERCOT Updates and System Operation Report</vt:lpstr>
      <vt:lpstr>Texas Reliability Entity Report</vt:lpstr>
      <vt:lpstr>NPRR 1070 - Planning Criteria for GTC Exit Solutions</vt:lpstr>
      <vt:lpstr>NPRR 1238 - Voluntary Registration of Loads with Curtailable Load Capabilities (Remains tabled)</vt:lpstr>
      <vt:lpstr>NOGRR 265 – Related to NPRR 1238 Voluntary Registration of Loads with Curtailable Load Capabilities (Remains tabled)</vt:lpstr>
      <vt:lpstr>HITE List Review</vt:lpstr>
      <vt:lpstr>OTWG Update</vt:lpstr>
      <vt:lpstr>2024 UFLS Survey Results </vt:lpstr>
      <vt:lpstr>2025 Ancillary Service Methodology Review</vt:lpstr>
      <vt:lpstr>2025 Ancillary Service Methodology Review</vt:lpstr>
      <vt:lpstr>2025 Ancillary Service Methodology Review</vt:lpstr>
      <vt:lpstr>2025 Ancillary Service Methodology Review</vt:lpstr>
      <vt:lpstr>Other Business</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Floyd</dc:creator>
  <cp:lastModifiedBy>Floyd, Rickey</cp:lastModifiedBy>
  <cp:revision>92</cp:revision>
  <dcterms:created xsi:type="dcterms:W3CDTF">2017-05-03T20:12:06Z</dcterms:created>
  <dcterms:modified xsi:type="dcterms:W3CDTF">2024-08-15T18:02:54Z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y fmtid="{D5CDD505-2E9C-101B-9397-08002B2CF9AE}" pid="4" name="docIndexRef">
    <vt:lpwstr>3522d50a-dc74-4174-8493-254139260d77</vt:lpwstr>
  </property>
  <property fmtid="{D5CDD505-2E9C-101B-9397-08002B2CF9AE}" pid="5" name="bjClsUserRVM">
    <vt:lpwstr>[]</vt:lpwstr>
  </property>
  <property fmtid="{D5CDD505-2E9C-101B-9397-08002B2CF9AE}" pid="6" name="bjSaver">
    <vt:lpwstr>eKjbB4XF/I3lnhLAvyEhKj6Lb8jcG+mE</vt:lpwstr>
  </property>
  <property fmtid="{D5CDD505-2E9C-101B-9397-08002B2CF9AE}" pid="7"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8" name="bjDocumentLabelXML-0">
    <vt:lpwstr>ames.com/2008/01/sie/internal/label"&gt;&lt;element uid="c5f8eb12-5b27-439d-aaa6-3402af626fa3" value="" /&gt;&lt;element uid="d14f5c36-f44a-4315-b438-005cfe8f069f" value="" /&gt;&lt;/sisl&gt;</vt:lpwstr>
  </property>
  <property fmtid="{D5CDD505-2E9C-101B-9397-08002B2CF9AE}" pid="9" name="bjDocumentSecurityLabel">
    <vt:lpwstr>AEP Public</vt:lpwstr>
  </property>
  <property fmtid="{D5CDD505-2E9C-101B-9397-08002B2CF9AE}" pid="10" name="MSIP_Label_5c34e43d-0b77-4b2c-b224-1b46981ccfdb_SiteId">
    <vt:lpwstr>15f3c881-6b03-4ff6-8559-77bf5177818f</vt:lpwstr>
  </property>
  <property fmtid="{D5CDD505-2E9C-101B-9397-08002B2CF9AE}" pid="11" name="MSIP_Label_5c34e43d-0b77-4b2c-b224-1b46981ccfdb_Name">
    <vt:lpwstr>AEP Public</vt:lpwstr>
  </property>
  <property fmtid="{D5CDD505-2E9C-101B-9397-08002B2CF9AE}" pid="12" name="MSIP_Label_5c34e43d-0b77-4b2c-b224-1b46981ccfdb_Enabled">
    <vt:lpwstr>true</vt:lpwstr>
  </property>
  <property fmtid="{D5CDD505-2E9C-101B-9397-08002B2CF9AE}" pid="13" name="bjLabelHistoryID">
    <vt:lpwstr>{646B5928-8F0E-4F6E-B076-5F58C8BAAEA7}</vt:lpwstr>
  </property>
</Properties>
</file>